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56" r:id="rId2"/>
    <p:sldId id="330" r:id="rId3"/>
    <p:sldId id="278" r:id="rId4"/>
    <p:sldId id="258" r:id="rId5"/>
    <p:sldId id="279" r:id="rId6"/>
    <p:sldId id="334" r:id="rId7"/>
    <p:sldId id="280" r:id="rId8"/>
    <p:sldId id="281" r:id="rId9"/>
    <p:sldId id="283" r:id="rId10"/>
    <p:sldId id="329" r:id="rId11"/>
  </p:sldIdLst>
  <p:sldSz cx="9144000" cy="6858000" type="screen4x3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17" autoAdjust="0"/>
    <p:restoredTop sz="98515" autoAdjust="0"/>
  </p:normalViewPr>
  <p:slideViewPr>
    <p:cSldViewPr>
      <p:cViewPr>
        <p:scale>
          <a:sx n="94" d="100"/>
          <a:sy n="94" d="100"/>
        </p:scale>
        <p:origin x="-1488" y="-2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to_sgritz:Data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Lemnos_DFSN:AEGEAN_DFSN_2015_ALUMNI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Lemnos_DFSN:AEGEAN_DFSN_2015_ALUMNI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Lemnos_DFSN:AEGEAN_DFSN_2015_ALUMNI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Lemnos_DFSN:AEGEAN_DFSN_2015_ALUMNI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Lemnos_DFSN:AEGEAN_DFSN_2015_ALUMNI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Lemnos_DFSN:AEGEAN_DFSN_2015_ALUMNI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Lemnos_DFSN:AEGEAN_DFSN_2015_ALUMNI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Lemnos_DFSN:AEGEAN_DFSN_2015_ALUMNI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Lemnos_DFSN:AEGEAN_DFSN_2015_ALUMNI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Sheet1!$B$5:$B$7</c:f>
              <c:strCache>
                <c:ptCount val="3"/>
                <c:pt idx="0">
                  <c:v>Εργάζονται</c:v>
                </c:pt>
                <c:pt idx="1">
                  <c:v>Δεν εργάζονται</c:v>
                </c:pt>
                <c:pt idx="2">
                  <c:v>Δεν έχουν εργαστεί ποτέ</c:v>
                </c:pt>
              </c:strCache>
            </c:strRef>
          </c:cat>
          <c:val>
            <c:numRef>
              <c:f>Sheet1!$C$5:$C$7</c:f>
              <c:numCache>
                <c:formatCode>General</c:formatCode>
                <c:ptCount val="3"/>
                <c:pt idx="0">
                  <c:v>192.0</c:v>
                </c:pt>
                <c:pt idx="1">
                  <c:v>24.0</c:v>
                </c:pt>
                <c:pt idx="2">
                  <c:v>21.0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Pt>
            <c:idx val="0"/>
            <c:bubble3D val="0"/>
            <c:explosion val="8"/>
          </c:dPt>
          <c:dPt>
            <c:idx val="1"/>
            <c:bubble3D val="0"/>
            <c:explosion val="10"/>
          </c:dPt>
          <c:dPt>
            <c:idx val="2"/>
            <c:bubble3D val="0"/>
            <c:explosion val="17"/>
          </c:dPt>
          <c:dPt>
            <c:idx val="3"/>
            <c:bubble3D val="0"/>
            <c:explosion val="14"/>
          </c:dPt>
          <c:dPt>
            <c:idx val="4"/>
            <c:bubble3D val="0"/>
            <c:explosion val="9"/>
          </c:dPt>
          <c:dPt>
            <c:idx val="5"/>
            <c:bubble3D val="0"/>
            <c:explosion val="6"/>
          </c:dPt>
          <c:dLbls>
            <c:dLbl>
              <c:idx val="0"/>
              <c:layout>
                <c:manualLayout>
                  <c:x val="0.0258936214258245"/>
                  <c:y val="-0.00480555562775007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00693393291947332"/>
                  <c:y val="-0.0419311512685876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0.011042992241819"/>
                  <c:y val="0.0218604988294381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0.035363339592473"/>
                  <c:y val="-0.0124014292203541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00193385411872479"/>
                  <c:y val="-0.00692417583464793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0.0275753601117381"/>
                  <c:y val="-0.0178662651496578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Σύνολα!$C$7:$C$12</c:f>
              <c:strCache>
                <c:ptCount val="6"/>
                <c:pt idx="0">
                  <c:v>Εργάζονται</c:v>
                </c:pt>
                <c:pt idx="1">
                  <c:v>Δεν εργάζονται τώρα</c:v>
                </c:pt>
                <c:pt idx="2">
                  <c:v>Δεν έχουν εργαστεί ποτέ</c:v>
                </c:pt>
                <c:pt idx="3">
                  <c:v>Στρατιωτική θητεία</c:v>
                </c:pt>
                <c:pt idx="4">
                  <c:v>Μεταπτυχιακό/Διδακτορικό (χωρίς παράλληλη αμειβόμενη απασχόληση)</c:v>
                </c:pt>
                <c:pt idx="5">
                  <c:v>Μεταπτυχιακό/Διδακτορικό (με παράλληλη αμειβόμενη απασχόληση)</c:v>
                </c:pt>
              </c:strCache>
            </c:strRef>
          </c:cat>
          <c:val>
            <c:numRef>
              <c:f>Σύνολα!$D$7:$D$12</c:f>
              <c:numCache>
                <c:formatCode>General</c:formatCode>
                <c:ptCount val="6"/>
                <c:pt idx="0">
                  <c:v>5.0</c:v>
                </c:pt>
                <c:pt idx="1">
                  <c:v>1.0</c:v>
                </c:pt>
                <c:pt idx="2">
                  <c:v>8.0</c:v>
                </c:pt>
                <c:pt idx="3">
                  <c:v>0.0</c:v>
                </c:pt>
                <c:pt idx="4">
                  <c:v>9.0</c:v>
                </c:pt>
                <c:pt idx="5">
                  <c:v>2.0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Pt>
            <c:idx val="0"/>
            <c:bubble3D val="0"/>
          </c:dPt>
          <c:dPt>
            <c:idx val="1"/>
            <c:bubble3D val="0"/>
          </c:dPt>
          <c:dLbls>
            <c:dLbl>
              <c:idx val="0"/>
              <c:layout>
                <c:manualLayout>
                  <c:x val="0.0103464521066446"/>
                  <c:y val="0.0911937191478849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0315431977252843"/>
                  <c:y val="-0.121718066491689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Σύνολα!$C$14:$C$15</c:f>
              <c:strCache>
                <c:ptCount val="2"/>
                <c:pt idx="0">
                  <c:v>Ελλάδα</c:v>
                </c:pt>
                <c:pt idx="1">
                  <c:v>Εξωτερικό</c:v>
                </c:pt>
              </c:strCache>
            </c:strRef>
          </c:cat>
          <c:val>
            <c:numRef>
              <c:f>Σύνολα!$D$14:$D$15</c:f>
              <c:numCache>
                <c:formatCode>General</c:formatCode>
                <c:ptCount val="2"/>
                <c:pt idx="0">
                  <c:v>19.0</c:v>
                </c:pt>
                <c:pt idx="1">
                  <c:v>6.0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l-GR" b="0"/>
              <a:t>Ελλάδα</a:t>
            </a:r>
            <a:endParaRPr lang="en-US" b="0"/>
          </a:p>
        </c:rich>
      </c:tx>
      <c:layout>
        <c:manualLayout>
          <c:xMode val="edge"/>
          <c:yMode val="edge"/>
          <c:x val="0.764658865289529"/>
          <c:y val="0.0283278837406733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Pt>
            <c:idx val="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1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0.0976528106455393"/>
                  <c:y val="0.0613052597048563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0226145834934475"/>
                  <c:y val="0.0325483439363726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0965507436570428"/>
                  <c:y val="0.00533537474482356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Σύνολα!$C$17:$C$18</c:f>
              <c:strCache>
                <c:ptCount val="2"/>
                <c:pt idx="0">
                  <c:v>Δημόσιος Τομέας</c:v>
                </c:pt>
                <c:pt idx="1">
                  <c:v>Ιδιωτικός Τομέας</c:v>
                </c:pt>
              </c:strCache>
            </c:strRef>
          </c:cat>
          <c:val>
            <c:numRef>
              <c:f>Σύνολα!$D$17:$D$18</c:f>
              <c:numCache>
                <c:formatCode>General</c:formatCode>
                <c:ptCount val="2"/>
                <c:pt idx="0">
                  <c:v>1.0</c:v>
                </c:pt>
                <c:pt idx="1">
                  <c:v>4.0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l-GR" b="0"/>
              <a:t>Εξωτερικό</a:t>
            </a:r>
            <a:endParaRPr lang="en-US" b="0"/>
          </a:p>
        </c:rich>
      </c:tx>
      <c:layout>
        <c:manualLayout>
          <c:xMode val="edge"/>
          <c:yMode val="edge"/>
          <c:x val="0.73000873078886"/>
          <c:y val="0.20481468885218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spPr>
            <a:solidFill>
              <a:schemeClr val="accent3"/>
            </a:solidFill>
          </c:spPr>
          <c:explosion val="25"/>
          <c:dPt>
            <c:idx val="0"/>
            <c:bubble3D val="0"/>
          </c:dPt>
          <c:dPt>
            <c:idx val="1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-0.367019320788291"/>
                  <c:y val="0.399814731721816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367554359727464"/>
                  <c:y val="-0.154259571072787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0555555555555556"/>
                  <c:y val="-0.0231481481481481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Σύνολα!$C$21:$C$22</c:f>
              <c:strCache>
                <c:ptCount val="2"/>
                <c:pt idx="0">
                  <c:v>Δημόσιος Τομέας</c:v>
                </c:pt>
                <c:pt idx="1">
                  <c:v>Ιδιωτικός Τομέας</c:v>
                </c:pt>
              </c:strCache>
            </c:strRef>
          </c:cat>
          <c:val>
            <c:numRef>
              <c:f>Σύνολα!$D$21:$D$22</c:f>
              <c:numCache>
                <c:formatCode>General</c:formatCode>
                <c:ptCount val="2"/>
                <c:pt idx="0">
                  <c:v>0.0</c:v>
                </c:pt>
                <c:pt idx="1">
                  <c:v>2.0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 sz="1400" b="0">
                <a:latin typeface="Palatino Linotype"/>
                <a:cs typeface="Palatino Linotype"/>
              </a:defRPr>
            </a:pPr>
            <a:r>
              <a:rPr lang="el-GR" sz="1400" b="0" dirty="0">
                <a:latin typeface="Palatino Linotype"/>
                <a:cs typeface="Palatino Linotype"/>
              </a:rPr>
              <a:t>Συμμετοχή </a:t>
            </a:r>
            <a:endParaRPr lang="en-US" sz="1400" b="0" dirty="0" smtClean="0">
              <a:latin typeface="Palatino Linotype"/>
              <a:cs typeface="Palatino Linotype"/>
            </a:endParaRPr>
          </a:p>
          <a:p>
            <a:pPr>
              <a:defRPr sz="1400" b="0">
                <a:latin typeface="Palatino Linotype"/>
                <a:cs typeface="Palatino Linotype"/>
              </a:defRPr>
            </a:pPr>
            <a:r>
              <a:rPr lang="el-GR" sz="1400" b="0" dirty="0" smtClean="0">
                <a:latin typeface="Palatino Linotype"/>
                <a:cs typeface="Palatino Linotype"/>
              </a:rPr>
              <a:t>σε </a:t>
            </a:r>
            <a:r>
              <a:rPr lang="el-GR" sz="1400" b="0" dirty="0">
                <a:latin typeface="Palatino Linotype"/>
                <a:cs typeface="Palatino Linotype"/>
              </a:rPr>
              <a:t>πρόγραμμα Πρακτικής Άσκησης</a:t>
            </a:r>
            <a:endParaRPr lang="en-US" sz="1400" b="0" dirty="0">
              <a:latin typeface="Palatino Linotype"/>
              <a:cs typeface="Palatino Linotype"/>
            </a:endParaRPr>
          </a:p>
        </c:rich>
      </c:tx>
      <c:layout>
        <c:manualLayout>
          <c:xMode val="edge"/>
          <c:yMode val="edge"/>
          <c:x val="0.244166580383713"/>
          <c:y val="0.0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Pt>
            <c:idx val="0"/>
            <c:bubble3D val="0"/>
          </c:dPt>
          <c:dPt>
            <c:idx val="1"/>
            <c:bubble3D val="0"/>
          </c:dPt>
          <c:dLbls>
            <c:dLbl>
              <c:idx val="0"/>
              <c:layout>
                <c:manualLayout>
                  <c:x val="0.0686164758620172"/>
                  <c:y val="-0.00215086911305898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0911491991275565"/>
                  <c:y val="-0.00713991198673471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>
                    <a:latin typeface="Palatino Linotype"/>
                    <a:cs typeface="Palatino Linotype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Σύνολα!$C$35:$C$36</c:f>
              <c:strCache>
                <c:ptCount val="2"/>
                <c:pt idx="0">
                  <c:v>Ναι</c:v>
                </c:pt>
                <c:pt idx="1">
                  <c:v>Όχι</c:v>
                </c:pt>
              </c:strCache>
            </c:strRef>
          </c:cat>
          <c:val>
            <c:numRef>
              <c:f>Σύνολα!$D$35:$D$36</c:f>
              <c:numCache>
                <c:formatCode>General</c:formatCode>
                <c:ptCount val="2"/>
                <c:pt idx="0">
                  <c:v>25.0</c:v>
                </c:pt>
                <c:pt idx="1">
                  <c:v>3.0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 sz="1400" b="0"/>
            </a:pPr>
            <a:r>
              <a:rPr lang="el-GR" sz="1400" b="0" dirty="0"/>
              <a:t>Εύρεση εργασίας </a:t>
            </a:r>
            <a:endParaRPr lang="en-US" sz="1400" b="0" dirty="0" smtClean="0"/>
          </a:p>
          <a:p>
            <a:pPr>
              <a:defRPr sz="1400" b="0"/>
            </a:pPr>
            <a:r>
              <a:rPr lang="el-GR" sz="1400" b="0" dirty="0" smtClean="0"/>
              <a:t>μέσω </a:t>
            </a:r>
            <a:r>
              <a:rPr lang="el-GR" sz="1400" b="0" dirty="0"/>
              <a:t>Πρακτικής Άσκησης</a:t>
            </a:r>
            <a:endParaRPr lang="en-US" sz="1400" b="0" dirty="0"/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Pt>
            <c:idx val="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1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0.0859580074155915"/>
                  <c:y val="0.0552600968173761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0816916396321843"/>
                  <c:y val="0.00993505272524558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Σύνολα!$C$38:$C$39</c:f>
              <c:strCache>
                <c:ptCount val="2"/>
                <c:pt idx="0">
                  <c:v>Ναι </c:v>
                </c:pt>
                <c:pt idx="1">
                  <c:v>Όχι</c:v>
                </c:pt>
              </c:strCache>
            </c:strRef>
          </c:cat>
          <c:val>
            <c:numRef>
              <c:f>Σύνολα!$D$38:$D$39</c:f>
              <c:numCache>
                <c:formatCode>General</c:formatCode>
                <c:ptCount val="2"/>
                <c:pt idx="0">
                  <c:v>1.0</c:v>
                </c:pt>
                <c:pt idx="1">
                  <c:v>24.0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cat>
            <c:strRef>
              <c:f>'Ελλάδα-Εξωτερικό'!$A$1:$A$5</c:f>
              <c:strCache>
                <c:ptCount val="5"/>
                <c:pt idx="0">
                  <c:v>Αττική</c:v>
                </c:pt>
                <c:pt idx="1">
                  <c:v>Ηράκλειο</c:v>
                </c:pt>
                <c:pt idx="2">
                  <c:v>Λέσβος</c:v>
                </c:pt>
                <c:pt idx="3">
                  <c:v>Θεσσαλονίκη</c:v>
                </c:pt>
                <c:pt idx="4">
                  <c:v>Σέρρες</c:v>
                </c:pt>
              </c:strCache>
            </c:strRef>
          </c:cat>
          <c:val>
            <c:numRef>
              <c:f>'Ελλάδα-Εξωτερικό'!$D$1:$D$5</c:f>
              <c:numCache>
                <c:formatCode>0%</c:formatCode>
                <c:ptCount val="5"/>
                <c:pt idx="0">
                  <c:v>0.684210526315789</c:v>
                </c:pt>
                <c:pt idx="1">
                  <c:v>0.105263157894737</c:v>
                </c:pt>
                <c:pt idx="2">
                  <c:v>0.105263157894737</c:v>
                </c:pt>
                <c:pt idx="3">
                  <c:v>0.0526315789473684</c:v>
                </c:pt>
                <c:pt idx="4">
                  <c:v>0.0526315789473684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-1988756664"/>
        <c:axId val="-1988667752"/>
        <c:axId val="0"/>
      </c:bar3DChart>
      <c:catAx>
        <c:axId val="-1988756664"/>
        <c:scaling>
          <c:orientation val="minMax"/>
        </c:scaling>
        <c:delete val="0"/>
        <c:axPos val="b"/>
        <c:majorTickMark val="out"/>
        <c:minorTickMark val="none"/>
        <c:tickLblPos val="nextTo"/>
        <c:crossAx val="-1988667752"/>
        <c:crosses val="autoZero"/>
        <c:auto val="1"/>
        <c:lblAlgn val="ctr"/>
        <c:lblOffset val="100"/>
        <c:noMultiLvlLbl val="0"/>
      </c:catAx>
      <c:valAx>
        <c:axId val="-1988667752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-198875666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n-US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cat>
            <c:strRef>
              <c:f>'Ελλάδα-Εξωτερικό'!$F$1:$F$4</c:f>
              <c:strCache>
                <c:ptCount val="4"/>
                <c:pt idx="0">
                  <c:v>Cyprus</c:v>
                </c:pt>
                <c:pt idx="1">
                  <c:v>Sweden</c:v>
                </c:pt>
                <c:pt idx="2">
                  <c:v>UK</c:v>
                </c:pt>
                <c:pt idx="3">
                  <c:v>The Netherlands</c:v>
                </c:pt>
              </c:strCache>
            </c:strRef>
          </c:cat>
          <c:val>
            <c:numRef>
              <c:f>'Ελλάδα-Εξωτερικό'!$I$1:$I$4</c:f>
              <c:numCache>
                <c:formatCode>0%</c:formatCode>
                <c:ptCount val="4"/>
                <c:pt idx="0">
                  <c:v>0.333333333333333</c:v>
                </c:pt>
                <c:pt idx="1">
                  <c:v>0.333333333333333</c:v>
                </c:pt>
                <c:pt idx="2">
                  <c:v>0.166666666666667</c:v>
                </c:pt>
                <c:pt idx="3">
                  <c:v>0.166666666666667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-2039283336"/>
        <c:axId val="1793327640"/>
        <c:axId val="0"/>
      </c:bar3DChart>
      <c:catAx>
        <c:axId val="-2039283336"/>
        <c:scaling>
          <c:orientation val="minMax"/>
        </c:scaling>
        <c:delete val="1"/>
        <c:axPos val="b"/>
        <c:majorTickMark val="out"/>
        <c:minorTickMark val="none"/>
        <c:tickLblPos val="nextTo"/>
        <c:crossAx val="1793327640"/>
        <c:crosses val="autoZero"/>
        <c:auto val="1"/>
        <c:lblAlgn val="ctr"/>
        <c:lblOffset val="100"/>
        <c:noMultiLvlLbl val="0"/>
      </c:catAx>
      <c:valAx>
        <c:axId val="1793327640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-203928333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n-US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Pt>
            <c:idx val="0"/>
            <c:bubble3D val="0"/>
            <c:explosion val="4"/>
          </c:dPt>
          <c:dPt>
            <c:idx val="1"/>
            <c:bubble3D val="0"/>
            <c:explosion val="13"/>
          </c:dPt>
          <c:dPt>
            <c:idx val="2"/>
            <c:bubble3D val="0"/>
            <c:explosion val="12"/>
          </c:dPt>
          <c:dPt>
            <c:idx val="3"/>
            <c:bubble3D val="0"/>
            <c:explosion val="9"/>
          </c:dPt>
          <c:dPt>
            <c:idx val="4"/>
            <c:bubble3D val="0"/>
          </c:dPt>
          <c:dLbls>
            <c:dLbl>
              <c:idx val="0"/>
              <c:layout>
                <c:manualLayout>
                  <c:x val="0.0233355151862506"/>
                  <c:y val="-0.121669710011177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0232974811028483"/>
                  <c:y val="0.0308446367141885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0171133920536781"/>
                  <c:y val="-0.0403720697896039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0.0232974910394265"/>
                  <c:y val="-0.0397310513447433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0.0132458751543521"/>
                  <c:y val="-0.0159192315766378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Σύνολα!$C$25:$C$29</c:f>
              <c:strCache>
                <c:ptCount val="5"/>
                <c:pt idx="0">
                  <c:v>0 εώς 3 μήνες</c:v>
                </c:pt>
                <c:pt idx="1">
                  <c:v>3 έως 6 μήνες</c:v>
                </c:pt>
                <c:pt idx="2">
                  <c:v>6 έως 12 μήνες</c:v>
                </c:pt>
                <c:pt idx="3">
                  <c:v>12 έως 24 μήνες</c:v>
                </c:pt>
                <c:pt idx="4">
                  <c:v>24 μήνες και άνω</c:v>
                </c:pt>
              </c:strCache>
            </c:strRef>
          </c:cat>
          <c:val>
            <c:numRef>
              <c:f>Σύνολα!$D$25:$D$29</c:f>
              <c:numCache>
                <c:formatCode>General</c:formatCode>
                <c:ptCount val="5"/>
                <c:pt idx="0">
                  <c:v>4.0</c:v>
                </c:pt>
                <c:pt idx="1">
                  <c:v>1.0</c:v>
                </c:pt>
                <c:pt idx="2">
                  <c:v>1.0</c:v>
                </c:pt>
                <c:pt idx="3">
                  <c:v>1.0</c:v>
                </c:pt>
                <c:pt idx="4">
                  <c:v>0.0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597B5D-F1A7-4D4E-8A83-26C28B58F4B9}" type="datetimeFigureOut">
              <a:rPr lang="el-GR" smtClean="0"/>
              <a:pPr/>
              <a:t>10/22/15</a:t>
            </a:fld>
            <a:endParaRPr lang="el-GR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B947F0-BE54-4C1D-9622-5D01EFC53C57}" type="slidenum">
              <a:rPr lang="el-GR" smtClean="0"/>
              <a:pPr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3945505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947F0-BE54-4C1D-9622-5D01EFC53C57}" type="slidenum">
              <a:rPr lang="el-GR" smtClean="0"/>
              <a:pPr/>
              <a:t>4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40623207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Relationship Id="rId3" Type="http://schemas.openxmlformats.org/officeDocument/2006/relationships/image" Target="../media/image3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9" descr="6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268288"/>
            <a:ext cx="6985000" cy="6480175"/>
          </a:xfrm>
          <a:prstGeom prst="rect">
            <a:avLst/>
          </a:prstGeom>
          <a:noFill/>
        </p:spPr>
      </p:pic>
      <p:sp>
        <p:nvSpPr>
          <p:cNvPr id="8" name="Rectangle 12"/>
          <p:cNvSpPr>
            <a:spLocks noChangeArrowheads="1"/>
          </p:cNvSpPr>
          <p:nvPr userDrawn="1"/>
        </p:nvSpPr>
        <p:spPr bwMode="auto">
          <a:xfrm>
            <a:off x="1116013" y="692150"/>
            <a:ext cx="69119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1" hangingPunct="1"/>
            <a:r>
              <a:rPr lang="el-GR" sz="1500" dirty="0" smtClean="0">
                <a:solidFill>
                  <a:srgbClr val="E7E6B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Palatino Linotype" charset="0"/>
              </a:rPr>
              <a:t>Τμήμα</a:t>
            </a:r>
            <a:r>
              <a:rPr lang="en-US" sz="1500" dirty="0" smtClean="0">
                <a:solidFill>
                  <a:srgbClr val="E7E6B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Palatino Linotype" charset="0"/>
              </a:rPr>
              <a:t> </a:t>
            </a:r>
            <a:r>
              <a:rPr lang="el-GR" sz="1500" dirty="0" smtClean="0">
                <a:solidFill>
                  <a:srgbClr val="E7E6B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Palatino Linotype" charset="0"/>
              </a:rPr>
              <a:t>Επιστ</a:t>
            </a:r>
            <a:r>
              <a:rPr lang="el-GR" sz="1500" dirty="0" smtClean="0">
                <a:solidFill>
                  <a:srgbClr val="E7E6B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Palatino Linotype" charset="0"/>
              </a:rPr>
              <a:t>ήμης Τροφίμων και Διατροφής</a:t>
            </a:r>
            <a:endParaRPr lang="el-GR" sz="1800" b="1" dirty="0">
              <a:solidFill>
                <a:srgbClr val="E7E6B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Palatino Linotyp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9067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260350"/>
            <a:ext cx="8210550" cy="1143000"/>
          </a:xfrm>
          <a:prstGeom prst="rect">
            <a:avLst/>
          </a:prstGeom>
          <a:noFill/>
        </p:spPr>
      </p:pic>
      <p:pic>
        <p:nvPicPr>
          <p:cNvPr id="9" name="Picture 4" descr="5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872187"/>
            <a:ext cx="8229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2"/>
          <p:cNvSpPr>
            <a:spLocks noGrp="1" noChangeArrowheads="1"/>
          </p:cNvSpPr>
          <p:nvPr>
            <p:ph type="body" idx="13"/>
          </p:nvPr>
        </p:nvSpPr>
        <p:spPr>
          <a:xfrm>
            <a:off x="468313" y="1357313"/>
            <a:ext cx="8229600" cy="4429125"/>
          </a:xfrm>
          <a:solidFill>
            <a:srgbClr val="E7E6B0"/>
          </a:solidFill>
        </p:spPr>
        <p:txBody>
          <a:bodyPr lIns="234000" rIns="234000"/>
          <a:lstStyle/>
          <a:p>
            <a:pPr marL="533400" indent="-533400" algn="just" eaLnBrk="1" hangingPunct="1">
              <a:lnSpc>
                <a:spcPct val="105000"/>
              </a:lnSpc>
              <a:buFontTx/>
              <a:buNone/>
            </a:pPr>
            <a:endParaRPr lang="el-GR" sz="1400" dirty="0">
              <a:solidFill>
                <a:srgbClr val="696969"/>
              </a:solidFill>
              <a:latin typeface="Palatino Linotype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92088"/>
          </a:xfrm>
        </p:spPr>
        <p:txBody>
          <a:bodyPr>
            <a:normAutofit/>
          </a:bodyPr>
          <a:lstStyle>
            <a:lvl1pPr>
              <a:defRPr lang="en-US" sz="2400" b="1" kern="1200" dirty="0">
                <a:solidFill>
                  <a:srgbClr val="E7E6B0"/>
                </a:solidFill>
                <a:latin typeface="Palatino Linotype" charset="0"/>
                <a:ea typeface="ＭＳ Ｐゴシック" charset="0"/>
                <a:cs typeface="+mn-cs"/>
              </a:defRPr>
            </a:lvl1pPr>
          </a:lstStyle>
          <a:p>
            <a:r>
              <a:rPr lang="el-GR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0150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Grp="1" noChangeArrowheads="1"/>
          </p:cNvSpPr>
          <p:nvPr>
            <p:ph type="body" idx="13"/>
          </p:nvPr>
        </p:nvSpPr>
        <p:spPr>
          <a:xfrm>
            <a:off x="468313" y="1357313"/>
            <a:ext cx="8229600" cy="4429125"/>
          </a:xfrm>
          <a:solidFill>
            <a:srgbClr val="E7E6B0"/>
          </a:solidFill>
        </p:spPr>
        <p:txBody>
          <a:bodyPr lIns="234000" rIns="234000"/>
          <a:lstStyle/>
          <a:p>
            <a:pPr marL="533400" indent="-533400" algn="just" eaLnBrk="1" hangingPunct="1">
              <a:lnSpc>
                <a:spcPct val="105000"/>
              </a:lnSpc>
              <a:buFontTx/>
              <a:buNone/>
            </a:pPr>
            <a:endParaRPr lang="el-GR" sz="1400" dirty="0">
              <a:solidFill>
                <a:srgbClr val="696969"/>
              </a:solidFill>
              <a:latin typeface="Palatino Linotype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l-G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B22BF-9BB5-4BFB-BCDF-D55D02951913}" type="datetimeFigureOut">
              <a:rPr lang="el-GR" smtClean="0"/>
              <a:pPr/>
              <a:t>10/22/15</a:t>
            </a:fld>
            <a:endParaRPr lang="el-G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5611-A6BF-4B86-AF64-5A5B477F9C8B}" type="slidenum">
              <a:rPr lang="el-GR" smtClean="0"/>
              <a:pPr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46056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 noChangeArrowheads="1"/>
          </p:cNvSpPr>
          <p:nvPr>
            <p:ph type="body" idx="13"/>
          </p:nvPr>
        </p:nvSpPr>
        <p:spPr>
          <a:xfrm>
            <a:off x="468313" y="1357313"/>
            <a:ext cx="8229600" cy="4429125"/>
          </a:xfrm>
          <a:solidFill>
            <a:srgbClr val="E7E6B0"/>
          </a:solidFill>
        </p:spPr>
        <p:txBody>
          <a:bodyPr lIns="234000" rIns="234000"/>
          <a:lstStyle/>
          <a:p>
            <a:pPr marL="533400" indent="-533400" algn="just" eaLnBrk="1" hangingPunct="1">
              <a:lnSpc>
                <a:spcPct val="105000"/>
              </a:lnSpc>
              <a:buFontTx/>
              <a:buNone/>
            </a:pPr>
            <a:endParaRPr lang="el-GR" sz="1400" dirty="0">
              <a:solidFill>
                <a:srgbClr val="696969"/>
              </a:solidFill>
              <a:latin typeface="Palatino Linotype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Click to edit Master text styles</a:t>
            </a:r>
          </a:p>
          <a:p>
            <a:pPr lvl="1"/>
            <a:r>
              <a:rPr lang="el-GR" smtClean="0"/>
              <a:t>Second level</a:t>
            </a:r>
          </a:p>
          <a:p>
            <a:pPr lvl="2"/>
            <a:r>
              <a:rPr lang="el-GR" smtClean="0"/>
              <a:t>Third level</a:t>
            </a:r>
          </a:p>
          <a:p>
            <a:pPr lvl="3"/>
            <a:r>
              <a:rPr lang="el-GR" smtClean="0"/>
              <a:t>Fourth level</a:t>
            </a:r>
          </a:p>
          <a:p>
            <a:pPr lvl="4"/>
            <a:r>
              <a:rPr lang="el-G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Click to edit Master text styles</a:t>
            </a:r>
          </a:p>
          <a:p>
            <a:pPr lvl="1"/>
            <a:r>
              <a:rPr lang="el-GR" smtClean="0"/>
              <a:t>Second level</a:t>
            </a:r>
          </a:p>
          <a:p>
            <a:pPr lvl="2"/>
            <a:r>
              <a:rPr lang="el-GR" smtClean="0"/>
              <a:t>Third level</a:t>
            </a:r>
          </a:p>
          <a:p>
            <a:pPr lvl="3"/>
            <a:r>
              <a:rPr lang="el-GR" smtClean="0"/>
              <a:t>Fourth level</a:t>
            </a:r>
          </a:p>
          <a:p>
            <a:pPr lvl="4"/>
            <a:r>
              <a:rPr lang="el-GR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B22BF-9BB5-4BFB-BCDF-D55D02951913}" type="datetimeFigureOut">
              <a:rPr lang="el-GR" smtClean="0"/>
              <a:pPr/>
              <a:t>10/22/15</a:t>
            </a:fld>
            <a:endParaRPr lang="el-G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5611-A6BF-4B86-AF64-5A5B477F9C8B}" type="slidenum">
              <a:rPr lang="el-GR" smtClean="0"/>
              <a:pPr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8443510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Grp="1" noChangeArrowheads="1"/>
          </p:cNvSpPr>
          <p:nvPr>
            <p:ph type="body" idx="13"/>
          </p:nvPr>
        </p:nvSpPr>
        <p:spPr>
          <a:xfrm>
            <a:off x="468313" y="1357313"/>
            <a:ext cx="8229600" cy="4429125"/>
          </a:xfrm>
          <a:solidFill>
            <a:srgbClr val="E7E6B0"/>
          </a:solidFill>
        </p:spPr>
        <p:txBody>
          <a:bodyPr lIns="234000" rIns="234000"/>
          <a:lstStyle/>
          <a:p>
            <a:pPr marL="533400" indent="-533400" algn="just" eaLnBrk="1" hangingPunct="1">
              <a:lnSpc>
                <a:spcPct val="105000"/>
              </a:lnSpc>
              <a:buFontTx/>
              <a:buNone/>
            </a:pPr>
            <a:endParaRPr lang="el-GR" sz="1400" dirty="0">
              <a:solidFill>
                <a:srgbClr val="696969"/>
              </a:solidFill>
              <a:latin typeface="Palatino Linotype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l-G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Click to edit Master text styles</a:t>
            </a:r>
          </a:p>
          <a:p>
            <a:pPr lvl="1"/>
            <a:r>
              <a:rPr lang="el-GR" smtClean="0"/>
              <a:t>Second level</a:t>
            </a:r>
          </a:p>
          <a:p>
            <a:pPr lvl="2"/>
            <a:r>
              <a:rPr lang="el-GR" smtClean="0"/>
              <a:t>Third level</a:t>
            </a:r>
          </a:p>
          <a:p>
            <a:pPr lvl="3"/>
            <a:r>
              <a:rPr lang="el-GR" smtClean="0"/>
              <a:t>Fourth level</a:t>
            </a:r>
          </a:p>
          <a:p>
            <a:pPr lvl="4"/>
            <a:r>
              <a:rPr lang="el-GR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Click to edit Master text styles</a:t>
            </a:r>
          </a:p>
          <a:p>
            <a:pPr lvl="1"/>
            <a:r>
              <a:rPr lang="el-GR" smtClean="0"/>
              <a:t>Second level</a:t>
            </a:r>
          </a:p>
          <a:p>
            <a:pPr lvl="2"/>
            <a:r>
              <a:rPr lang="el-GR" smtClean="0"/>
              <a:t>Third level</a:t>
            </a:r>
          </a:p>
          <a:p>
            <a:pPr lvl="3"/>
            <a:r>
              <a:rPr lang="el-GR" smtClean="0"/>
              <a:t>Fourth level</a:t>
            </a:r>
          </a:p>
          <a:p>
            <a:pPr lvl="4"/>
            <a:r>
              <a:rPr lang="el-GR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B22BF-9BB5-4BFB-BCDF-D55D02951913}" type="datetimeFigureOut">
              <a:rPr lang="el-GR" smtClean="0"/>
              <a:pPr/>
              <a:t>10/22/15</a:t>
            </a:fld>
            <a:endParaRPr lang="el-G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5611-A6BF-4B86-AF64-5A5B477F9C8B}" type="slidenum">
              <a:rPr lang="el-GR" smtClean="0"/>
              <a:pPr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295347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B22BF-9BB5-4BFB-BCDF-D55D02951913}" type="datetimeFigureOut">
              <a:rPr lang="el-GR" smtClean="0"/>
              <a:pPr/>
              <a:t>10/22/15</a:t>
            </a:fld>
            <a:endParaRPr lang="el-G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5611-A6BF-4B86-AF64-5A5B477F9C8B}" type="slidenum">
              <a:rPr lang="el-GR" smtClean="0"/>
              <a:pPr/>
              <a:t>‹#›</a:t>
            </a:fld>
            <a:endParaRPr lang="el-GR" dirty="0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body" idx="13"/>
          </p:nvPr>
        </p:nvSpPr>
        <p:spPr>
          <a:xfrm>
            <a:off x="468313" y="1357313"/>
            <a:ext cx="8229600" cy="4429125"/>
          </a:xfrm>
          <a:solidFill>
            <a:srgbClr val="E7E6B0"/>
          </a:solidFill>
        </p:spPr>
        <p:txBody>
          <a:bodyPr lIns="234000" rIns="234000"/>
          <a:lstStyle/>
          <a:p>
            <a:pPr marL="533400" indent="-533400" algn="just" eaLnBrk="1" hangingPunct="1">
              <a:lnSpc>
                <a:spcPct val="105000"/>
              </a:lnSpc>
              <a:buFontTx/>
              <a:buNone/>
            </a:pPr>
            <a:endParaRPr lang="el-GR" sz="1400" dirty="0">
              <a:solidFill>
                <a:srgbClr val="696969"/>
              </a:solidFill>
              <a:latin typeface="Palatino Linotyp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194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B22BF-9BB5-4BFB-BCDF-D55D02951913}" type="datetimeFigureOut">
              <a:rPr lang="el-GR" smtClean="0"/>
              <a:pPr/>
              <a:t>10/22/15</a:t>
            </a:fld>
            <a:endParaRPr lang="el-G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5611-A6BF-4B86-AF64-5A5B477F9C8B}" type="slidenum">
              <a:rPr lang="el-GR" smtClean="0"/>
              <a:pPr/>
              <a:t>‹#›</a:t>
            </a:fld>
            <a:endParaRPr lang="el-GR" dirty="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body" idx="13"/>
          </p:nvPr>
        </p:nvSpPr>
        <p:spPr>
          <a:xfrm>
            <a:off x="468313" y="1357313"/>
            <a:ext cx="8229600" cy="4429125"/>
          </a:xfrm>
          <a:solidFill>
            <a:srgbClr val="E7E6B0"/>
          </a:solidFill>
        </p:spPr>
        <p:txBody>
          <a:bodyPr lIns="234000" rIns="234000"/>
          <a:lstStyle/>
          <a:p>
            <a:pPr marL="533400" indent="-533400" algn="just" eaLnBrk="1" hangingPunct="1">
              <a:lnSpc>
                <a:spcPct val="105000"/>
              </a:lnSpc>
              <a:buFontTx/>
              <a:buNone/>
            </a:pPr>
            <a:endParaRPr lang="el-GR" sz="1400" dirty="0">
              <a:solidFill>
                <a:srgbClr val="696969"/>
              </a:solidFill>
              <a:latin typeface="Palatino Linotyp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3608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 noChangeArrowheads="1"/>
          </p:cNvSpPr>
          <p:nvPr>
            <p:ph type="body" idx="13"/>
          </p:nvPr>
        </p:nvSpPr>
        <p:spPr>
          <a:xfrm>
            <a:off x="468313" y="1357313"/>
            <a:ext cx="8229600" cy="4429125"/>
          </a:xfrm>
          <a:solidFill>
            <a:srgbClr val="E7E6B0"/>
          </a:solidFill>
        </p:spPr>
        <p:txBody>
          <a:bodyPr lIns="234000" rIns="234000"/>
          <a:lstStyle/>
          <a:p>
            <a:pPr marL="533400" indent="-533400" algn="just" eaLnBrk="1" hangingPunct="1">
              <a:lnSpc>
                <a:spcPct val="105000"/>
              </a:lnSpc>
              <a:buFontTx/>
              <a:buNone/>
            </a:pPr>
            <a:endParaRPr lang="el-GR" sz="1400" dirty="0">
              <a:solidFill>
                <a:srgbClr val="696969"/>
              </a:solidFill>
              <a:latin typeface="Palatino Linotype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 smtClean="0"/>
              <a:t>Click to edit Master text styles</a:t>
            </a:r>
          </a:p>
          <a:p>
            <a:pPr lvl="1"/>
            <a:r>
              <a:rPr lang="el-GR" smtClean="0"/>
              <a:t>Second level</a:t>
            </a:r>
          </a:p>
          <a:p>
            <a:pPr lvl="2"/>
            <a:r>
              <a:rPr lang="el-GR" smtClean="0"/>
              <a:t>Third level</a:t>
            </a:r>
          </a:p>
          <a:p>
            <a:pPr lvl="3"/>
            <a:r>
              <a:rPr lang="el-GR" smtClean="0"/>
              <a:t>Fourth level</a:t>
            </a:r>
          </a:p>
          <a:p>
            <a:pPr lvl="4"/>
            <a:r>
              <a:rPr lang="el-GR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B22BF-9BB5-4BFB-BCDF-D55D02951913}" type="datetimeFigureOut">
              <a:rPr lang="el-GR" smtClean="0"/>
              <a:pPr/>
              <a:t>10/22/15</a:t>
            </a:fld>
            <a:endParaRPr lang="el-G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5611-A6BF-4B86-AF64-5A5B477F9C8B}" type="slidenum">
              <a:rPr lang="el-GR" smtClean="0"/>
              <a:pPr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06700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 noChangeArrowheads="1"/>
          </p:cNvSpPr>
          <p:nvPr>
            <p:ph type="body" idx="13"/>
          </p:nvPr>
        </p:nvSpPr>
        <p:spPr>
          <a:xfrm>
            <a:off x="468313" y="1357313"/>
            <a:ext cx="8229600" cy="4429125"/>
          </a:xfrm>
          <a:solidFill>
            <a:srgbClr val="E7E6B0"/>
          </a:solidFill>
        </p:spPr>
        <p:txBody>
          <a:bodyPr lIns="234000" rIns="234000"/>
          <a:lstStyle/>
          <a:p>
            <a:pPr marL="533400" indent="-533400" algn="just" eaLnBrk="1" hangingPunct="1">
              <a:lnSpc>
                <a:spcPct val="105000"/>
              </a:lnSpc>
              <a:buFontTx/>
              <a:buNone/>
            </a:pPr>
            <a:endParaRPr lang="el-GR" sz="1400" dirty="0">
              <a:solidFill>
                <a:srgbClr val="696969"/>
              </a:solidFill>
              <a:latin typeface="Palatino Linotype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B22BF-9BB5-4BFB-BCDF-D55D02951913}" type="datetimeFigureOut">
              <a:rPr lang="el-GR" smtClean="0"/>
              <a:pPr/>
              <a:t>10/22/15</a:t>
            </a:fld>
            <a:endParaRPr lang="el-G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5611-A6BF-4B86-AF64-5A5B477F9C8B}" type="slidenum">
              <a:rPr lang="el-GR" smtClean="0"/>
              <a:pPr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320910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Grp="1" noChangeArrowheads="1"/>
          </p:cNvSpPr>
          <p:nvPr>
            <p:ph type="body" idx="13"/>
          </p:nvPr>
        </p:nvSpPr>
        <p:spPr>
          <a:xfrm>
            <a:off x="468313" y="1357313"/>
            <a:ext cx="8229600" cy="4429125"/>
          </a:xfrm>
          <a:solidFill>
            <a:srgbClr val="E7E6B0"/>
          </a:solidFill>
        </p:spPr>
        <p:txBody>
          <a:bodyPr lIns="234000" rIns="234000"/>
          <a:lstStyle/>
          <a:p>
            <a:pPr marL="533400" indent="-533400" algn="just" eaLnBrk="1" hangingPunct="1">
              <a:lnSpc>
                <a:spcPct val="105000"/>
              </a:lnSpc>
              <a:buFontTx/>
              <a:buNone/>
            </a:pPr>
            <a:endParaRPr lang="el-GR" sz="1400" dirty="0">
              <a:solidFill>
                <a:srgbClr val="696969"/>
              </a:solidFill>
              <a:latin typeface="Palatino Linotype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 smtClean="0"/>
              <a:t>Click to edit Master text styles</a:t>
            </a:r>
          </a:p>
          <a:p>
            <a:pPr lvl="1"/>
            <a:r>
              <a:rPr lang="el-GR" smtClean="0"/>
              <a:t>Second level</a:t>
            </a:r>
          </a:p>
          <a:p>
            <a:pPr lvl="2"/>
            <a:r>
              <a:rPr lang="el-GR" smtClean="0"/>
              <a:t>Third level</a:t>
            </a:r>
          </a:p>
          <a:p>
            <a:pPr lvl="3"/>
            <a:r>
              <a:rPr lang="el-GR" smtClean="0"/>
              <a:t>Fourth level</a:t>
            </a:r>
          </a:p>
          <a:p>
            <a:pPr lvl="4"/>
            <a:r>
              <a:rPr lang="el-G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B22BF-9BB5-4BFB-BCDF-D55D02951913}" type="datetimeFigureOut">
              <a:rPr lang="el-GR" smtClean="0"/>
              <a:pPr/>
              <a:t>10/22/15</a:t>
            </a:fld>
            <a:endParaRPr lang="el-G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5611-A6BF-4B86-AF64-5A5B477F9C8B}" type="slidenum">
              <a:rPr lang="el-GR" smtClean="0"/>
              <a:pPr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984031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Grp="1" noChangeArrowheads="1"/>
          </p:cNvSpPr>
          <p:nvPr>
            <p:ph type="body" idx="13"/>
          </p:nvPr>
        </p:nvSpPr>
        <p:spPr>
          <a:xfrm>
            <a:off x="468313" y="1357313"/>
            <a:ext cx="8229600" cy="4429125"/>
          </a:xfrm>
          <a:solidFill>
            <a:srgbClr val="E7E6B0"/>
          </a:solidFill>
        </p:spPr>
        <p:txBody>
          <a:bodyPr lIns="234000" rIns="234000"/>
          <a:lstStyle/>
          <a:p>
            <a:pPr marL="533400" indent="-533400" algn="just" eaLnBrk="1" hangingPunct="1">
              <a:lnSpc>
                <a:spcPct val="105000"/>
              </a:lnSpc>
              <a:buFontTx/>
              <a:buNone/>
            </a:pPr>
            <a:endParaRPr lang="el-GR" sz="1400" dirty="0">
              <a:solidFill>
                <a:srgbClr val="696969"/>
              </a:solidFill>
              <a:latin typeface="Palatino Linotype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l-G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l-GR" smtClean="0"/>
              <a:t>Click to edit Master text styles</a:t>
            </a:r>
          </a:p>
          <a:p>
            <a:pPr lvl="1"/>
            <a:r>
              <a:rPr lang="el-GR" smtClean="0"/>
              <a:t>Second level</a:t>
            </a:r>
          </a:p>
          <a:p>
            <a:pPr lvl="2"/>
            <a:r>
              <a:rPr lang="el-GR" smtClean="0"/>
              <a:t>Third level</a:t>
            </a:r>
          </a:p>
          <a:p>
            <a:pPr lvl="3"/>
            <a:r>
              <a:rPr lang="el-GR" smtClean="0"/>
              <a:t>Fourth level</a:t>
            </a:r>
          </a:p>
          <a:p>
            <a:pPr lvl="4"/>
            <a:r>
              <a:rPr lang="el-G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B22BF-9BB5-4BFB-BCDF-D55D02951913}" type="datetimeFigureOut">
              <a:rPr lang="el-GR" smtClean="0"/>
              <a:pPr/>
              <a:t>10/22/15</a:t>
            </a:fld>
            <a:endParaRPr lang="el-G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5611-A6BF-4B86-AF64-5A5B477F9C8B}" type="slidenum">
              <a:rPr lang="el-GR" smtClean="0"/>
              <a:pPr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32001721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B22BF-9BB5-4BFB-BCDF-D55D02951913}" type="datetimeFigureOut">
              <a:rPr lang="el-GR" smtClean="0"/>
              <a:pPr/>
              <a:t>10/22/15</a:t>
            </a:fld>
            <a:endParaRPr lang="el-G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5611-A6BF-4B86-AF64-5A5B477F9C8B}" type="slidenum">
              <a:rPr lang="el-GR" smtClean="0"/>
              <a:pPr/>
              <a:t>‹#›</a:t>
            </a:fld>
            <a:endParaRPr lang="el-GR" dirty="0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body" idx="13"/>
          </p:nvPr>
        </p:nvSpPr>
        <p:spPr>
          <a:xfrm>
            <a:off x="468313" y="1357313"/>
            <a:ext cx="8229600" cy="4429125"/>
          </a:xfrm>
          <a:solidFill>
            <a:srgbClr val="E7E6B0"/>
          </a:solidFill>
        </p:spPr>
        <p:txBody>
          <a:bodyPr lIns="234000" rIns="234000"/>
          <a:lstStyle/>
          <a:p>
            <a:pPr marL="533400" indent="-533400" algn="just" eaLnBrk="1" hangingPunct="1">
              <a:lnSpc>
                <a:spcPct val="105000"/>
              </a:lnSpc>
              <a:buFontTx/>
              <a:buNone/>
            </a:pPr>
            <a:endParaRPr lang="el-GR" sz="1400" dirty="0">
              <a:solidFill>
                <a:srgbClr val="696969"/>
              </a:solidFill>
              <a:latin typeface="Palatino Linotyp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20717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D93027-FBB6-8048-AA94-9DB1F4A62460}" type="slidenum">
              <a:rPr lang="el-GR"/>
              <a:pPr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972400957"/>
      </p:ext>
    </p:extLst>
  </p:cSld>
  <p:clrMapOvr>
    <a:masterClrMapping/>
  </p:clrMapOvr>
  <p:transition xmlns:p14="http://schemas.microsoft.com/office/powerpoint/2010/main" spd="slow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l-GR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dirty="0" smtClean="0"/>
              <a:t>Click to edit Master text styles</a:t>
            </a:r>
          </a:p>
          <a:p>
            <a:pPr lvl="1"/>
            <a:r>
              <a:rPr lang="el-GR" dirty="0" smtClean="0"/>
              <a:t>Second level</a:t>
            </a:r>
          </a:p>
          <a:p>
            <a:pPr lvl="2"/>
            <a:r>
              <a:rPr lang="el-GR" dirty="0" smtClean="0"/>
              <a:t>Third level</a:t>
            </a:r>
          </a:p>
          <a:p>
            <a:pPr lvl="3"/>
            <a:r>
              <a:rPr lang="el-GR" dirty="0" smtClean="0"/>
              <a:t>Fourth level</a:t>
            </a:r>
          </a:p>
          <a:p>
            <a:pPr lvl="4"/>
            <a:r>
              <a:rPr lang="el-GR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AB22BF-9BB5-4BFB-BCDF-D55D02951913}" type="datetimeFigureOut">
              <a:rPr lang="el-GR" smtClean="0"/>
              <a:pPr/>
              <a:t>10/22/15</a:t>
            </a:fld>
            <a:endParaRPr lang="el-G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BA5611-A6BF-4B86-AF64-5A5B477F9C8B}" type="slidenum">
              <a:rPr lang="el-GR" smtClean="0"/>
              <a:pPr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776385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txStyles>
    <p:titleStyle>
      <a:lvl1pPr algn="ctr" defTabSz="457200" rtl="0" eaLnBrk="1" latinLnBrk="0" hangingPunct="1">
        <a:spcBef>
          <a:spcPct val="0"/>
        </a:spcBef>
        <a:buNone/>
        <a:defRPr lang="en-US" sz="2800" b="1" kern="1200" dirty="0" smtClean="0">
          <a:solidFill>
            <a:srgbClr val="E7E6B0"/>
          </a:solidFill>
          <a:latin typeface="Palatino Linotype" charset="0"/>
          <a:ea typeface="ＭＳ Ｐゴシック" charset="0"/>
          <a:cs typeface="+mn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lang="el-GR" sz="1600" kern="1200" dirty="0" smtClean="0">
          <a:solidFill>
            <a:srgbClr val="696969"/>
          </a:solidFill>
          <a:latin typeface="Palatino Linotype" charset="0"/>
          <a:ea typeface="ＭＳ Ｐゴシック" charset="0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lang="el-GR" sz="1600" kern="1200" dirty="0" smtClean="0">
          <a:solidFill>
            <a:srgbClr val="696969"/>
          </a:solidFill>
          <a:latin typeface="Palatino Linotype" charset="0"/>
          <a:ea typeface="ＭＳ Ｐゴシック" charset="0"/>
          <a:cs typeface="Palatino Linotype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lang="el-GR" sz="1600" kern="1200" dirty="0" smtClean="0">
          <a:solidFill>
            <a:srgbClr val="696969"/>
          </a:solidFill>
          <a:latin typeface="Palatino Linotype" charset="0"/>
          <a:ea typeface="ＭＳ Ｐゴシック" charset="0"/>
          <a:cs typeface="Palatino Linotype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lang="el-GR" sz="1600" kern="1200" dirty="0" smtClean="0">
          <a:solidFill>
            <a:srgbClr val="696969"/>
          </a:solidFill>
          <a:latin typeface="Palatino Linotype" charset="0"/>
          <a:ea typeface="ＭＳ Ｐゴシック" charset="0"/>
          <a:cs typeface="Palatino Linotype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lang="en-US" sz="1600" kern="1200" dirty="0">
          <a:solidFill>
            <a:srgbClr val="696969"/>
          </a:solidFill>
          <a:latin typeface="Palatino Linotype" charset="0"/>
          <a:ea typeface="ＭＳ Ｐゴシック" charset="0"/>
          <a:cs typeface="Palatino Linotype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4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4" Type="http://schemas.openxmlformats.org/officeDocument/2006/relationships/chart" Target="../charts/chart5.xml"/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6.xml"/><Relationship Id="rId3" Type="http://schemas.openxmlformats.org/officeDocument/2006/relationships/chart" Target="../charts/char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1043608" y="3260576"/>
            <a:ext cx="6984776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lang="el-GR" sz="1600" kern="1200" dirty="0" smtClean="0">
                <a:solidFill>
                  <a:srgbClr val="696969"/>
                </a:solidFill>
                <a:latin typeface="Palatino Linotype" charset="0"/>
                <a:ea typeface="ＭＳ Ｐゴシック" charset="0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lang="el-GR" sz="1600" kern="1200" dirty="0" smtClean="0">
                <a:solidFill>
                  <a:srgbClr val="696969"/>
                </a:solidFill>
                <a:latin typeface="Palatino Linotype" charset="0"/>
                <a:ea typeface="ＭＳ Ｐゴシック" charset="0"/>
                <a:cs typeface="Palatino Linotype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lang="el-GR" sz="1600" kern="1200" dirty="0" smtClean="0">
                <a:solidFill>
                  <a:srgbClr val="696969"/>
                </a:solidFill>
                <a:latin typeface="Palatino Linotype" charset="0"/>
                <a:ea typeface="ＭＳ Ｐゴシック" charset="0"/>
                <a:cs typeface="Palatino Linotype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lang="el-GR" sz="1600" kern="1200" dirty="0" smtClean="0">
                <a:solidFill>
                  <a:srgbClr val="696969"/>
                </a:solidFill>
                <a:latin typeface="Palatino Linotype" charset="0"/>
                <a:ea typeface="ＭＳ Ｐゴシック" charset="0"/>
                <a:cs typeface="Palatino Linotype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lang="en-US" sz="1600" kern="1200" dirty="0">
                <a:solidFill>
                  <a:srgbClr val="696969"/>
                </a:solidFill>
                <a:latin typeface="Palatino Linotype" charset="0"/>
                <a:ea typeface="ＭＳ Ｐゴシック" charset="0"/>
                <a:cs typeface="Palatino Linotype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el-GR" sz="2200" b="1" dirty="0" smtClean="0">
                <a:solidFill>
                  <a:srgbClr val="E7E6B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Ένταξη αποφοίτων στην Αγορά Εργασίας </a:t>
            </a:r>
          </a:p>
          <a:p>
            <a:pPr marL="0" indent="0" algn="ctr">
              <a:buFont typeface="Arial"/>
              <a:buNone/>
            </a:pPr>
            <a:endParaRPr lang="el-GR" sz="1400" dirty="0" smtClean="0">
              <a:solidFill>
                <a:srgbClr val="E7E6B0"/>
              </a:solidFill>
              <a:effectLst>
                <a:outerShdw blurRad="38100" dist="38100" dir="2700000" algn="tl">
                  <a:srgbClr val="DDDDDD"/>
                </a:outerShdw>
              </a:effectLst>
            </a:endParaRPr>
          </a:p>
          <a:p>
            <a:pPr marL="0" indent="0" algn="ctr">
              <a:buFont typeface="Arial"/>
              <a:buNone/>
            </a:pPr>
            <a:r>
              <a:rPr lang="el-GR" sz="1400" dirty="0" smtClean="0">
                <a:solidFill>
                  <a:srgbClr val="E7E6B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Χρόνος διεξαγωγής έρευνας: Φεβρουάριος 2015 – Αύγουστος 2015</a:t>
            </a:r>
            <a:endParaRPr lang="el-GR" sz="1400" dirty="0">
              <a:solidFill>
                <a:srgbClr val="E7E6B0"/>
              </a:solidFill>
              <a:effectLst>
                <a:outerShdw blurRad="38100" dist="38100" dir="2700000" algn="tl">
                  <a:srgbClr val="DDDDDD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l-G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</a:t>
            </a:r>
            <a:r>
              <a:rPr lang="el-G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Επιστ</a:t>
            </a:r>
            <a:r>
              <a:rPr lang="el-G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ήμης Τροφίμων και Διατροφής</a:t>
            </a:r>
            <a: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Ταυτότητα της έρευνας</a:t>
            </a:r>
            <a:endParaRPr lang="el-G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l-GR" dirty="0" smtClean="0"/>
              <a:t> </a:t>
            </a:r>
            <a:endParaRPr lang="en-US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4443535"/>
              </p:ext>
            </p:extLst>
          </p:nvPr>
        </p:nvGraphicFramePr>
        <p:xfrm>
          <a:off x="467544" y="1340769"/>
          <a:ext cx="8208912" cy="4465007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50800" dir="5400000" algn="tl" rotWithShape="0">
                    <a:srgbClr val="FF0000">
                      <a:alpha val="0"/>
                    </a:srgbClr>
                  </a:outerShdw>
                </a:effectLst>
                <a:tableStyleId>{5940675A-B579-460E-94D1-54222C63F5DA}</a:tableStyleId>
              </a:tblPr>
              <a:tblGrid>
                <a:gridCol w="1641782"/>
                <a:gridCol w="6567130"/>
              </a:tblGrid>
              <a:tr h="5266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400" b="1" dirty="0" smtClean="0">
                          <a:latin typeface="Palatino Linotype"/>
                          <a:cs typeface="Palatino Linotype"/>
                        </a:rPr>
                        <a:t>Ανάθεση</a:t>
                      </a:r>
                      <a:endParaRPr lang="en-US" sz="1400" b="1" dirty="0" smtClean="0">
                        <a:latin typeface="Palatino Linotype"/>
                        <a:cs typeface="Palatino Linotype"/>
                      </a:endParaRPr>
                    </a:p>
                    <a:p>
                      <a:pPr algn="ctr"/>
                      <a:endParaRPr lang="en-US" sz="1400" b="1" dirty="0">
                        <a:latin typeface="Palatino Linotype"/>
                        <a:cs typeface="Palatino Linotype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Πανεπιστήμιο Αιγαίου (αυτεπιστασία)</a:t>
                      </a:r>
                      <a:endParaRPr lang="en-US" sz="1400" dirty="0" smtClean="0">
                        <a:latin typeface="Palatino Linotype"/>
                        <a:cs typeface="Palatino Linotype"/>
                      </a:endParaRPr>
                    </a:p>
                  </a:txBody>
                  <a:tcPr/>
                </a:tc>
              </a:tr>
              <a:tr h="625473">
                <a:tc>
                  <a:txBody>
                    <a:bodyPr/>
                    <a:lstStyle/>
                    <a:p>
                      <a:pPr algn="ctr"/>
                      <a:r>
                        <a:rPr lang="el-GR" sz="1400" b="1" dirty="0" smtClean="0">
                          <a:latin typeface="Palatino Linotype"/>
                          <a:cs typeface="Palatino Linotype"/>
                        </a:rPr>
                        <a:t>Τύπος /</a:t>
                      </a:r>
                    </a:p>
                    <a:p>
                      <a:pPr algn="ctr"/>
                      <a:r>
                        <a:rPr lang="el-GR" sz="1400" b="1" dirty="0" smtClean="0">
                          <a:latin typeface="Palatino Linotype"/>
                          <a:cs typeface="Palatino Linotype"/>
                        </a:rPr>
                        <a:t>Μέθοδος</a:t>
                      </a:r>
                      <a:endParaRPr lang="en-US" sz="1400" b="1" dirty="0">
                        <a:latin typeface="Palatino Linotype"/>
                        <a:cs typeface="Palatino Linotype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Ποσοτική έρευνα με ατομικές συνεντεύξεις,</a:t>
                      </a:r>
                      <a:r>
                        <a:rPr lang="el-GR" sz="1400" baseline="0" dirty="0" smtClean="0">
                          <a:latin typeface="Palatino Linotype"/>
                          <a:cs typeface="Palatino Linotype"/>
                        </a:rPr>
                        <a:t> μέσω τηλεφωνικών κλήσεων και ηλεκτρονικού ταχυδρομείου, με χρήση δομημένου ερωτηματολογίου </a:t>
                      </a:r>
                      <a:endParaRPr lang="en-US" sz="1400" dirty="0">
                        <a:latin typeface="Palatino Linotype"/>
                        <a:cs typeface="Palatino Linotype"/>
                      </a:endParaRPr>
                    </a:p>
                  </a:txBody>
                  <a:tcPr/>
                </a:tc>
              </a:tr>
              <a:tr h="818899">
                <a:tc>
                  <a:txBody>
                    <a:bodyPr/>
                    <a:lstStyle/>
                    <a:p>
                      <a:pPr algn="ctr"/>
                      <a:r>
                        <a:rPr lang="el-GR" sz="1400" b="1" dirty="0" smtClean="0">
                          <a:latin typeface="Palatino Linotype"/>
                          <a:cs typeface="Palatino Linotype"/>
                        </a:rPr>
                        <a:t>Σκοπός</a:t>
                      </a:r>
                      <a:endParaRPr lang="en-US" sz="1400" b="1" dirty="0">
                        <a:latin typeface="Palatino Linotype"/>
                        <a:cs typeface="Palatino Linotype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Καταγραφή παρούσας απασχόλησης,</a:t>
                      </a:r>
                      <a:r>
                        <a:rPr lang="el-GR" sz="1400" baseline="0" dirty="0" smtClean="0">
                          <a:latin typeface="Palatino Linotype"/>
                          <a:cs typeface="Palatino Linotype"/>
                        </a:rPr>
                        <a:t> αντικειμένου εργασίας, τόπου εργασίας και χρόνου εύρεσης πρώτης εργασίας, των </a:t>
                      </a:r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αποφοίτων του Τμήματος </a:t>
                      </a:r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Επιστ</a:t>
                      </a:r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ήμης Τροφίμων και</a:t>
                      </a:r>
                      <a:r>
                        <a:rPr lang="el-GR" sz="1400" baseline="0" dirty="0" smtClean="0">
                          <a:latin typeface="Palatino Linotype"/>
                          <a:cs typeface="Palatino Linotype"/>
                        </a:rPr>
                        <a:t> Διατροφής</a:t>
                      </a:r>
                      <a:endParaRPr lang="en-US" sz="1400" dirty="0">
                        <a:latin typeface="Palatino Linotype"/>
                        <a:cs typeface="Palatino Linotype"/>
                      </a:endParaRPr>
                    </a:p>
                  </a:txBody>
                  <a:tcPr/>
                </a:tc>
              </a:tr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el-GR" sz="1400" b="1" dirty="0" smtClean="0">
                          <a:latin typeface="Palatino Linotype"/>
                          <a:cs typeface="Palatino Linotype"/>
                        </a:rPr>
                        <a:t>Πληθυσμός</a:t>
                      </a:r>
                      <a:endParaRPr lang="en-US" sz="1400" b="1" dirty="0">
                        <a:latin typeface="Palatino Linotype"/>
                        <a:cs typeface="Palatino Linotype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400" kern="1200" dirty="0" smtClean="0">
                          <a:effectLst/>
                          <a:latin typeface="Palatino Linotype"/>
                          <a:cs typeface="Palatino Linotype"/>
                        </a:rPr>
                        <a:t>Απόφοιτοι Τμήματος </a:t>
                      </a:r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Επιστήμης Τροφίμων και</a:t>
                      </a:r>
                      <a:r>
                        <a:rPr lang="el-GR" sz="1400" baseline="0" dirty="0" smtClean="0">
                          <a:latin typeface="Palatino Linotype"/>
                          <a:cs typeface="Palatino Linotype"/>
                        </a:rPr>
                        <a:t> Διατροφής</a:t>
                      </a:r>
                      <a:r>
                        <a:rPr lang="el-GR" sz="1400" kern="1200" dirty="0" smtClean="0">
                          <a:effectLst/>
                          <a:latin typeface="Palatino Linotype"/>
                          <a:cs typeface="Palatino Linotype"/>
                        </a:rPr>
                        <a:t> </a:t>
                      </a:r>
                      <a:r>
                        <a:rPr lang="el-GR" sz="1400" kern="1200" dirty="0" smtClean="0">
                          <a:effectLst/>
                          <a:latin typeface="Palatino Linotype"/>
                          <a:cs typeface="Palatino Linotype"/>
                        </a:rPr>
                        <a:t>Προπτυχιακού Προγράμματος </a:t>
                      </a:r>
                      <a:r>
                        <a:rPr lang="el-GR" sz="1400" kern="1200" dirty="0" smtClean="0">
                          <a:effectLst/>
                          <a:latin typeface="Palatino Linotype"/>
                          <a:cs typeface="Palatino Linotype"/>
                        </a:rPr>
                        <a:t>Σπουδών, </a:t>
                      </a:r>
                      <a:r>
                        <a:rPr lang="el-GR" sz="1400" kern="1200" dirty="0" smtClean="0">
                          <a:effectLst/>
                          <a:latin typeface="Palatino Linotype"/>
                          <a:cs typeface="Palatino Linotype"/>
                        </a:rPr>
                        <a:t>από το</a:t>
                      </a:r>
                      <a:r>
                        <a:rPr lang="el-GR" sz="1400" kern="1200" baseline="0" dirty="0" smtClean="0">
                          <a:solidFill>
                            <a:srgbClr val="FF0000"/>
                          </a:solidFill>
                          <a:effectLst/>
                          <a:latin typeface="Palatino Linotype"/>
                          <a:cs typeface="Palatino Linotype"/>
                        </a:rPr>
                        <a:t> </a:t>
                      </a:r>
                      <a:r>
                        <a:rPr lang="el-GR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Palatino Linotype"/>
                          <a:cs typeface="Palatino Linotype"/>
                        </a:rPr>
                        <a:t>2013 </a:t>
                      </a:r>
                      <a:r>
                        <a:rPr lang="el-GR" sz="1400" kern="1200" dirty="0" smtClean="0">
                          <a:solidFill>
                            <a:schemeClr val="tx1"/>
                          </a:solidFill>
                          <a:effectLst/>
                          <a:latin typeface="Palatino Linotype"/>
                          <a:cs typeface="Palatino Linotype"/>
                        </a:rPr>
                        <a:t>(</a:t>
                      </a:r>
                      <a:r>
                        <a:rPr lang="el-GR" sz="1400" kern="1200" dirty="0" smtClean="0">
                          <a:effectLst/>
                          <a:latin typeface="Palatino Linotype"/>
                          <a:cs typeface="Palatino Linotype"/>
                        </a:rPr>
                        <a:t>έτος πρώτων αποφοίτων του Τμήματος) μέχρι το 2015 </a:t>
                      </a:r>
                      <a:endParaRPr lang="en-US" sz="1400" dirty="0">
                        <a:latin typeface="Palatino Linotype"/>
                        <a:cs typeface="Palatino Linotype"/>
                      </a:endParaRPr>
                    </a:p>
                  </a:txBody>
                  <a:tcPr/>
                </a:tc>
              </a:tr>
              <a:tr h="526654">
                <a:tc>
                  <a:txBody>
                    <a:bodyPr/>
                    <a:lstStyle/>
                    <a:p>
                      <a:pPr algn="ctr"/>
                      <a:r>
                        <a:rPr lang="el-GR" sz="1400" b="1" dirty="0" smtClean="0">
                          <a:latin typeface="Palatino Linotype"/>
                          <a:cs typeface="Palatino Linotype"/>
                        </a:rPr>
                        <a:t>Περιοχή</a:t>
                      </a:r>
                      <a:endParaRPr lang="en-US" sz="1400" b="1" dirty="0">
                        <a:latin typeface="Palatino Linotype"/>
                        <a:cs typeface="Palatino Linotype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Οι απόφοιτοι του Τμήματος </a:t>
                      </a:r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Επιστήμης Τροφίμων και</a:t>
                      </a:r>
                      <a:r>
                        <a:rPr lang="el-GR" sz="1400" baseline="0" dirty="0" smtClean="0">
                          <a:latin typeface="Palatino Linotype"/>
                          <a:cs typeface="Palatino Linotype"/>
                        </a:rPr>
                        <a:t> Διατροφής</a:t>
                      </a:r>
                      <a:r>
                        <a:rPr lang="en-US" sz="1400" dirty="0" smtClean="0">
                          <a:latin typeface="Palatino Linotype"/>
                          <a:cs typeface="Palatino Linotype"/>
                        </a:rPr>
                        <a:t>,</a:t>
                      </a:r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 </a:t>
                      </a:r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όπου και αν αυτοί κατοικούν</a:t>
                      </a:r>
                      <a:endParaRPr lang="en-US" sz="1400" dirty="0">
                        <a:latin typeface="Palatino Linotype"/>
                        <a:cs typeface="Palatino Linotype"/>
                      </a:endParaRPr>
                    </a:p>
                  </a:txBody>
                  <a:tcPr/>
                </a:tc>
              </a:tr>
              <a:tr h="743512">
                <a:tc>
                  <a:txBody>
                    <a:bodyPr/>
                    <a:lstStyle/>
                    <a:p>
                      <a:pPr algn="ctr"/>
                      <a:r>
                        <a:rPr lang="el-GR" sz="1400" b="1" dirty="0" smtClean="0">
                          <a:latin typeface="Palatino Linotype"/>
                          <a:cs typeface="Palatino Linotype"/>
                        </a:rPr>
                        <a:t>Δείγμα</a:t>
                      </a:r>
                      <a:endParaRPr lang="en-US" sz="1400" b="1" dirty="0">
                        <a:latin typeface="Palatino Linotype"/>
                        <a:cs typeface="Palatino Linotype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Ο συνολικός πληθυσμός των αποφοίτων, δηλαδή </a:t>
                      </a:r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28</a:t>
                      </a:r>
                      <a:r>
                        <a:rPr lang="el-GR" sz="1400" baseline="0" dirty="0" smtClean="0">
                          <a:latin typeface="Palatino Linotype"/>
                          <a:cs typeface="Palatino Linotype"/>
                        </a:rPr>
                        <a:t> </a:t>
                      </a:r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άτομα.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Μέχρι 26.08.2015 πραγματοποιήθηκε επικοινωνία με </a:t>
                      </a:r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25 </a:t>
                      </a:r>
                      <a:r>
                        <a:rPr lang="el-GR" sz="1400" baseline="0" dirty="0" smtClean="0">
                          <a:latin typeface="Palatino Linotype"/>
                          <a:cs typeface="Palatino Linotype"/>
                        </a:rPr>
                        <a:t>αποφοίτους (</a:t>
                      </a:r>
                      <a:r>
                        <a:rPr lang="el-GR" sz="1400" baseline="0" dirty="0" smtClean="0">
                          <a:latin typeface="Palatino Linotype"/>
                          <a:cs typeface="Palatino Linotype"/>
                        </a:rPr>
                        <a:t>89%</a:t>
                      </a:r>
                      <a:r>
                        <a:rPr lang="el-GR" sz="1400" baseline="0" dirty="0" smtClean="0">
                          <a:latin typeface="Palatino Linotype"/>
                          <a:cs typeface="Palatino Linotype"/>
                        </a:rPr>
                        <a:t>), εκ των οποίων </a:t>
                      </a:r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ανταποκρίθηκαν</a:t>
                      </a:r>
                      <a:r>
                        <a:rPr lang="el-GR" sz="1400" baseline="0" dirty="0" smtClean="0">
                          <a:latin typeface="Palatino Linotype"/>
                          <a:cs typeface="Palatino Linotype"/>
                        </a:rPr>
                        <a:t> </a:t>
                      </a:r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25 </a:t>
                      </a:r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απόφοιτοι</a:t>
                      </a:r>
                      <a:endParaRPr lang="en-US" sz="1400" dirty="0">
                        <a:latin typeface="Palatino Linotype"/>
                        <a:cs typeface="Palatino Linotype"/>
                      </a:endParaRPr>
                    </a:p>
                  </a:txBody>
                  <a:tcPr/>
                </a:tc>
              </a:tr>
              <a:tr h="431727">
                <a:tc>
                  <a:txBody>
                    <a:bodyPr/>
                    <a:lstStyle/>
                    <a:p>
                      <a:pPr algn="ctr"/>
                      <a:r>
                        <a:rPr lang="el-GR" sz="1400" b="1" dirty="0" smtClean="0">
                          <a:latin typeface="Palatino Linotype"/>
                          <a:cs typeface="Palatino Linotype"/>
                        </a:rPr>
                        <a:t>Χρόνος</a:t>
                      </a:r>
                      <a:endParaRPr lang="en-US" sz="1400" b="1" dirty="0">
                        <a:latin typeface="Palatino Linotype"/>
                        <a:cs typeface="Palatino Linotype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Η έρευνα πραγματοποιήθηκε στο χρονικό διάστημα 01.02.2015 – 26.08.2015 </a:t>
                      </a:r>
                      <a:endParaRPr lang="en-US" sz="1400" dirty="0">
                        <a:latin typeface="Palatino Linotype"/>
                        <a:cs typeface="Palatino Linotype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03743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052736"/>
            <a:ext cx="8229600" cy="3989388"/>
          </a:xfrm>
          <a:solidFill>
            <a:srgbClr val="E7E6B0"/>
          </a:solidFill>
        </p:spPr>
        <p:txBody>
          <a:bodyPr lIns="234000" rIns="234000"/>
          <a:lstStyle/>
          <a:p>
            <a:pPr marL="0" indent="0" algn="ctr">
              <a:buNone/>
            </a:pPr>
            <a:endParaRPr lang="el-GR" sz="4400" dirty="0" smtClean="0">
              <a:latin typeface="Palatino Linotype" charset="0"/>
            </a:endParaRPr>
          </a:p>
          <a:p>
            <a:pPr marL="0" indent="0" algn="ctr">
              <a:buNone/>
            </a:pPr>
            <a:r>
              <a:rPr lang="el-GR" sz="1400" dirty="0" smtClean="0">
                <a:latin typeface="Palatino Linotype" charset="0"/>
              </a:rPr>
              <a:t>Τμήμα </a:t>
            </a:r>
            <a:r>
              <a:rPr lang="el-GR" sz="1400" dirty="0" smtClean="0">
                <a:latin typeface="Palatino Linotype" charset="0"/>
              </a:rPr>
              <a:t>Επιστ</a:t>
            </a:r>
            <a:r>
              <a:rPr lang="el-GR" sz="1400" dirty="0" smtClean="0">
                <a:latin typeface="Palatino Linotype" charset="0"/>
              </a:rPr>
              <a:t>ήμης Τροφίμων και Διατροφής</a:t>
            </a:r>
            <a:endParaRPr lang="el-GR" sz="1400" dirty="0" smtClean="0">
              <a:latin typeface="Palatino Linotype" charset="0"/>
            </a:endParaRPr>
          </a:p>
          <a:p>
            <a:pPr marL="0" indent="0" algn="ctr">
              <a:buNone/>
            </a:pPr>
            <a:endParaRPr lang="el-GR" sz="1400" dirty="0" smtClean="0">
              <a:latin typeface="Palatino Linotype" charset="0"/>
            </a:endParaRPr>
          </a:p>
          <a:p>
            <a:pPr marL="0" indent="0" algn="ctr">
              <a:buNone/>
            </a:pPr>
            <a:r>
              <a:rPr lang="el-GR" sz="3200" dirty="0" smtClean="0">
                <a:latin typeface="Palatino Linotype" charset="0"/>
              </a:rPr>
              <a:t>Απόφοιτοι </a:t>
            </a:r>
          </a:p>
          <a:p>
            <a:pPr marL="0" indent="0" algn="ctr">
              <a:buNone/>
            </a:pPr>
            <a:r>
              <a:rPr lang="el-GR" sz="3200" dirty="0" smtClean="0">
                <a:latin typeface="Palatino Linotype" charset="0"/>
              </a:rPr>
              <a:t>Προγράμματος Προπτυχιακών Σπουδών</a:t>
            </a:r>
            <a:endParaRPr lang="el-GR" sz="3200" b="1" dirty="0">
              <a:solidFill>
                <a:srgbClr val="696969"/>
              </a:solidFill>
              <a:latin typeface="Palatino Linotype" charset="0"/>
            </a:endParaRPr>
          </a:p>
        </p:txBody>
      </p:sp>
      <p:pic>
        <p:nvPicPr>
          <p:cNvPr id="8196" name="Picture 6" descr="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734050"/>
            <a:ext cx="8229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8298751"/>
      </p:ext>
    </p:extLst>
  </p:cSld>
  <p:clrMapOvr>
    <a:masterClrMapping/>
  </p:clrMapOvr>
  <p:transition xmlns:p14="http://schemas.microsoft.com/office/powerpoint/2010/main" spd="slow">
    <p:fade thruBlk="1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/>
        </p:nvGraphicFramePr>
        <p:xfrm>
          <a:off x="2286000" y="20574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 Placeholder 5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el-GR" sz="1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</a:t>
            </a:r>
            <a:r>
              <a:rPr lang="el-GR" sz="1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Επιστήμης Τροφίμων και Διατροφής</a:t>
            </a:r>
            <a:r>
              <a:rPr lang="el-G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Απόφοιτοι Προγράμματος Προπτυχιακών Σπουδών</a:t>
            </a:r>
            <a:r>
              <a:rPr lang="el-G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Εργασιακ</a:t>
            </a: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ή Απασχόληση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1" name="Chart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6438601"/>
              </p:ext>
            </p:extLst>
          </p:nvPr>
        </p:nvGraphicFramePr>
        <p:xfrm>
          <a:off x="395536" y="1556792"/>
          <a:ext cx="8506502" cy="44854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triped Right Arrow 11"/>
          <p:cNvSpPr/>
          <p:nvPr/>
        </p:nvSpPr>
        <p:spPr>
          <a:xfrm rot="20776157">
            <a:off x="3739043" y="2948194"/>
            <a:ext cx="846505" cy="364310"/>
          </a:xfrm>
          <a:prstGeom prst="striped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Striped Right Arrow 12"/>
          <p:cNvSpPr/>
          <p:nvPr/>
        </p:nvSpPr>
        <p:spPr>
          <a:xfrm rot="1498421">
            <a:off x="3745237" y="3551095"/>
            <a:ext cx="846505" cy="364310"/>
          </a:xfrm>
          <a:prstGeom prst="stripedRightArrow">
            <a:avLst/>
          </a:prstGeom>
          <a:solidFill>
            <a:schemeClr val="accent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itle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el-GR" sz="1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</a:t>
            </a:r>
            <a:r>
              <a:rPr lang="el-GR" sz="1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Επιστήμης Τροφίμων και Διατροφής</a:t>
            </a:r>
            <a:r>
              <a:rPr lang="el-G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Απόφοιτοι Προγράμματος Προπτυχιακών Σπουδών</a:t>
            </a:r>
            <a:r>
              <a:rPr lang="el-G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Επιλογή χώρας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98077056"/>
              </p:ext>
            </p:extLst>
          </p:nvPr>
        </p:nvGraphicFramePr>
        <p:xfrm>
          <a:off x="0" y="2204864"/>
          <a:ext cx="4391747" cy="23961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Chart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30940651"/>
              </p:ext>
            </p:extLst>
          </p:nvPr>
        </p:nvGraphicFramePr>
        <p:xfrm>
          <a:off x="4211960" y="1340768"/>
          <a:ext cx="4619099" cy="26338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6" name="Chart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61097843"/>
              </p:ext>
            </p:extLst>
          </p:nvPr>
        </p:nvGraphicFramePr>
        <p:xfrm>
          <a:off x="4139952" y="3284984"/>
          <a:ext cx="4507151" cy="27271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4" name="Straight Connector 3"/>
          <p:cNvCxnSpPr/>
          <p:nvPr/>
        </p:nvCxnSpPr>
        <p:spPr>
          <a:xfrm>
            <a:off x="7524328" y="5013176"/>
            <a:ext cx="216024" cy="144016"/>
          </a:xfrm>
          <a:prstGeom prst="line">
            <a:avLst/>
          </a:prstGeom>
          <a:ln w="3175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11401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el-GR" sz="1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</a:t>
            </a:r>
            <a:r>
              <a:rPr lang="el-GR" sz="1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Επιστ</a:t>
            </a:r>
            <a:r>
              <a:rPr lang="el-GR" sz="1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ήμης Τροφίμων και Διατροφής</a:t>
            </a:r>
            <a:r>
              <a:rPr lang="el-G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Απόφοιτοι Προγράμματος Προπτυχιακών Σπουδών</a:t>
            </a:r>
            <a:r>
              <a:rPr lang="el-G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Πρακτική Άσκηση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triped Right Arrow 5"/>
          <p:cNvSpPr/>
          <p:nvPr/>
        </p:nvSpPr>
        <p:spPr>
          <a:xfrm>
            <a:off x="4427984" y="3429000"/>
            <a:ext cx="846505" cy="364310"/>
          </a:xfrm>
          <a:prstGeom prst="striped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05439794"/>
              </p:ext>
            </p:extLst>
          </p:nvPr>
        </p:nvGraphicFramePr>
        <p:xfrm>
          <a:off x="-252536" y="1772816"/>
          <a:ext cx="5398380" cy="30928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95958478"/>
              </p:ext>
            </p:extLst>
          </p:nvPr>
        </p:nvGraphicFramePr>
        <p:xfrm>
          <a:off x="4211960" y="1628800"/>
          <a:ext cx="5873780" cy="3240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8387999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3"/>
          </p:nvPr>
        </p:nvSpPr>
        <p:spPr>
          <a:xfrm>
            <a:off x="446856" y="1340768"/>
            <a:ext cx="8229600" cy="4429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el-GR" sz="1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</a:t>
            </a:r>
            <a:r>
              <a:rPr lang="el-GR" sz="1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Επιστ</a:t>
            </a:r>
            <a:r>
              <a:rPr lang="el-GR" sz="1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ήμης Τροφίμων και Διατροφής</a:t>
            </a:r>
            <a:r>
              <a:rPr lang="el-G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Απόφοιτοι Προγράμματος Προπτυχιακών Σπουδών</a:t>
            </a:r>
            <a:r>
              <a:rPr lang="el-G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Τόπος τρέχουσας εργασίας στην Ελλάδα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57914063"/>
              </p:ext>
            </p:extLst>
          </p:nvPr>
        </p:nvGraphicFramePr>
        <p:xfrm>
          <a:off x="2267744" y="1916832"/>
          <a:ext cx="4806280" cy="2883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412113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el-GR" sz="1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</a:t>
            </a:r>
            <a:r>
              <a:rPr lang="el-GR" sz="1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Επιστήμης Τροφίμων και Διατροφής</a:t>
            </a:r>
            <a:r>
              <a:rPr lang="el-G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Απόφοιτοι Προγράμματος Προπτυχιακών Σπουδών</a:t>
            </a:r>
            <a:r>
              <a:rPr lang="el-G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Άλλη</a:t>
            </a: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χώρα τρ</a:t>
            </a: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έχουσας εργασίας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37731916"/>
              </p:ext>
            </p:extLst>
          </p:nvPr>
        </p:nvGraphicFramePr>
        <p:xfrm>
          <a:off x="2267744" y="1844824"/>
          <a:ext cx="4839295" cy="2903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/>
          <p:cNvSpPr txBox="1"/>
          <p:nvPr/>
        </p:nvSpPr>
        <p:spPr>
          <a:xfrm rot="19006850">
            <a:off x="2686433" y="4769821"/>
            <a:ext cx="7200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00" dirty="0" smtClean="0">
                <a:latin typeface="Palatino Linotype"/>
                <a:cs typeface="Palatino Linotype"/>
              </a:rPr>
              <a:t>Cyprus</a:t>
            </a:r>
            <a:endParaRPr lang="en-US" sz="1000" dirty="0">
              <a:latin typeface="Palatino Linotype"/>
              <a:cs typeface="Palatino Linotype"/>
            </a:endParaRPr>
          </a:p>
        </p:txBody>
      </p:sp>
      <p:sp>
        <p:nvSpPr>
          <p:cNvPr id="11" name="TextBox 10"/>
          <p:cNvSpPr txBox="1"/>
          <p:nvPr/>
        </p:nvSpPr>
        <p:spPr>
          <a:xfrm rot="19006850">
            <a:off x="3649255" y="4769821"/>
            <a:ext cx="7200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00" dirty="0" smtClean="0">
                <a:latin typeface="Palatino Linotype"/>
                <a:cs typeface="Palatino Linotype"/>
              </a:rPr>
              <a:t>Sweden</a:t>
            </a:r>
            <a:endParaRPr lang="en-US" sz="1000" dirty="0">
              <a:latin typeface="Palatino Linotype"/>
              <a:cs typeface="Palatino Linotype"/>
            </a:endParaRPr>
          </a:p>
        </p:txBody>
      </p:sp>
      <p:sp>
        <p:nvSpPr>
          <p:cNvPr id="12" name="TextBox 11"/>
          <p:cNvSpPr txBox="1"/>
          <p:nvPr/>
        </p:nvSpPr>
        <p:spPr>
          <a:xfrm rot="19006850">
            <a:off x="4585359" y="4769821"/>
            <a:ext cx="7200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00" dirty="0" smtClean="0">
                <a:latin typeface="Palatino Linotype"/>
                <a:cs typeface="Palatino Linotype"/>
              </a:rPr>
              <a:t>UK</a:t>
            </a:r>
            <a:endParaRPr lang="en-US" sz="1000" dirty="0">
              <a:latin typeface="Palatino Linotype"/>
              <a:cs typeface="Palatino Linotype"/>
            </a:endParaRPr>
          </a:p>
        </p:txBody>
      </p:sp>
      <p:sp>
        <p:nvSpPr>
          <p:cNvPr id="13" name="TextBox 12"/>
          <p:cNvSpPr txBox="1"/>
          <p:nvPr/>
        </p:nvSpPr>
        <p:spPr>
          <a:xfrm rot="19006850">
            <a:off x="4915901" y="5009697"/>
            <a:ext cx="142066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00" dirty="0" smtClean="0">
                <a:latin typeface="Palatino Linotype"/>
                <a:cs typeface="Palatino Linotype"/>
              </a:rPr>
              <a:t>The Netherlands</a:t>
            </a:r>
            <a:endParaRPr lang="en-US" sz="1000" dirty="0">
              <a:latin typeface="Palatino Linotype"/>
              <a:cs typeface="Palatino Linotype"/>
            </a:endParaRPr>
          </a:p>
        </p:txBody>
      </p:sp>
    </p:spTree>
    <p:extLst>
      <p:ext uri="{BB962C8B-B14F-4D97-AF65-F5344CB8AC3E}">
        <p14:creationId xmlns:p14="http://schemas.microsoft.com/office/powerpoint/2010/main" val="7531746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el-GR" sz="1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</a:t>
            </a:r>
            <a:r>
              <a:rPr lang="el-GR" sz="1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Επιστήμης Τροφίμων και Διατροφής</a:t>
            </a:r>
            <a:r>
              <a:rPr lang="el-G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Απόφοιτοι Προγράμματος Προπτυχιακών Σπουδών</a:t>
            </a:r>
            <a:r>
              <a:rPr lang="el-G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</a:t>
            </a: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έσος χρόνος εύρεσης πρώτης εργασίας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88114355"/>
              </p:ext>
            </p:extLst>
          </p:nvPr>
        </p:nvGraphicFramePr>
        <p:xfrm>
          <a:off x="280335" y="1556792"/>
          <a:ext cx="8863665" cy="46397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953764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l-GR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</a:t>
            </a:r>
            <a:r>
              <a:rPr lang="el-GR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Επιστ</a:t>
            </a:r>
            <a:r>
              <a:rPr lang="el-GR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ήμης Τροφίμων και Διατροφής</a:t>
            </a:r>
            <a:endParaRPr lang="en-US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 Placeholder 1"/>
          <p:cNvSpPr>
            <a:spLocks noGrp="1"/>
          </p:cNvSpPr>
          <p:nvPr>
            <p:ph type="body" idx="13"/>
          </p:nvPr>
        </p:nvSpPr>
        <p:spPr>
          <a:xfrm>
            <a:off x="468313" y="1357313"/>
            <a:ext cx="8229600" cy="4429125"/>
          </a:xfrm>
        </p:spPr>
        <p:txBody>
          <a:bodyPr/>
          <a:lstStyle/>
          <a:p>
            <a:endParaRPr lang="el-GR" dirty="0" smtClean="0"/>
          </a:p>
          <a:p>
            <a:endParaRPr lang="el-GR" dirty="0" smtClean="0"/>
          </a:p>
          <a:p>
            <a:endParaRPr lang="el-GR" dirty="0"/>
          </a:p>
          <a:p>
            <a:pPr algn="ctr">
              <a:buNone/>
            </a:pPr>
            <a:r>
              <a:rPr lang="el-GR" sz="2000" dirty="0" smtClean="0"/>
              <a:t>Πανεπιστήμιο Αιγαίου</a:t>
            </a:r>
          </a:p>
          <a:p>
            <a:pPr algn="ctr">
              <a:buNone/>
            </a:pPr>
            <a:r>
              <a:rPr lang="el-GR" sz="2000" dirty="0" smtClean="0"/>
              <a:t>Σχολη </a:t>
            </a:r>
            <a:r>
              <a:rPr lang="el-GR" sz="2000" dirty="0" smtClean="0"/>
              <a:t>Περιβ</a:t>
            </a:r>
            <a:r>
              <a:rPr lang="el-GR" sz="2000" dirty="0" smtClean="0"/>
              <a:t>άλλοντος</a:t>
            </a:r>
            <a:endParaRPr lang="el-GR" sz="2000" dirty="0" smtClean="0"/>
          </a:p>
          <a:p>
            <a:pPr algn="ctr">
              <a:buNone/>
            </a:pPr>
            <a:r>
              <a:rPr lang="el-GR" sz="2000" dirty="0" smtClean="0"/>
              <a:t>Τμήμα </a:t>
            </a:r>
            <a:r>
              <a:rPr lang="el-GR" sz="2000" dirty="0" smtClean="0"/>
              <a:t>Επιστ</a:t>
            </a:r>
            <a:r>
              <a:rPr lang="el-GR" sz="2000" dirty="0" smtClean="0"/>
              <a:t>ήμης Τροφίμων και Διατροφής</a:t>
            </a:r>
            <a:endParaRPr lang="el-GR" sz="2000" dirty="0" smtClean="0"/>
          </a:p>
          <a:p>
            <a:pPr algn="ctr">
              <a:buNone/>
            </a:pPr>
            <a:r>
              <a:rPr lang="el-GR" sz="2000" dirty="0" smtClean="0"/>
              <a:t>Μητροπολ</a:t>
            </a:r>
            <a:r>
              <a:rPr lang="el-GR" sz="2000" dirty="0" smtClean="0"/>
              <a:t>ίτη Ιωακείμ 2</a:t>
            </a:r>
            <a:endParaRPr lang="el-GR" sz="2000" dirty="0" smtClean="0"/>
          </a:p>
          <a:p>
            <a:pPr algn="ctr">
              <a:buNone/>
            </a:pPr>
            <a:r>
              <a:rPr lang="el-GR" sz="2000" dirty="0" smtClean="0"/>
              <a:t>Τηλ. </a:t>
            </a:r>
            <a:r>
              <a:rPr lang="el-GR" sz="2000" dirty="0" smtClean="0"/>
              <a:t>22540</a:t>
            </a:r>
            <a:r>
              <a:rPr lang="el-GR" sz="2000" dirty="0" smtClean="0"/>
              <a:t>-</a:t>
            </a:r>
            <a:r>
              <a:rPr lang="el-GR" sz="2000" dirty="0" smtClean="0"/>
              <a:t>83100, </a:t>
            </a:r>
            <a:r>
              <a:rPr lang="en-US" sz="2000" dirty="0" smtClean="0"/>
              <a:t>Fax. </a:t>
            </a:r>
            <a:r>
              <a:rPr lang="el-GR" sz="2000" dirty="0"/>
              <a:t>22540-</a:t>
            </a:r>
            <a:r>
              <a:rPr lang="el-GR" sz="2000" dirty="0" smtClean="0"/>
              <a:t>83109</a:t>
            </a:r>
            <a:endParaRPr lang="el-GR" sz="2000" dirty="0" smtClean="0"/>
          </a:p>
          <a:p>
            <a:pPr algn="ctr">
              <a:buNone/>
            </a:pPr>
            <a:r>
              <a:rPr lang="el-GR" sz="2000" dirty="0" smtClean="0"/>
              <a:t>81400 Μ</a:t>
            </a:r>
            <a:r>
              <a:rPr lang="el-GR" sz="2000" dirty="0" smtClean="0"/>
              <a:t>ύρινα</a:t>
            </a:r>
            <a:r>
              <a:rPr lang="el-GR" sz="2000" dirty="0" smtClean="0"/>
              <a:t>, Λ</a:t>
            </a:r>
            <a:r>
              <a:rPr lang="el-GR" sz="2000" dirty="0" smtClean="0"/>
              <a:t>ήμνος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8288847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3057</TotalTime>
  <Words>299</Words>
  <Application>Microsoft Macintosh PowerPoint</Application>
  <PresentationFormat>On-screen Show (4:3)</PresentationFormat>
  <Paragraphs>74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Τμήμα Επιστήμης Τροφίμων και Διατροφής Ταυτότητα της έρευνας</vt:lpstr>
      <vt:lpstr>PowerPoint Presentation</vt:lpstr>
      <vt:lpstr>Τμήμα Επιστήμης Τροφίμων και Διατροφής Απόφοιτοι Προγράμματος Προπτυχιακών Σπουδών: Εργασιακή Απασχόληση</vt:lpstr>
      <vt:lpstr>Τμήμα Επιστήμης Τροφίμων και Διατροφής Απόφοιτοι Προγράμματος Προπτυχιακών Σπουδών: Επιλογή χώρας</vt:lpstr>
      <vt:lpstr>Τμήμα Επιστήμης Τροφίμων και Διατροφής Απόφοιτοι Προγράμματος Προπτυχιακών Σπουδών: Πρακτική Άσκηση</vt:lpstr>
      <vt:lpstr>Τμήμα Επιστήμης Τροφίμων και Διατροφής Απόφοιτοι Προγράμματος Προπτυχιακών Σπουδών: Τόπος τρέχουσας εργασίας στην Ελλάδα</vt:lpstr>
      <vt:lpstr>Τμήμα Επιστήμης Τροφίμων και Διατροφής Απόφοιτοι Προγράμματος Προπτυχιακών Σπουδών: Άλλη χώρα τρέχουσας εργασίας</vt:lpstr>
      <vt:lpstr>Τμήμα Επιστήμης Τροφίμων και Διατροφής Απόφοιτοι Προγράμματος Προπτυχιακών Σπουδών: Μέσος χρόνος εύρεσης πρώτης εργασίας</vt:lpstr>
      <vt:lpstr>Τμήμα Επιστήμης Τροφίμων και Διατροφής</vt:lpstr>
    </vt:vector>
  </TitlesOfParts>
  <Company>BLACK EDITION - tum0r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Εξωτερική  Αξιόλόγηση</dc:title>
  <dc:creator>Aegean</dc:creator>
  <cp:lastModifiedBy>vdiamant</cp:lastModifiedBy>
  <cp:revision>254</cp:revision>
  <dcterms:created xsi:type="dcterms:W3CDTF">2013-11-06T19:35:10Z</dcterms:created>
  <dcterms:modified xsi:type="dcterms:W3CDTF">2015-10-22T19:40:34Z</dcterms:modified>
</cp:coreProperties>
</file>