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96" r:id="rId1"/>
  </p:sldMasterIdLst>
  <p:sldIdLst>
    <p:sldId id="256" r:id="rId2"/>
    <p:sldId id="285" r:id="rId3"/>
    <p:sldId id="286" r:id="rId4"/>
    <p:sldId id="288" r:id="rId5"/>
    <p:sldId id="287" r:id="rId6"/>
    <p:sldId id="278" r:id="rId7"/>
    <p:sldId id="279" r:id="rId8"/>
    <p:sldId id="280" r:id="rId9"/>
    <p:sldId id="271" r:id="rId10"/>
    <p:sldId id="272" r:id="rId11"/>
    <p:sldId id="273" r:id="rId12"/>
    <p:sldId id="267" r:id="rId13"/>
    <p:sldId id="269" r:id="rId14"/>
    <p:sldId id="268" r:id="rId15"/>
    <p:sldId id="282" r:id="rId16"/>
    <p:sldId id="283" r:id="rId17"/>
    <p:sldId id="284" r:id="rId18"/>
    <p:sldId id="264" r:id="rId19"/>
    <p:sldId id="265" r:id="rId20"/>
    <p:sldId id="266" r:id="rId21"/>
    <p:sldId id="261" r:id="rId22"/>
    <p:sldId id="263" r:id="rId23"/>
    <p:sldId id="281" r:id="rId24"/>
    <p:sldId id="262" r:id="rId25"/>
    <p:sldId id="274" r:id="rId26"/>
    <p:sldId id="275" r:id="rId27"/>
    <p:sldId id="276" r:id="rId28"/>
    <p:sldId id="277"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l-GR"/>
              <a:t>Στυλ κύριου τίτλου</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Κάντε κλικ για να επεξεργαστείτε τον υπότιτλο του υποδείγματος</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30216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l-GR"/>
              <a:t>Στυλ κύριου τίτλου</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23664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l-GR"/>
              <a:t>Στυλ κύριου τίτλου</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2520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l-GR"/>
              <a:t>Στυλ κύριου τίτλου</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71438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l-GR"/>
              <a:t>Στυλ κύριου τίτλου</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97678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Στυλ κύριου τίτλου</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85886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88625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l-GR"/>
              <a:t>Στυλ κύριου τίτλου</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5" name="Date Placeholder 4"/>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18307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l-GR"/>
              <a:t>Στυλ κύριου τίτλου</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l-GR"/>
              <a:t>Κάντε κλικ στο εικονίδιο για να προσθέσετε εικόνα</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5" name="Date Placeholder 4"/>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28403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Τίτλος και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l-GR"/>
              <a:t>Στυλ κύριου τίτλου</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6722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Εισαγωγικά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l-GR"/>
              <a:t>Στυλ κύριου τίτλου</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a:t>Επεξεργασία στυλ υποδείγματος κειμένου</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91123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Κάρτα ονόματος">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l-GR"/>
              <a:t>Στυλ κύριου τίτλου</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l-GR"/>
              <a:t>Επεξεργασία στυλ υποδείγματος κειμένου</a:t>
            </a:r>
          </a:p>
        </p:txBody>
      </p:sp>
      <p:sp>
        <p:nvSpPr>
          <p:cNvPr id="5" name="Date Placeholder 4"/>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10137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Κάρτα ονόματος με φράση">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l-GR"/>
              <a:t>Στυλ κύριου τίτλου</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a:t>Επεξεργασία στυλ υποδείγματος κειμένου</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l-GR"/>
              <a:t>Επεξεργασία στυλ υποδείγματος κειμένου</a:t>
            </a:r>
          </a:p>
        </p:txBody>
      </p:sp>
      <p:sp>
        <p:nvSpPr>
          <p:cNvPr id="5" name="Date Placeholder 4"/>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40869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ή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l-GR"/>
              <a:t>Στυλ κύριου τίτλου</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a:t>Επεξεργασία στυλ υποδείγματος κειμένου</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l-GR"/>
              <a:t>Επεξεργασία στυλ υποδείγματος κειμένου</a:t>
            </a:r>
          </a:p>
        </p:txBody>
      </p:sp>
      <p:sp>
        <p:nvSpPr>
          <p:cNvPr id="5" name="Date Placeholder 4"/>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8724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Στυλ κύριου τίτλου</a:t>
            </a:r>
            <a:endParaRPr lang="en-US" dirty="0"/>
          </a:p>
        </p:txBody>
      </p:sp>
      <p:sp>
        <p:nvSpPr>
          <p:cNvPr id="3" name="Vertical Text Placeholder 2"/>
          <p:cNvSpPr>
            <a:spLocks noGrp="1"/>
          </p:cNvSpPr>
          <p:nvPr>
            <p:ph type="body" orient="vert" idx="1"/>
          </p:nvPr>
        </p:nvSpPr>
        <p:spPr/>
        <p:txBody>
          <a:bodyPr vert="eaVert" ancho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770127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l-GR"/>
              <a:t>Στυλ κύριου τίτλου</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6/20/2017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61235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l-GR"/>
              <a:t>Στυλ κύριου τίτλου</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6/20/2017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7481802"/>
      </p:ext>
    </p:extLst>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 id="2147483908" r:id="rId12"/>
    <p:sldLayoutId id="2147483909" r:id="rId13"/>
    <p:sldLayoutId id="2147483910" r:id="rId14"/>
    <p:sldLayoutId id="2147483911" r:id="rId15"/>
    <p:sldLayoutId id="214748391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2589211" y="1306793"/>
            <a:ext cx="8915399" cy="1410726"/>
          </a:xfrm>
        </p:spPr>
        <p:txBody>
          <a:bodyPr>
            <a:noAutofit/>
          </a:bodyPr>
          <a:lstStyle/>
          <a:p>
            <a:pPr algn="ctr"/>
            <a:r>
              <a:rPr lang="el-GR" sz="4000" i="1" dirty="0"/>
              <a:t>«Υπερβαίνοντας τον γλωσσικό σεξισμό των διοικητικών εγγράφων»</a:t>
            </a:r>
          </a:p>
        </p:txBody>
      </p:sp>
      <p:sp>
        <p:nvSpPr>
          <p:cNvPr id="3" name="Υπότιτλος 2"/>
          <p:cNvSpPr>
            <a:spLocks noGrp="1"/>
          </p:cNvSpPr>
          <p:nvPr>
            <p:ph type="subTitle" idx="1"/>
          </p:nvPr>
        </p:nvSpPr>
        <p:spPr>
          <a:xfrm>
            <a:off x="2589211" y="3286533"/>
            <a:ext cx="8915399" cy="1126283"/>
          </a:xfrm>
        </p:spPr>
        <p:txBody>
          <a:bodyPr>
            <a:normAutofit/>
          </a:bodyPr>
          <a:lstStyle/>
          <a:p>
            <a:pPr algn="ctr"/>
            <a:r>
              <a:rPr lang="el-GR" sz="2000" b="1" i="1" dirty="0"/>
              <a:t>Οδηγός χρήσης μη σεξιστικής γλώσσας στα διοικητικά έγγραφα</a:t>
            </a:r>
          </a:p>
          <a:p>
            <a:pPr algn="ctr"/>
            <a:r>
              <a:rPr lang="el-GR" sz="2000" b="1" i="1" dirty="0"/>
              <a:t>(Παράδειγμα- Πρόβλημα- Πρόταση)</a:t>
            </a:r>
          </a:p>
        </p:txBody>
      </p:sp>
      <p:sp>
        <p:nvSpPr>
          <p:cNvPr id="4" name="TextBox 3"/>
          <p:cNvSpPr txBox="1"/>
          <p:nvPr/>
        </p:nvSpPr>
        <p:spPr>
          <a:xfrm>
            <a:off x="5285508" y="4389814"/>
            <a:ext cx="3048000" cy="1147686"/>
          </a:xfrm>
          <a:prstGeom prst="rect">
            <a:avLst/>
          </a:prstGeom>
          <a:noFill/>
        </p:spPr>
        <p:txBody>
          <a:bodyPr wrap="square" rtlCol="0">
            <a:spAutoFit/>
          </a:bodyPr>
          <a:lstStyle/>
          <a:p>
            <a:endParaRPr lang="el-GR" dirty="0"/>
          </a:p>
          <a:p>
            <a:pPr algn="ctr">
              <a:lnSpc>
                <a:spcPct val="150000"/>
              </a:lnSpc>
            </a:pPr>
            <a:r>
              <a:rPr lang="el-GR" dirty="0"/>
              <a:t>Μαριάνθη</a:t>
            </a:r>
            <a:r>
              <a:rPr lang="en-US" dirty="0"/>
              <a:t> </a:t>
            </a:r>
            <a:r>
              <a:rPr lang="el-GR" dirty="0" err="1"/>
              <a:t>Γεωργαλίδου</a:t>
            </a:r>
            <a:endParaRPr lang="el-GR" dirty="0"/>
          </a:p>
          <a:p>
            <a:pPr algn="ctr">
              <a:lnSpc>
                <a:spcPct val="150000"/>
              </a:lnSpc>
            </a:pPr>
            <a:r>
              <a:rPr lang="el-GR" dirty="0" err="1"/>
              <a:t>Ντενίζ</a:t>
            </a:r>
            <a:r>
              <a:rPr lang="el-GR" dirty="0"/>
              <a:t> Σαρρή </a:t>
            </a:r>
            <a:r>
              <a:rPr lang="el-GR" dirty="0" err="1"/>
              <a:t>Χασάν</a:t>
            </a:r>
            <a:endParaRPr lang="el-GR" dirty="0"/>
          </a:p>
        </p:txBody>
      </p:sp>
      <p:sp>
        <p:nvSpPr>
          <p:cNvPr id="5" name="TextBox 4"/>
          <p:cNvSpPr txBox="1"/>
          <p:nvPr/>
        </p:nvSpPr>
        <p:spPr>
          <a:xfrm>
            <a:off x="2909455" y="277091"/>
            <a:ext cx="7800109" cy="646331"/>
          </a:xfrm>
          <a:prstGeom prst="rect">
            <a:avLst/>
          </a:prstGeom>
          <a:noFill/>
        </p:spPr>
        <p:txBody>
          <a:bodyPr wrap="square" rtlCol="0">
            <a:spAutoFit/>
          </a:bodyPr>
          <a:lstStyle/>
          <a:p>
            <a:pPr algn="ctr"/>
            <a:r>
              <a:rPr lang="el-GR" dirty="0"/>
              <a:t>ΠΑΝΕΠΙΣΤΗΜΙΟ ΑΙΓΑΙΟΥ</a:t>
            </a:r>
          </a:p>
          <a:p>
            <a:pPr algn="ctr"/>
            <a:r>
              <a:rPr lang="el-GR" dirty="0"/>
              <a:t>ΣΧΟΛΗ ΑΝΘΡΩΠΙΣΤΙΚΩΝ ΕΠΙΣΤΗΜΩΝ</a:t>
            </a:r>
          </a:p>
        </p:txBody>
      </p:sp>
      <p:sp>
        <p:nvSpPr>
          <p:cNvPr id="6" name="TextBox 5"/>
          <p:cNvSpPr txBox="1"/>
          <p:nvPr/>
        </p:nvSpPr>
        <p:spPr>
          <a:xfrm>
            <a:off x="3823854" y="6085111"/>
            <a:ext cx="5971309" cy="369332"/>
          </a:xfrm>
          <a:prstGeom prst="rect">
            <a:avLst/>
          </a:prstGeom>
          <a:noFill/>
        </p:spPr>
        <p:txBody>
          <a:bodyPr wrap="square" rtlCol="0">
            <a:spAutoFit/>
          </a:bodyPr>
          <a:lstStyle/>
          <a:p>
            <a:pPr algn="ctr"/>
            <a:r>
              <a:rPr lang="el-GR" dirty="0"/>
              <a:t>Ρόδος, 21-22/06/2017</a:t>
            </a:r>
          </a:p>
        </p:txBody>
      </p:sp>
    </p:spTree>
    <p:extLst>
      <p:ext uri="{BB962C8B-B14F-4D97-AF65-F5344CB8AC3E}">
        <p14:creationId xmlns:p14="http://schemas.microsoft.com/office/powerpoint/2010/main" val="4170977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Ο Οδηγός</a:t>
            </a:r>
          </a:p>
        </p:txBody>
      </p:sp>
      <p:sp>
        <p:nvSpPr>
          <p:cNvPr id="3" name="Θέση περιεχομένου 2"/>
          <p:cNvSpPr>
            <a:spLocks noGrp="1"/>
          </p:cNvSpPr>
          <p:nvPr>
            <p:ph idx="1"/>
          </p:nvPr>
        </p:nvSpPr>
        <p:spPr>
          <a:xfrm>
            <a:off x="2589212" y="2133600"/>
            <a:ext cx="9394970" cy="4724400"/>
          </a:xfrm>
        </p:spPr>
        <p:txBody>
          <a:bodyPr/>
          <a:lstStyle/>
          <a:p>
            <a:pPr algn="just">
              <a:lnSpc>
                <a:spcPct val="150000"/>
              </a:lnSpc>
            </a:pPr>
            <a:r>
              <a:rPr lang="el-GR" dirty="0">
                <a:latin typeface="Times New Roman" panose="02020603050405020304" pitchFamily="18" charset="0"/>
                <a:cs typeface="Times New Roman" panose="02020603050405020304" pitchFamily="18" charset="0"/>
              </a:rPr>
              <a:t>Δημιουργήθηκε στο πλαίσιο του Έργου </a:t>
            </a:r>
            <a:r>
              <a:rPr lang="el-GR" b="1" dirty="0">
                <a:latin typeface="Times New Roman" panose="02020603050405020304" pitchFamily="18" charset="0"/>
                <a:cs typeface="Times New Roman" panose="02020603050405020304" pitchFamily="18" charset="0"/>
              </a:rPr>
              <a:t>«Ένταξη της ισότητας των φύλων στη γλώσσα των διοικητικών εγγράφων», </a:t>
            </a:r>
            <a:r>
              <a:rPr lang="el-GR" dirty="0">
                <a:latin typeface="Times New Roman" panose="02020603050405020304" pitchFamily="18" charset="0"/>
                <a:cs typeface="Times New Roman" panose="02020603050405020304" pitchFamily="18" charset="0"/>
              </a:rPr>
              <a:t>που υλοποιήθηκε  από τον Ιούνιο μέχρι και το Νοέμβριο του 2014 για λογαριασμό της Γενικής Γραμματείας Ισότητας</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των Φύλων</a:t>
            </a:r>
            <a:r>
              <a:rPr lang="en-US" dirty="0">
                <a:latin typeface="Times New Roman" panose="02020603050405020304" pitchFamily="18" charset="0"/>
                <a:cs typeface="Times New Roman" panose="02020603050405020304" pitchFamily="18" charset="0"/>
              </a:rPr>
              <a:t>.</a:t>
            </a:r>
            <a:r>
              <a:rPr lang="el-GR"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just">
              <a:lnSpc>
                <a:spcPct val="150000"/>
              </a:lnSpc>
            </a:pPr>
            <a:r>
              <a:rPr lang="el-GR" dirty="0">
                <a:latin typeface="Times New Roman" panose="02020603050405020304" pitchFamily="18" charset="0"/>
                <a:cs typeface="Times New Roman" panose="02020603050405020304" pitchFamily="18" charset="0"/>
              </a:rPr>
              <a:t>Επιστημονική ομάδα: Μαριάνθη </a:t>
            </a:r>
            <a:r>
              <a:rPr lang="el-GR" dirty="0" err="1">
                <a:latin typeface="Times New Roman" panose="02020603050405020304" pitchFamily="18" charset="0"/>
                <a:cs typeface="Times New Roman" panose="02020603050405020304" pitchFamily="18" charset="0"/>
              </a:rPr>
              <a:t>Γεωργαλίδου</a:t>
            </a:r>
            <a:r>
              <a:rPr lang="el-GR" dirty="0">
                <a:latin typeface="Times New Roman" panose="02020603050405020304" pitchFamily="18" charset="0"/>
                <a:cs typeface="Times New Roman" panose="02020603050405020304" pitchFamily="18" charset="0"/>
              </a:rPr>
              <a:t>, Μαρία </a:t>
            </a:r>
            <a:r>
              <a:rPr lang="el-GR" dirty="0" err="1">
                <a:latin typeface="Times New Roman" panose="02020603050405020304" pitchFamily="18" charset="0"/>
                <a:cs typeface="Times New Roman" panose="02020603050405020304" pitchFamily="18" charset="0"/>
              </a:rPr>
              <a:t>Γκασούκα</a:t>
            </a:r>
            <a:r>
              <a:rPr lang="el-GR" dirty="0">
                <a:latin typeface="Times New Roman" panose="02020603050405020304" pitchFamily="18" charset="0"/>
                <a:cs typeface="Times New Roman" panose="02020603050405020304" pitchFamily="18" charset="0"/>
              </a:rPr>
              <a:t>, Σοφία Λαμπροπούλου, Ξανθίππη </a:t>
            </a:r>
            <a:r>
              <a:rPr lang="el-GR" dirty="0" err="1">
                <a:latin typeface="Times New Roman" panose="02020603050405020304" pitchFamily="18" charset="0"/>
                <a:cs typeface="Times New Roman" panose="02020603050405020304" pitchFamily="18" charset="0"/>
              </a:rPr>
              <a:t>Φουλίδη</a:t>
            </a:r>
            <a:r>
              <a:rPr lang="el-GR" dirty="0">
                <a:latin typeface="Times New Roman" panose="02020603050405020304" pitchFamily="18" charset="0"/>
                <a:cs typeface="Times New Roman" panose="02020603050405020304" pitchFamily="18" charset="0"/>
              </a:rPr>
              <a:t>, Απόστολος Κώστας (Πανεπιστημίου Αιγαίου, </a:t>
            </a:r>
            <a:r>
              <a:rPr lang="en-US" dirty="0">
                <a:latin typeface="Times New Roman" panose="02020603050405020304" pitchFamily="18" charset="0"/>
                <a:cs typeface="Times New Roman" panose="02020603050405020304" pitchFamily="18" charset="0"/>
              </a:rPr>
              <a:t>University of Liverpool)</a:t>
            </a:r>
            <a:r>
              <a:rPr lang="el-GR" dirty="0">
                <a:latin typeface="Times New Roman" panose="02020603050405020304" pitchFamily="18" charset="0"/>
                <a:cs typeface="Times New Roman" panose="02020603050405020304" pitchFamily="18" charset="0"/>
              </a:rPr>
              <a:t> </a:t>
            </a:r>
            <a:endParaRPr lang="el-GR" b="1" dirty="0">
              <a:latin typeface="Times New Roman" panose="02020603050405020304" pitchFamily="18" charset="0"/>
              <a:cs typeface="Times New Roman" panose="02020603050405020304" pitchFamily="18" charset="0"/>
            </a:endParaRPr>
          </a:p>
          <a:p>
            <a:pPr algn="just">
              <a:lnSpc>
                <a:spcPct val="150000"/>
              </a:lnSpc>
              <a:defRPr/>
            </a:pPr>
            <a:r>
              <a:rPr lang="el-GR" dirty="0">
                <a:latin typeface="Times New Roman" panose="02020603050405020304" pitchFamily="18" charset="0"/>
                <a:cs typeface="Times New Roman" panose="02020603050405020304" pitchFamily="18" charset="0"/>
              </a:rPr>
              <a:t>Ο Οδηγός αποτελεί προϊόν εκτεταμένης έρευνας σε φορείς του  Δημόσιου Τομέα (Υπουργεία, Περιφέρειες και Δήμοι).</a:t>
            </a:r>
          </a:p>
          <a:p>
            <a:pPr algn="just">
              <a:lnSpc>
                <a:spcPct val="150000"/>
              </a:lnSpc>
              <a:defRPr/>
            </a:pPr>
            <a:r>
              <a:rPr lang="el-GR" dirty="0">
                <a:latin typeface="Times New Roman" panose="02020603050405020304" pitchFamily="18" charset="0"/>
                <a:cs typeface="Times New Roman" panose="02020603050405020304" pitchFamily="18" charset="0"/>
              </a:rPr>
              <a:t>Το δείγμα αποτέλεσαν 949 διοικητικά έγγραφα των τελευταίων 10 χρόνων από  τα οποία τα 140 ήταν έγγραφα Δήμων, τα 176 Περιφερειών και τα 633 Υπουργείων.</a:t>
            </a:r>
          </a:p>
          <a:p>
            <a:endParaRPr lang="el-GR" dirty="0"/>
          </a:p>
        </p:txBody>
      </p:sp>
    </p:spTree>
    <p:extLst>
      <p:ext uri="{BB962C8B-B14F-4D97-AF65-F5344CB8AC3E}">
        <p14:creationId xmlns:p14="http://schemas.microsoft.com/office/powerpoint/2010/main" val="2106799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650508"/>
          </a:xfrm>
        </p:spPr>
        <p:txBody>
          <a:bodyPr/>
          <a:lstStyle/>
          <a:p>
            <a:r>
              <a:rPr lang="el-GR" dirty="0"/>
              <a:t>Στόχος Οδηγού</a:t>
            </a:r>
          </a:p>
        </p:txBody>
      </p:sp>
      <p:sp>
        <p:nvSpPr>
          <p:cNvPr id="3" name="Θέση περιεχομένου 2"/>
          <p:cNvSpPr>
            <a:spLocks noGrp="1"/>
          </p:cNvSpPr>
          <p:nvPr>
            <p:ph idx="1"/>
          </p:nvPr>
        </p:nvSpPr>
        <p:spPr>
          <a:xfrm>
            <a:off x="2381394" y="1427018"/>
            <a:ext cx="9602788" cy="5541818"/>
          </a:xfrm>
        </p:spPr>
        <p:txBody>
          <a:bodyPr>
            <a:normAutofit/>
          </a:bodyPr>
          <a:lstStyle/>
          <a:p>
            <a:pPr marL="0" indent="0" algn="just">
              <a:lnSpc>
                <a:spcPct val="150000"/>
              </a:lnSpc>
              <a:buNone/>
            </a:pPr>
            <a:r>
              <a:rPr lang="el-GR" dirty="0">
                <a:latin typeface="Times New Roman" panose="02020603050405020304" pitchFamily="18" charset="0"/>
                <a:cs typeface="Times New Roman" panose="02020603050405020304" pitchFamily="18" charset="0"/>
              </a:rPr>
              <a:t>Τα δημόσια έγγραφα (ΔΕ) αναλύθηκαν προκειμένου να καθοριστούν οι τρόποι έκφρασης και η έκταση του φαινομένου του γλωσσικού σεξισμού στο λόγο της Ελληνικής Δημόσιας Διοίκησης. Τα ΔΕ είναι συντεταγμένα ως επί το </a:t>
            </a:r>
            <a:r>
              <a:rPr lang="el-GR" dirty="0" err="1">
                <a:latin typeface="Times New Roman" panose="02020603050405020304" pitchFamily="18" charset="0"/>
                <a:cs typeface="Times New Roman" panose="02020603050405020304" pitchFamily="18" charset="0"/>
              </a:rPr>
              <a:t>πλείστον</a:t>
            </a:r>
            <a:r>
              <a:rPr lang="el-GR" dirty="0">
                <a:latin typeface="Times New Roman" panose="02020603050405020304" pitchFamily="18" charset="0"/>
                <a:cs typeface="Times New Roman" panose="02020603050405020304" pitchFamily="18" charset="0"/>
              </a:rPr>
              <a:t> με γλωσσικά μέσα τα οποία μπορούν να θεωρηθούν σεξιστικά. Μέσω αυτών η παρουσία των γυναικών τόσο σε θέσεις ευθύνης όσο και ως αποδέκτριες ή συντάκτριες των εγγράφων καθίσταται στην καλύτερη περίπτωση δυσδιάκριτη. </a:t>
            </a:r>
          </a:p>
          <a:p>
            <a:pPr algn="just">
              <a:lnSpc>
                <a:spcPct val="150000"/>
              </a:lnSpc>
            </a:pPr>
            <a:r>
              <a:rPr lang="el-GR" dirty="0">
                <a:latin typeface="Times New Roman" panose="02020603050405020304" pitchFamily="18" charset="0"/>
                <a:cs typeface="Times New Roman" panose="02020603050405020304" pitchFamily="18" charset="0"/>
              </a:rPr>
              <a:t>Στόχος του Οδηγού, στο πλαίσιο της κριτικής ανάλυσης του λόγου, είναι η ανάδειξη αυτής της πραγματικότητας όπως εγγράφεται σε συγκεκριμένες γλωσσικές/ δομικές επιλογές κατά τη σύνταξη των εγγράφων. Η επισήμανση των δομών αυτών καθιστά δυνατό αφενός τον εντοπισμό των συγκεκριμένων γλωσσικών επιλογών / φορέων του σεξιστικού λόγου, αφετέρου την αντικατάσταση αυτών με επιλογές οι οποίες όχι μόνο να καθιστούν εμφανή τη γυναικεία ταυτότητα στο δημόσιο λόγο αλλά και να λειτουργούν αφυπνιστικά και </a:t>
            </a:r>
            <a:r>
              <a:rPr lang="el-GR" dirty="0" err="1">
                <a:latin typeface="Times New Roman" panose="02020603050405020304" pitchFamily="18" charset="0"/>
                <a:cs typeface="Times New Roman" panose="02020603050405020304" pitchFamily="18" charset="0"/>
              </a:rPr>
              <a:t>διαπαιδαγωγητικά</a:t>
            </a:r>
            <a:r>
              <a:rPr lang="el-GR" dirty="0">
                <a:latin typeface="Times New Roman" panose="02020603050405020304" pitchFamily="18" charset="0"/>
                <a:cs typeface="Times New Roman" panose="02020603050405020304" pitchFamily="18" charset="0"/>
              </a:rPr>
              <a:t> σε ό,τι αφορά το ρόλο των κρατικών και </a:t>
            </a:r>
            <a:r>
              <a:rPr lang="el-GR" dirty="0" err="1">
                <a:latin typeface="Times New Roman" panose="02020603050405020304" pitchFamily="18" charset="0"/>
                <a:cs typeface="Times New Roman" panose="02020603050405020304" pitchFamily="18" charset="0"/>
              </a:rPr>
              <a:t>αυτοδιοικητικών</a:t>
            </a:r>
            <a:r>
              <a:rPr lang="el-GR" dirty="0">
                <a:latin typeface="Times New Roman" panose="02020603050405020304" pitchFamily="18" charset="0"/>
                <a:cs typeface="Times New Roman" panose="02020603050405020304" pitchFamily="18" charset="0"/>
              </a:rPr>
              <a:t> φορέων στην κοινωνική ζωή.   </a:t>
            </a:r>
          </a:p>
          <a:p>
            <a:pPr algn="just">
              <a:lnSpc>
                <a:spcPct val="170000"/>
              </a:lnSpc>
            </a:pPr>
            <a:endParaRPr lang="el-GR" dirty="0">
              <a:latin typeface="Times New Roman" panose="02020603050405020304" pitchFamily="18" charset="0"/>
              <a:cs typeface="Times New Roman" panose="02020603050405020304" pitchFamily="18" charset="0"/>
            </a:endParaRPr>
          </a:p>
          <a:p>
            <a:pPr algn="just">
              <a:lnSpc>
                <a:spcPct val="150000"/>
              </a:lnSpc>
            </a:pPr>
            <a:endParaRPr lang="el-GR" dirty="0">
              <a:latin typeface="Times New Roman" panose="02020603050405020304" pitchFamily="18" charset="0"/>
              <a:cs typeface="Times New Roman" panose="02020603050405020304" pitchFamily="18" charset="0"/>
            </a:endParaRPr>
          </a:p>
          <a:p>
            <a:pPr marL="0" indent="0" algn="just">
              <a:lnSpc>
                <a:spcPct val="150000"/>
              </a:lnSpc>
              <a:buNone/>
            </a:pPr>
            <a:endParaRPr lang="el-GR" dirty="0">
              <a:latin typeface="Times New Roman" panose="02020603050405020304" pitchFamily="18" charset="0"/>
              <a:cs typeface="Times New Roman" panose="02020603050405020304" pitchFamily="18" charset="0"/>
            </a:endParaRPr>
          </a:p>
          <a:p>
            <a:pPr algn="just"/>
            <a:endParaRPr lang="el-GR" dirty="0">
              <a:latin typeface="Times New Roman" panose="02020603050405020304" pitchFamily="18" charset="0"/>
              <a:cs typeface="Times New Roman" panose="02020603050405020304" pitchFamily="18" charset="0"/>
            </a:endParaRPr>
          </a:p>
          <a:p>
            <a:endParaRPr lang="el-GR" dirty="0"/>
          </a:p>
        </p:txBody>
      </p:sp>
    </p:spTree>
    <p:extLst>
      <p:ext uri="{BB962C8B-B14F-4D97-AF65-F5344CB8AC3E}">
        <p14:creationId xmlns:p14="http://schemas.microsoft.com/office/powerpoint/2010/main" val="2577451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Διάδοση Οδηγού</a:t>
            </a:r>
          </a:p>
        </p:txBody>
      </p:sp>
      <p:sp>
        <p:nvSpPr>
          <p:cNvPr id="3" name="Θέση περιεχομένου 2"/>
          <p:cNvSpPr>
            <a:spLocks noGrp="1"/>
          </p:cNvSpPr>
          <p:nvPr>
            <p:ph idx="1"/>
          </p:nvPr>
        </p:nvSpPr>
        <p:spPr>
          <a:xfrm>
            <a:off x="2589212" y="1904999"/>
            <a:ext cx="8915400" cy="4856019"/>
          </a:xfrm>
        </p:spPr>
        <p:txBody>
          <a:bodyPr>
            <a:normAutofit fontScale="77500" lnSpcReduction="20000"/>
          </a:bodyPr>
          <a:lstStyle/>
          <a:p>
            <a:pPr algn="just">
              <a:lnSpc>
                <a:spcPct val="130000"/>
              </a:lnSpc>
              <a:buClr>
                <a:srgbClr val="FF9000"/>
              </a:buClr>
              <a:buFont typeface="Wingdings" panose="05000000000000000000" pitchFamily="2" charset="2"/>
              <a:buNone/>
              <a:defRPr/>
            </a:pPr>
            <a:r>
              <a:rPr lang="el-GR" b="1" i="1" dirty="0">
                <a:latin typeface="Times New Roman" panose="02020603050405020304" pitchFamily="18" charset="0"/>
                <a:cs typeface="Times New Roman" panose="02020603050405020304" pitchFamily="18" charset="0"/>
              </a:rPr>
              <a:t>Μπορούμε και πρέπει να το αλλάξουμε</a:t>
            </a:r>
          </a:p>
          <a:p>
            <a:pPr marL="0" indent="0" algn="just">
              <a:lnSpc>
                <a:spcPct val="130000"/>
              </a:lnSpc>
              <a:buClr>
                <a:srgbClr val="C00000"/>
              </a:buClr>
              <a:buNone/>
              <a:defRPr/>
            </a:pPr>
            <a:r>
              <a:rPr lang="el-GR" dirty="0">
                <a:latin typeface="Times New Roman" panose="02020603050405020304" pitchFamily="18" charset="0"/>
                <a:cs typeface="Times New Roman" panose="02020603050405020304" pitchFamily="18" charset="0"/>
              </a:rPr>
              <a:t>Πρόκειται </a:t>
            </a:r>
          </a:p>
          <a:p>
            <a:pPr algn="just">
              <a:lnSpc>
                <a:spcPct val="130000"/>
              </a:lnSpc>
              <a:buClr>
                <a:srgbClr val="C00000"/>
              </a:buClr>
              <a:defRPr/>
            </a:pPr>
            <a:r>
              <a:rPr lang="el-GR" dirty="0">
                <a:latin typeface="Times New Roman" panose="02020603050405020304" pitchFamily="18" charset="0"/>
                <a:cs typeface="Times New Roman" panose="02020603050405020304" pitchFamily="18" charset="0"/>
              </a:rPr>
              <a:t>α) για διαδικασία κατανόησης και ερμηνείας του φαινομένου</a:t>
            </a:r>
          </a:p>
          <a:p>
            <a:pPr algn="just">
              <a:lnSpc>
                <a:spcPct val="130000"/>
              </a:lnSpc>
              <a:buClr>
                <a:srgbClr val="C00000"/>
              </a:buClr>
              <a:defRPr/>
            </a:pPr>
            <a:r>
              <a:rPr lang="el-GR" dirty="0">
                <a:latin typeface="Times New Roman" panose="02020603050405020304" pitchFamily="18" charset="0"/>
                <a:cs typeface="Times New Roman" panose="02020603050405020304" pitchFamily="18" charset="0"/>
              </a:rPr>
              <a:t> β) λήψης της απόφασης υπέρβασής του  </a:t>
            </a:r>
          </a:p>
          <a:p>
            <a:pPr algn="just">
              <a:lnSpc>
                <a:spcPct val="130000"/>
              </a:lnSpc>
              <a:buClr>
                <a:srgbClr val="C00000"/>
              </a:buClr>
              <a:defRPr/>
            </a:pPr>
            <a:r>
              <a:rPr lang="el-GR" dirty="0">
                <a:latin typeface="Times New Roman" panose="02020603050405020304" pitchFamily="18" charset="0"/>
                <a:cs typeface="Times New Roman" panose="02020603050405020304" pitchFamily="18" charset="0"/>
              </a:rPr>
              <a:t>γ</a:t>
            </a:r>
            <a:r>
              <a:rPr lang="en-US" dirty="0">
                <a:latin typeface="Times New Roman" panose="02020603050405020304" pitchFamily="18" charset="0"/>
                <a:cs typeface="Times New Roman" panose="02020603050405020304" pitchFamily="18" charset="0"/>
              </a:rPr>
              <a:t>)</a:t>
            </a:r>
            <a:r>
              <a:rPr lang="el-GR" dirty="0">
                <a:latin typeface="Times New Roman" panose="02020603050405020304" pitchFamily="18" charset="0"/>
                <a:cs typeface="Times New Roman" panose="02020603050405020304" pitchFamily="18" charset="0"/>
              </a:rPr>
              <a:t> συνεχούς προσπάθειας και άσκησης για την υλοποίηση αυτής της απόφασης κατά τη σύνταξη των διοικητικών εγγράφων.</a:t>
            </a:r>
          </a:p>
          <a:p>
            <a:pPr marL="0" indent="0" algn="just">
              <a:lnSpc>
                <a:spcPct val="130000"/>
              </a:lnSpc>
              <a:buClr>
                <a:srgbClr val="FF9000"/>
              </a:buClr>
              <a:buNone/>
              <a:defRPr/>
            </a:pPr>
            <a:endParaRPr lang="el-GR" dirty="0">
              <a:latin typeface="Times New Roman" panose="02020603050405020304" pitchFamily="18" charset="0"/>
              <a:cs typeface="Times New Roman" panose="02020603050405020304" pitchFamily="18" charset="0"/>
            </a:endParaRPr>
          </a:p>
          <a:p>
            <a:pPr marL="0" indent="0" algn="just">
              <a:lnSpc>
                <a:spcPct val="150000"/>
              </a:lnSpc>
              <a:buNone/>
            </a:pPr>
            <a:r>
              <a:rPr lang="el-GR" dirty="0">
                <a:latin typeface="Times New Roman" panose="02020603050405020304" pitchFamily="18" charset="0"/>
                <a:cs typeface="Times New Roman" panose="02020603050405020304" pitchFamily="18" charset="0"/>
              </a:rPr>
              <a:t>Ο Οδηγός έχει ήδη υιοθετηθεί έμπρακτα από:</a:t>
            </a:r>
          </a:p>
          <a:p>
            <a:pPr algn="just">
              <a:lnSpc>
                <a:spcPct val="150000"/>
              </a:lnSpc>
            </a:pPr>
            <a:r>
              <a:rPr lang="el-GR" dirty="0">
                <a:latin typeface="Times New Roman" panose="02020603050405020304" pitchFamily="18" charset="0"/>
                <a:cs typeface="Times New Roman" panose="02020603050405020304" pitchFamily="18" charset="0"/>
              </a:rPr>
              <a:t>τη Βουλή </a:t>
            </a:r>
          </a:p>
          <a:p>
            <a:pPr algn="just">
              <a:lnSpc>
                <a:spcPct val="150000"/>
              </a:lnSpc>
            </a:pPr>
            <a:r>
              <a:rPr lang="el-GR" dirty="0">
                <a:latin typeface="Times New Roman" panose="02020603050405020304" pitchFamily="18" charset="0"/>
                <a:cs typeface="Times New Roman" panose="02020603050405020304" pitchFamily="18" charset="0"/>
              </a:rPr>
              <a:t>το Πανεπιστήμιο Αιγαίου</a:t>
            </a:r>
          </a:p>
          <a:p>
            <a:pPr marL="0" indent="0" algn="just">
              <a:lnSpc>
                <a:spcPct val="150000"/>
              </a:lnSpc>
              <a:buNone/>
            </a:pPr>
            <a:endParaRPr lang="el-GR" dirty="0">
              <a:latin typeface="Times New Roman" panose="02020603050405020304" pitchFamily="18" charset="0"/>
              <a:cs typeface="Times New Roman" panose="02020603050405020304" pitchFamily="18" charset="0"/>
            </a:endParaRPr>
          </a:p>
          <a:p>
            <a:pPr marL="0" indent="0" algn="just">
              <a:lnSpc>
                <a:spcPct val="150000"/>
              </a:lnSpc>
              <a:buNone/>
            </a:pPr>
            <a:endParaRPr lang="el-GR" dirty="0">
              <a:latin typeface="Times New Roman" panose="02020603050405020304" pitchFamily="18" charset="0"/>
              <a:cs typeface="Times New Roman" panose="02020603050405020304" pitchFamily="18" charset="0"/>
            </a:endParaRPr>
          </a:p>
          <a:p>
            <a:pPr marL="0" indent="0" algn="just">
              <a:lnSpc>
                <a:spcPct val="150000"/>
              </a:lnSpc>
              <a:buNone/>
            </a:pPr>
            <a:r>
              <a:rPr lang="el-GR" dirty="0">
                <a:latin typeface="Times New Roman" panose="02020603050405020304" pitchFamily="18" charset="0"/>
                <a:cs typeface="Times New Roman" panose="02020603050405020304" pitchFamily="18" charset="0"/>
              </a:rPr>
              <a:t> </a:t>
            </a:r>
          </a:p>
          <a:p>
            <a:pPr marL="0" indent="0">
              <a:buNone/>
            </a:pPr>
            <a:endParaRPr lang="el-GR" dirty="0"/>
          </a:p>
        </p:txBody>
      </p:sp>
    </p:spTree>
    <p:extLst>
      <p:ext uri="{BB962C8B-B14F-4D97-AF65-F5344CB8AC3E}">
        <p14:creationId xmlns:p14="http://schemas.microsoft.com/office/powerpoint/2010/main" val="673362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Περιεχόμενο Οδηγού</a:t>
            </a:r>
          </a:p>
        </p:txBody>
      </p:sp>
      <p:sp>
        <p:nvSpPr>
          <p:cNvPr id="3" name="Θέση περιεχομένου 2"/>
          <p:cNvSpPr>
            <a:spLocks noGrp="1"/>
          </p:cNvSpPr>
          <p:nvPr>
            <p:ph idx="1"/>
          </p:nvPr>
        </p:nvSpPr>
        <p:spPr/>
        <p:txBody>
          <a:bodyPr>
            <a:normAutofit/>
          </a:bodyPr>
          <a:lstStyle/>
          <a:p>
            <a:pPr algn="just"/>
            <a:r>
              <a:rPr lang="el-GR" dirty="0">
                <a:latin typeface="Times New Roman" panose="02020603050405020304" pitchFamily="18" charset="0"/>
                <a:cs typeface="Times New Roman" panose="02020603050405020304" pitchFamily="18" charset="0"/>
              </a:rPr>
              <a:t>Αποτελεί εξειδικευμένο και εύχρηστο εργαλείο αφενός για την αναγνώριση και κατανόηση του γλωσσικού σεξισμού που διέπει τα πάσης φύσεως εν χρήσει διοικητικά έγγραφα, αλλά και εργαλείο ευαισθητοποίησης σε ένα πεδίο που συντελεί στον ένα ή στον άλλο βαθμό στη διαμόρφωση συλλογικής κοινωνικής συνείδησης. </a:t>
            </a:r>
            <a:endParaRPr lang="el-GR" b="1" dirty="0">
              <a:latin typeface="Times New Roman" panose="02020603050405020304" pitchFamily="18" charset="0"/>
              <a:cs typeface="Times New Roman" panose="02020603050405020304" pitchFamily="18" charset="0"/>
            </a:endParaRPr>
          </a:p>
          <a:p>
            <a:pPr algn="just"/>
            <a:r>
              <a:rPr lang="el-GR" dirty="0">
                <a:latin typeface="Times New Roman" panose="02020603050405020304" pitchFamily="18" charset="0"/>
                <a:cs typeface="Times New Roman" panose="02020603050405020304" pitchFamily="18" charset="0"/>
              </a:rPr>
              <a:t>Περιλαμβάνει  οδηγίες, παρατηρήσεις, συστάσεις, πρακτικές συμβουλές και συγκεκριμένες προτάσεις για τη χρήση μη σεξιστικής γλώσσας, με σκοπό την προώθηση και την εφαρμογή της ισότητας των φύλων στα διοικητικά έγγραφα. </a:t>
            </a:r>
          </a:p>
          <a:p>
            <a:pPr algn="just"/>
            <a:r>
              <a:rPr lang="el-GR" dirty="0">
                <a:latin typeface="Times New Roman" panose="02020603050405020304" pitchFamily="18" charset="0"/>
                <a:cs typeface="Times New Roman" panose="02020603050405020304" pitchFamily="18" charset="0"/>
              </a:rPr>
              <a:t>Υποδεικνύει απλούς τρόπους υπέρβασής του γλωσσικού σεξισμού μέσα από το οργανωτικό σχήμα: </a:t>
            </a:r>
          </a:p>
          <a:p>
            <a:pPr marL="0" indent="0" algn="ctr">
              <a:buNone/>
            </a:pPr>
            <a:r>
              <a:rPr lang="el-GR" dirty="0">
                <a:latin typeface="Times New Roman" panose="02020603050405020304" pitchFamily="18" charset="0"/>
                <a:cs typeface="Times New Roman" panose="02020603050405020304" pitchFamily="18" charset="0"/>
              </a:rPr>
              <a:t>Παράδειγμα-Πρόβλημα-Πρόταση</a:t>
            </a:r>
          </a:p>
          <a:p>
            <a:pPr algn="just"/>
            <a:endParaRPr lang="el-GR" dirty="0">
              <a:latin typeface="Times New Roman" panose="02020603050405020304" pitchFamily="18" charset="0"/>
              <a:cs typeface="Times New Roman" panose="02020603050405020304" pitchFamily="18" charset="0"/>
            </a:endParaRPr>
          </a:p>
          <a:p>
            <a:pPr marL="0" indent="0" algn="just">
              <a:buNone/>
            </a:pPr>
            <a:endParaRPr lang="el-GR" dirty="0">
              <a:latin typeface="Times New Roman" panose="02020603050405020304" pitchFamily="18" charset="0"/>
              <a:cs typeface="Times New Roman" panose="02020603050405020304" pitchFamily="18" charset="0"/>
            </a:endParaRPr>
          </a:p>
          <a:p>
            <a:pPr marL="0" indent="0">
              <a:buNone/>
            </a:pPr>
            <a:endParaRPr lang="el-GR" dirty="0"/>
          </a:p>
        </p:txBody>
      </p:sp>
    </p:spTree>
    <p:extLst>
      <p:ext uri="{BB962C8B-B14F-4D97-AF65-F5344CB8AC3E}">
        <p14:creationId xmlns:p14="http://schemas.microsoft.com/office/powerpoint/2010/main" val="1802223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983017"/>
          </a:xfrm>
        </p:spPr>
        <p:txBody>
          <a:bodyPr/>
          <a:lstStyle/>
          <a:p>
            <a:r>
              <a:rPr lang="el-GR" dirty="0"/>
              <a:t>Παράδειγμα 1 (μορφολογία ονόματος)</a:t>
            </a:r>
          </a:p>
        </p:txBody>
      </p:sp>
      <p:sp>
        <p:nvSpPr>
          <p:cNvPr id="3" name="Θέση περιεχομένου 2"/>
          <p:cNvSpPr>
            <a:spLocks noGrp="1"/>
          </p:cNvSpPr>
          <p:nvPr>
            <p:ph idx="1"/>
          </p:nvPr>
        </p:nvSpPr>
        <p:spPr>
          <a:xfrm>
            <a:off x="2492229" y="1911928"/>
            <a:ext cx="9436533" cy="4599708"/>
          </a:xfrm>
        </p:spPr>
        <p:txBody>
          <a:bodyPr>
            <a:normAutofit/>
          </a:bodyPr>
          <a:lstStyle/>
          <a:p>
            <a:pPr algn="just"/>
            <a:r>
              <a:rPr lang="el-GR" dirty="0">
                <a:latin typeface="Times New Roman" panose="02020603050405020304" pitchFamily="18" charset="0"/>
                <a:cs typeface="Times New Roman" panose="02020603050405020304" pitchFamily="18" charset="0"/>
              </a:rPr>
              <a:t>Σε ομιλία Υπουργού Εργασίας στο </a:t>
            </a:r>
            <a:r>
              <a:rPr lang="en-US" dirty="0">
                <a:latin typeface="Times New Roman" panose="02020603050405020304" pitchFamily="18" charset="0"/>
                <a:cs typeface="Times New Roman" panose="02020603050405020304" pitchFamily="18" charset="0"/>
              </a:rPr>
              <a:t>DEREE College</a:t>
            </a:r>
            <a:r>
              <a:rPr lang="el-GR" dirty="0">
                <a:latin typeface="Times New Roman" panose="02020603050405020304" pitchFamily="18" charset="0"/>
                <a:cs typeface="Times New Roman" panose="02020603050405020304" pitchFamily="18" charset="0"/>
              </a:rPr>
              <a:t>, η οποία δημοσιοποιείται ως Δελτίο Τύπου, το πάνελ αποτελείται από </a:t>
            </a:r>
            <a:r>
              <a:rPr lang="el-GR" dirty="0">
                <a:solidFill>
                  <a:srgbClr val="C00000"/>
                </a:solidFill>
                <a:latin typeface="Times New Roman" panose="02020603050405020304" pitchFamily="18" charset="0"/>
                <a:cs typeface="Times New Roman" panose="02020603050405020304" pitchFamily="18" charset="0"/>
              </a:rPr>
              <a:t>‘</a:t>
            </a:r>
            <a:r>
              <a:rPr lang="el-GR" b="1" dirty="0">
                <a:solidFill>
                  <a:srgbClr val="C00000"/>
                </a:solidFill>
                <a:latin typeface="Times New Roman" panose="02020603050405020304" pitchFamily="18" charset="0"/>
                <a:cs typeface="Times New Roman" panose="02020603050405020304" pitchFamily="18" charset="0"/>
              </a:rPr>
              <a:t>συνομιλητές</a:t>
            </a:r>
            <a:r>
              <a:rPr lang="el-GR" dirty="0">
                <a:latin typeface="Times New Roman" panose="02020603050405020304" pitchFamily="18" charset="0"/>
                <a:cs typeface="Times New Roman" panose="02020603050405020304" pitchFamily="18" charset="0"/>
              </a:rPr>
              <a:t>’, το κείμενο αναφέρεται σε </a:t>
            </a:r>
            <a:r>
              <a:rPr lang="el-GR" dirty="0">
                <a:solidFill>
                  <a:srgbClr val="C00000"/>
                </a:solidFill>
                <a:latin typeface="Times New Roman" panose="02020603050405020304" pitchFamily="18" charset="0"/>
                <a:cs typeface="Times New Roman" panose="02020603050405020304" pitchFamily="18" charset="0"/>
              </a:rPr>
              <a:t>‘</a:t>
            </a:r>
            <a:r>
              <a:rPr lang="el-GR" b="1" dirty="0">
                <a:solidFill>
                  <a:srgbClr val="C00000"/>
                </a:solidFill>
                <a:latin typeface="Times New Roman" panose="02020603050405020304" pitchFamily="18" charset="0"/>
                <a:cs typeface="Times New Roman" panose="02020603050405020304" pitchFamily="18" charset="0"/>
              </a:rPr>
              <a:t>εργοδότες</a:t>
            </a:r>
            <a:r>
              <a:rPr lang="el-GR" dirty="0">
                <a:latin typeface="Times New Roman" panose="02020603050405020304" pitchFamily="18" charset="0"/>
                <a:cs typeface="Times New Roman" panose="02020603050405020304" pitchFamily="18" charset="0"/>
              </a:rPr>
              <a:t>’, ‘</a:t>
            </a:r>
            <a:r>
              <a:rPr lang="el-GR" b="1" dirty="0">
                <a:solidFill>
                  <a:srgbClr val="C00000"/>
                </a:solidFill>
                <a:latin typeface="Times New Roman" panose="02020603050405020304" pitchFamily="18" charset="0"/>
                <a:cs typeface="Times New Roman" panose="02020603050405020304" pitchFamily="18" charset="0"/>
              </a:rPr>
              <a:t>εργαζόμενους</a:t>
            </a:r>
            <a:r>
              <a:rPr lang="el-GR" dirty="0">
                <a:latin typeface="Times New Roman" panose="02020603050405020304" pitchFamily="18" charset="0"/>
                <a:cs typeface="Times New Roman" panose="02020603050405020304" pitchFamily="18" charset="0"/>
              </a:rPr>
              <a:t>’ και ‘</a:t>
            </a:r>
            <a:r>
              <a:rPr lang="el-GR" b="1" dirty="0">
                <a:solidFill>
                  <a:srgbClr val="C00000"/>
                </a:solidFill>
                <a:latin typeface="Times New Roman" panose="02020603050405020304" pitchFamily="18" charset="0"/>
                <a:cs typeface="Times New Roman" panose="02020603050405020304" pitchFamily="18" charset="0"/>
              </a:rPr>
              <a:t>μακροχρόνια άνεργους</a:t>
            </a:r>
            <a:r>
              <a:rPr lang="el-GR" dirty="0">
                <a:latin typeface="Times New Roman" panose="02020603050405020304" pitchFamily="18" charset="0"/>
                <a:cs typeface="Times New Roman" panose="02020603050405020304" pitchFamily="18" charset="0"/>
              </a:rPr>
              <a:t>’, καθώς και ‘</a:t>
            </a:r>
            <a:r>
              <a:rPr lang="el-GR" b="1" dirty="0">
                <a:solidFill>
                  <a:srgbClr val="C00000"/>
                </a:solidFill>
                <a:latin typeface="Times New Roman" panose="02020603050405020304" pitchFamily="18" charset="0"/>
                <a:cs typeface="Times New Roman" panose="02020603050405020304" pitchFamily="18" charset="0"/>
              </a:rPr>
              <a:t>στους</a:t>
            </a:r>
            <a:r>
              <a:rPr lang="el-GR" dirty="0">
                <a:latin typeface="Times New Roman" panose="02020603050405020304" pitchFamily="18" charset="0"/>
                <a:cs typeface="Times New Roman" panose="02020603050405020304" pitchFamily="18" charset="0"/>
              </a:rPr>
              <a:t> περίπου 240.000 </a:t>
            </a:r>
            <a:r>
              <a:rPr lang="el-GR" b="1" dirty="0">
                <a:solidFill>
                  <a:srgbClr val="C00000"/>
                </a:solidFill>
                <a:latin typeface="Times New Roman" panose="02020603050405020304" pitchFamily="18" charset="0"/>
                <a:cs typeface="Times New Roman" panose="02020603050405020304" pitchFamily="18" charset="0"/>
              </a:rPr>
              <a:t>νέους</a:t>
            </a:r>
            <a:r>
              <a:rPr lang="el-GR" b="1"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της χώρας μας’.   </a:t>
            </a:r>
          </a:p>
          <a:p>
            <a:pPr marL="0" indent="0" algn="just">
              <a:buNone/>
            </a:pPr>
            <a:endParaRPr lang="el-GR" dirty="0">
              <a:latin typeface="Times New Roman" panose="02020603050405020304" pitchFamily="18" charset="0"/>
              <a:cs typeface="Times New Roman" panose="02020603050405020304" pitchFamily="18" charset="0"/>
            </a:endParaRPr>
          </a:p>
          <a:p>
            <a:pPr algn="just"/>
            <a:r>
              <a:rPr lang="el-GR" dirty="0">
                <a:latin typeface="Times New Roman" panose="02020603050405020304" pitchFamily="18" charset="0"/>
                <a:cs typeface="Times New Roman" panose="02020603050405020304" pitchFamily="18" charset="0"/>
              </a:rPr>
              <a:t>Το έγγραφο «Μήνυμα»- </a:t>
            </a:r>
            <a:r>
              <a:rPr lang="en-US" dirty="0">
                <a:latin typeface="Times New Roman" panose="02020603050405020304" pitchFamily="18" charset="0"/>
                <a:cs typeface="Times New Roman" panose="02020603050405020304" pitchFamily="18" charset="0"/>
              </a:rPr>
              <a:t>MHNYMA</a:t>
            </a:r>
            <a:r>
              <a:rPr lang="el-GR"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GGI</a:t>
            </a:r>
            <a:r>
              <a:rPr lang="el-GR" dirty="0">
                <a:latin typeface="Times New Roman" panose="02020603050405020304" pitchFamily="18" charset="0"/>
                <a:cs typeface="Times New Roman" panose="02020603050405020304" pitchFamily="18" charset="0"/>
              </a:rPr>
              <a:t>_</a:t>
            </a:r>
            <a:r>
              <a:rPr lang="en-US" dirty="0">
                <a:latin typeface="Times New Roman" panose="02020603050405020304" pitchFamily="18" charset="0"/>
                <a:cs typeface="Times New Roman" panose="02020603050405020304" pitchFamily="18" charset="0"/>
              </a:rPr>
              <a:t>DIETHNIS</a:t>
            </a:r>
            <a:r>
              <a:rPr lang="el-GR"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HMERA</a:t>
            </a:r>
            <a:r>
              <a:rPr lang="el-GR"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AGROTISSAS</a:t>
            </a:r>
            <a:r>
              <a:rPr lang="el-GR" dirty="0">
                <a:latin typeface="Times New Roman" panose="02020603050405020304" pitchFamily="18" charset="0"/>
                <a:cs typeface="Times New Roman" panose="02020603050405020304" pitchFamily="18" charset="0"/>
              </a:rPr>
              <a:t>_15-10-13.</a:t>
            </a:r>
            <a:r>
              <a:rPr lang="en-US" dirty="0">
                <a:latin typeface="Times New Roman" panose="02020603050405020304" pitchFamily="18" charset="0"/>
                <a:cs typeface="Times New Roman" panose="02020603050405020304" pitchFamily="18" charset="0"/>
              </a:rPr>
              <a:t>pdf</a:t>
            </a:r>
            <a:r>
              <a:rPr lang="el-GR" dirty="0">
                <a:latin typeface="Times New Roman" panose="02020603050405020304" pitchFamily="18" charset="0"/>
                <a:cs typeface="Times New Roman" panose="02020603050405020304" pitchFamily="18" charset="0"/>
              </a:rPr>
              <a:t>- ανακτήθηκε από τα έγγραφα της </a:t>
            </a:r>
            <a:r>
              <a:rPr lang="el-GR" b="1" dirty="0">
                <a:latin typeface="Times New Roman" panose="02020603050405020304" pitchFamily="18" charset="0"/>
                <a:cs typeface="Times New Roman" panose="02020603050405020304" pitchFamily="18" charset="0"/>
              </a:rPr>
              <a:t>Γενικής Γραμματείας Ισότητας των Φύλων</a:t>
            </a:r>
            <a:r>
              <a:rPr lang="el-GR" dirty="0">
                <a:latin typeface="Times New Roman" panose="02020603050405020304" pitchFamily="18" charset="0"/>
                <a:cs typeface="Times New Roman" panose="02020603050405020304" pitchFamily="18" charset="0"/>
              </a:rPr>
              <a:t> (</a:t>
            </a:r>
            <a:r>
              <a:rPr lang="el-GR" b="1" dirty="0">
                <a:latin typeface="Times New Roman" panose="02020603050405020304" pitchFamily="18" charset="0"/>
                <a:cs typeface="Times New Roman" panose="02020603050405020304" pitchFamily="18" charset="0"/>
              </a:rPr>
              <a:t>Υπουργείο Εσωτερικών</a:t>
            </a:r>
            <a:r>
              <a:rPr lang="el-GR" dirty="0">
                <a:latin typeface="Times New Roman" panose="02020603050405020304" pitchFamily="18" charset="0"/>
                <a:cs typeface="Times New Roman" panose="02020603050405020304" pitchFamily="18" charset="0"/>
              </a:rPr>
              <a:t>), και αναφέρεται στις γυναίκες εκπροσώπους του αγροτικού πληθυσμού. Σε αυτό το έγγραφο η/ο συντάκτρια-της απευθύνεται μεν σε ‘</a:t>
            </a:r>
            <a:r>
              <a:rPr lang="el-GR" u="sng" dirty="0" err="1">
                <a:solidFill>
                  <a:srgbClr val="C00000"/>
                </a:solidFill>
                <a:latin typeface="Times New Roman" panose="02020603050405020304" pitchFamily="18" charset="0"/>
                <a:cs typeface="Times New Roman" panose="02020603050405020304" pitchFamily="18" charset="0"/>
              </a:rPr>
              <a:t>νεοεισερχόμενες</a:t>
            </a:r>
            <a:r>
              <a:rPr lang="el-GR" dirty="0">
                <a:latin typeface="Times New Roman" panose="02020603050405020304" pitchFamily="18" charset="0"/>
                <a:cs typeface="Times New Roman" panose="02020603050405020304" pitchFamily="18" charset="0"/>
              </a:rPr>
              <a:t>’ στον αγροτικό τομέα, αλλά αυτές προσδιορίζονται μέσω του αρσενικού γένους ως ‘</a:t>
            </a:r>
            <a:r>
              <a:rPr lang="el-GR" b="1" dirty="0">
                <a:solidFill>
                  <a:srgbClr val="C00000"/>
                </a:solidFill>
                <a:latin typeface="Times New Roman" panose="02020603050405020304" pitchFamily="18" charset="0"/>
                <a:cs typeface="Times New Roman" panose="02020603050405020304" pitchFamily="18" charset="0"/>
              </a:rPr>
              <a:t>μικροκαλλιεργητές</a:t>
            </a:r>
            <a:r>
              <a:rPr lang="el-GR" dirty="0">
                <a:latin typeface="Times New Roman" panose="02020603050405020304" pitchFamily="18" charset="0"/>
                <a:cs typeface="Times New Roman" panose="02020603050405020304" pitchFamily="18" charset="0"/>
              </a:rPr>
              <a:t>’.  Λίγο παρακάτω επαναπροσδιορίζονται ως προς το φύλο ως ‘</a:t>
            </a:r>
            <a:r>
              <a:rPr lang="el-GR" u="sng" dirty="0">
                <a:solidFill>
                  <a:srgbClr val="C00000"/>
                </a:solidFill>
                <a:latin typeface="Times New Roman" panose="02020603050405020304" pitchFamily="18" charset="0"/>
                <a:cs typeface="Times New Roman" panose="02020603050405020304" pitchFamily="18" charset="0"/>
              </a:rPr>
              <a:t>υποψήφιες</a:t>
            </a:r>
            <a:r>
              <a:rPr lang="el-GR" dirty="0">
                <a:latin typeface="Times New Roman" panose="02020603050405020304" pitchFamily="18" charset="0"/>
                <a:cs typeface="Times New Roman" panose="02020603050405020304" pitchFamily="18" charset="0"/>
              </a:rPr>
              <a:t>’, αποκαλύπτοντας την πλήρη σύγχυση των συντακτριών-των ως προς τον ορθό τρόπο αναφοράς στα τιμώμενα πρόσωπα φορείς της επαγγελματικής ιδιότητας της ‘αγρότισσας’ τα οποία είναι καταφανώς γυναίκες! </a:t>
            </a:r>
          </a:p>
          <a:p>
            <a:pPr marL="0" indent="0">
              <a:buNone/>
            </a:pPr>
            <a:endParaRPr lang="el-GR" dirty="0"/>
          </a:p>
        </p:txBody>
      </p:sp>
    </p:spTree>
    <p:extLst>
      <p:ext uri="{BB962C8B-B14F-4D97-AF65-F5344CB8AC3E}">
        <p14:creationId xmlns:p14="http://schemas.microsoft.com/office/powerpoint/2010/main" val="420284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608945"/>
          </a:xfrm>
        </p:spPr>
        <p:txBody>
          <a:bodyPr>
            <a:normAutofit fontScale="90000"/>
          </a:bodyPr>
          <a:lstStyle/>
          <a:p>
            <a:r>
              <a:rPr lang="el-GR" dirty="0"/>
              <a:t>Πρόβλημα</a:t>
            </a:r>
          </a:p>
        </p:txBody>
      </p:sp>
      <p:sp>
        <p:nvSpPr>
          <p:cNvPr id="3" name="Θέση περιεχομένου 2"/>
          <p:cNvSpPr>
            <a:spLocks noGrp="1"/>
          </p:cNvSpPr>
          <p:nvPr>
            <p:ph idx="1"/>
          </p:nvPr>
        </p:nvSpPr>
        <p:spPr>
          <a:xfrm>
            <a:off x="2592925" y="1233055"/>
            <a:ext cx="9450388" cy="5624945"/>
          </a:xfrm>
        </p:spPr>
        <p:txBody>
          <a:bodyPr>
            <a:normAutofit fontScale="92500" lnSpcReduction="10000"/>
          </a:bodyPr>
          <a:lstStyle/>
          <a:p>
            <a:pPr algn="just">
              <a:lnSpc>
                <a:spcPct val="110000"/>
              </a:lnSpc>
            </a:pPr>
            <a:r>
              <a:rPr lang="el-GR" sz="1900" dirty="0">
                <a:latin typeface="Times New Roman" panose="02020603050405020304" pitchFamily="18" charset="0"/>
                <a:cs typeface="Times New Roman" panose="02020603050405020304" pitchFamily="18" charset="0"/>
              </a:rPr>
              <a:t>Στην περίπτωση των δημόσιων εγγράφων, τα οποία συντάσσονται από και απευθύνονται σε υπαλλήλους, στελέχη και φορείς συγκεκριμένων ιδιοτήτων και αρμοδιοτήτων και αναφέρονται σε ομάδες και κατηγορίες πολιτών, η κυριαρχία του αρσενικού γένους είναι συντριπτική. Πέραν της χρήσης του λεγόμενου «περιεκτικού» αρσενικού με συστηματική συμφωνία άρθρων, προσαρτημάτων και αντωνυμιών σχεδόν αποκλειστικά στο αρσενικό γραμματικό γένος, χρησιμοποιούνται οι αρσενικοί τύποι των ονομάτων ακόμα και στην περίπτωση όπου υπάρχει είτε </a:t>
            </a:r>
            <a:r>
              <a:rPr lang="el-GR" sz="1900" dirty="0" err="1">
                <a:latin typeface="Times New Roman" panose="02020603050405020304" pitchFamily="18" charset="0"/>
                <a:cs typeface="Times New Roman" panose="02020603050405020304" pitchFamily="18" charset="0"/>
              </a:rPr>
              <a:t>διτυπία</a:t>
            </a:r>
            <a:r>
              <a:rPr lang="el-GR" sz="1900" dirty="0">
                <a:latin typeface="Times New Roman" panose="02020603050405020304" pitchFamily="18" charset="0"/>
                <a:cs typeface="Times New Roman" panose="02020603050405020304" pitchFamily="18" charset="0"/>
              </a:rPr>
              <a:t> (ο/η εργοδότης, η εργοδότρια, ο/η πρέσβης, η πρέσβειρα) είτε το αντίστοιχο ουσιαστικό θηλυκού γένους (ο εκπαιδευτής/ η εκπαιδεύτρια, ο μαθητής/ η μαθήτρια, ο νέος/ η νέα). Μια από τις ελάχιστες περιπτώσεις χρήσης αποκλειστικά του θηλυκού αφορά το επάγγελμα της μαίας και την ιδιότητα της εγκύου και της θηλάζουσας. </a:t>
            </a:r>
          </a:p>
          <a:p>
            <a:pPr algn="just">
              <a:lnSpc>
                <a:spcPct val="110000"/>
              </a:lnSpc>
            </a:pPr>
            <a:endParaRPr lang="en-US" dirty="0">
              <a:latin typeface="Times New Roman" panose="02020603050405020304" pitchFamily="18" charset="0"/>
              <a:cs typeface="Times New Roman" panose="02020603050405020304" pitchFamily="18" charset="0"/>
            </a:endParaRPr>
          </a:p>
          <a:p>
            <a:pPr marL="0" indent="0" algn="just">
              <a:buNone/>
            </a:pPr>
            <a:r>
              <a:rPr lang="el-GR" sz="3500" dirty="0">
                <a:solidFill>
                  <a:schemeClr val="tx1"/>
                </a:solidFill>
                <a:latin typeface="+mj-lt"/>
                <a:cs typeface="Times New Roman" panose="02020603050405020304" pitchFamily="18" charset="0"/>
              </a:rPr>
              <a:t>Πρόταση</a:t>
            </a:r>
          </a:p>
          <a:p>
            <a:pPr algn="just">
              <a:buClr>
                <a:srgbClr val="C00000"/>
              </a:buClr>
              <a:buFont typeface="Wingdings" panose="05000000000000000000" pitchFamily="2" charset="2"/>
              <a:buChar char="ü"/>
            </a:pPr>
            <a:r>
              <a:rPr lang="el-GR" sz="1900" dirty="0">
                <a:latin typeface="Times New Roman" panose="02020603050405020304" pitchFamily="18" charset="0"/>
                <a:cs typeface="Times New Roman" panose="02020603050405020304" pitchFamily="18" charset="0"/>
              </a:rPr>
              <a:t>Η ταυτόχρονη αναφορά σε γυναίκες και άντρες όταν το κείμενο αναφέρεται σε μεικτούς  πληθυσμούς αποτελούμενους και από τα δύο φύλα μέσω της χρήσης και των δύο γραμματικών γενών είτε αναγράφοντας ολόκληρη τη λέξη είτε την κατάληξη του αρσενικού -εφόσον η λέξη είναι γένους θηλυκού- και το αντίστροφο.</a:t>
            </a:r>
          </a:p>
          <a:p>
            <a:pPr lvl="0" algn="just">
              <a:buClr>
                <a:srgbClr val="C00000"/>
              </a:buClr>
              <a:buFont typeface="Wingdings" panose="05000000000000000000" pitchFamily="2" charset="2"/>
              <a:buChar char="ü"/>
            </a:pPr>
            <a:r>
              <a:rPr lang="el-GR" sz="1900" dirty="0">
                <a:latin typeface="Times New Roman" panose="02020603050405020304" pitchFamily="18" charset="0"/>
                <a:cs typeface="Times New Roman" panose="02020603050405020304" pitchFamily="18" charset="0"/>
              </a:rPr>
              <a:t>Όταν η αναφορά σε γυναίκες είναι αποκλειστική, η χρήση του θηλυκού γένους αυτονόητα είναι επίσης αποκλειστική. </a:t>
            </a:r>
          </a:p>
          <a:p>
            <a:pPr marL="0" indent="0" algn="just">
              <a:buNone/>
            </a:pPr>
            <a:endParaRPr lang="el-GR"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0238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Προτεινόμενη Διόρθωση</a:t>
            </a:r>
          </a:p>
        </p:txBody>
      </p:sp>
      <p:sp>
        <p:nvSpPr>
          <p:cNvPr id="3" name="Θέση περιεχομένου 2"/>
          <p:cNvSpPr>
            <a:spLocks noGrp="1"/>
          </p:cNvSpPr>
          <p:nvPr>
            <p:ph idx="1"/>
          </p:nvPr>
        </p:nvSpPr>
        <p:spPr/>
        <p:txBody>
          <a:bodyPr/>
          <a:lstStyle/>
          <a:p>
            <a:r>
              <a:rPr lang="el-GR" dirty="0">
                <a:latin typeface="Times New Roman" panose="02020603050405020304" pitchFamily="18" charset="0"/>
                <a:cs typeface="Times New Roman" panose="02020603050405020304" pitchFamily="18" charset="0"/>
              </a:rPr>
              <a:t>‘</a:t>
            </a:r>
            <a:r>
              <a:rPr lang="el-GR" b="1" dirty="0">
                <a:solidFill>
                  <a:srgbClr val="C00000"/>
                </a:solidFill>
                <a:latin typeface="Times New Roman" panose="02020603050405020304" pitchFamily="18" charset="0"/>
                <a:cs typeface="Times New Roman" panose="02020603050405020304" pitchFamily="18" charset="0"/>
              </a:rPr>
              <a:t>συνομιλήτριες</a:t>
            </a:r>
            <a:r>
              <a:rPr lang="el-GR" dirty="0">
                <a:latin typeface="Times New Roman" panose="02020603050405020304" pitchFamily="18" charset="0"/>
                <a:cs typeface="Times New Roman" panose="02020603050405020304" pitchFamily="18" charset="0"/>
              </a:rPr>
              <a:t>/ -</a:t>
            </a:r>
            <a:r>
              <a:rPr lang="el-GR" dirty="0" err="1">
                <a:latin typeface="Times New Roman" panose="02020603050405020304" pitchFamily="18" charset="0"/>
                <a:cs typeface="Times New Roman" panose="02020603050405020304" pitchFamily="18" charset="0"/>
              </a:rPr>
              <a:t>ές</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      ‘</a:t>
            </a:r>
            <a:r>
              <a:rPr lang="el-GR" b="1" dirty="0">
                <a:solidFill>
                  <a:srgbClr val="C00000"/>
                </a:solidFill>
                <a:latin typeface="Times New Roman" panose="02020603050405020304" pitchFamily="18" charset="0"/>
                <a:cs typeface="Times New Roman" panose="02020603050405020304" pitchFamily="18" charset="0"/>
              </a:rPr>
              <a:t>εργοδότριες</a:t>
            </a:r>
            <a:r>
              <a:rPr lang="el-GR" dirty="0">
                <a:latin typeface="Times New Roman" panose="02020603050405020304" pitchFamily="18" charset="0"/>
                <a:cs typeface="Times New Roman" panose="02020603050405020304" pitchFamily="18" charset="0"/>
              </a:rPr>
              <a:t>/-</a:t>
            </a:r>
            <a:r>
              <a:rPr lang="el-GR" dirty="0" err="1">
                <a:latin typeface="Times New Roman" panose="02020603050405020304" pitchFamily="18" charset="0"/>
                <a:cs typeface="Times New Roman" panose="02020603050405020304" pitchFamily="18" charset="0"/>
              </a:rPr>
              <a:t>ες</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      ‘</a:t>
            </a:r>
            <a:r>
              <a:rPr lang="el-GR" b="1" dirty="0">
                <a:solidFill>
                  <a:srgbClr val="C00000"/>
                </a:solidFill>
                <a:latin typeface="Times New Roman" panose="02020603050405020304" pitchFamily="18" charset="0"/>
                <a:cs typeface="Times New Roman" panose="02020603050405020304" pitchFamily="18" charset="0"/>
              </a:rPr>
              <a:t>εργαζόμενες</a:t>
            </a:r>
            <a:r>
              <a:rPr lang="el-GR" dirty="0">
                <a:latin typeface="Times New Roman" panose="02020603050405020304" pitchFamily="18" charset="0"/>
                <a:cs typeface="Times New Roman" panose="02020603050405020304" pitchFamily="18" charset="0"/>
              </a:rPr>
              <a:t>/ -οι</a:t>
            </a:r>
          </a:p>
          <a:p>
            <a:pPr marL="0" indent="0">
              <a:buNone/>
            </a:pPr>
            <a:r>
              <a:rPr lang="el-GR" dirty="0">
                <a:latin typeface="Times New Roman" panose="02020603050405020304" pitchFamily="18" charset="0"/>
                <a:cs typeface="Times New Roman" panose="02020603050405020304" pitchFamily="18" charset="0"/>
              </a:rPr>
              <a:t>      ‘μακροχρόνια </a:t>
            </a:r>
            <a:r>
              <a:rPr lang="el-GR" b="1" dirty="0">
                <a:solidFill>
                  <a:srgbClr val="C00000"/>
                </a:solidFill>
                <a:latin typeface="Times New Roman" panose="02020603050405020304" pitchFamily="18" charset="0"/>
                <a:cs typeface="Times New Roman" panose="02020603050405020304" pitchFamily="18" charset="0"/>
              </a:rPr>
              <a:t>άνεργες</a:t>
            </a:r>
            <a:r>
              <a:rPr lang="el-GR" dirty="0">
                <a:latin typeface="Times New Roman" panose="02020603050405020304" pitchFamily="18" charset="0"/>
                <a:cs typeface="Times New Roman" panose="02020603050405020304" pitchFamily="18" charset="0"/>
              </a:rPr>
              <a:t>/ -</a:t>
            </a:r>
            <a:r>
              <a:rPr lang="el-GR" dirty="0" err="1">
                <a:latin typeface="Times New Roman" panose="02020603050405020304" pitchFamily="18" charset="0"/>
                <a:cs typeface="Times New Roman" panose="02020603050405020304" pitchFamily="18" charset="0"/>
              </a:rPr>
              <a:t>ους</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       ‘</a:t>
            </a:r>
            <a:r>
              <a:rPr lang="el-GR" b="1" dirty="0">
                <a:solidFill>
                  <a:srgbClr val="C00000"/>
                </a:solidFill>
                <a:latin typeface="Times New Roman" panose="02020603050405020304" pitchFamily="18" charset="0"/>
                <a:cs typeface="Times New Roman" panose="02020603050405020304" pitchFamily="18" charset="0"/>
              </a:rPr>
              <a:t>στις</a:t>
            </a:r>
            <a:r>
              <a:rPr lang="el-GR" dirty="0">
                <a:latin typeface="Times New Roman" panose="02020603050405020304" pitchFamily="18" charset="0"/>
                <a:cs typeface="Times New Roman" panose="02020603050405020304" pitchFamily="18" charset="0"/>
              </a:rPr>
              <a:t>/ στους περίπου 240.000 </a:t>
            </a:r>
            <a:r>
              <a:rPr lang="el-GR" b="1" dirty="0">
                <a:solidFill>
                  <a:srgbClr val="C00000"/>
                </a:solidFill>
                <a:latin typeface="Times New Roman" panose="02020603050405020304" pitchFamily="18" charset="0"/>
                <a:cs typeface="Times New Roman" panose="02020603050405020304" pitchFamily="18" charset="0"/>
              </a:rPr>
              <a:t>νέες</a:t>
            </a:r>
            <a:r>
              <a:rPr lang="el-GR" dirty="0">
                <a:latin typeface="Times New Roman" panose="02020603050405020304" pitchFamily="18" charset="0"/>
                <a:cs typeface="Times New Roman" panose="02020603050405020304" pitchFamily="18" charset="0"/>
              </a:rPr>
              <a:t>/ -</a:t>
            </a:r>
            <a:r>
              <a:rPr lang="el-GR" dirty="0" err="1">
                <a:latin typeface="Times New Roman" panose="02020603050405020304" pitchFamily="18" charset="0"/>
                <a:cs typeface="Times New Roman" panose="02020603050405020304" pitchFamily="18" charset="0"/>
              </a:rPr>
              <a:t>ους</a:t>
            </a:r>
            <a:r>
              <a:rPr lang="el-GR" dirty="0">
                <a:latin typeface="Times New Roman" panose="02020603050405020304" pitchFamily="18" charset="0"/>
                <a:cs typeface="Times New Roman" panose="02020603050405020304" pitchFamily="18" charset="0"/>
              </a:rPr>
              <a:t> της χώρας μας’</a:t>
            </a:r>
          </a:p>
          <a:p>
            <a:endParaRPr lang="el-GR" dirty="0">
              <a:latin typeface="Times New Roman" panose="02020603050405020304" pitchFamily="18" charset="0"/>
              <a:cs typeface="Times New Roman" panose="02020603050405020304" pitchFamily="18" charset="0"/>
            </a:endParaRPr>
          </a:p>
          <a:p>
            <a:r>
              <a:rPr lang="el-GR" b="1" dirty="0" err="1">
                <a:solidFill>
                  <a:srgbClr val="C00000"/>
                </a:solidFill>
                <a:latin typeface="Times New Roman" panose="02020603050405020304" pitchFamily="18" charset="0"/>
                <a:cs typeface="Times New Roman" panose="02020603050405020304" pitchFamily="18" charset="0"/>
              </a:rPr>
              <a:t>μικροκαλλιεργήτριες</a:t>
            </a:r>
            <a:r>
              <a:rPr lang="el-GR" dirty="0"/>
              <a:t> </a:t>
            </a:r>
          </a:p>
          <a:p>
            <a:pPr marL="0" indent="0">
              <a:buNone/>
            </a:pPr>
            <a:endParaRPr lang="el-GR" dirty="0"/>
          </a:p>
        </p:txBody>
      </p:sp>
    </p:spTree>
    <p:extLst>
      <p:ext uri="{BB962C8B-B14F-4D97-AF65-F5344CB8AC3E}">
        <p14:creationId xmlns:p14="http://schemas.microsoft.com/office/powerpoint/2010/main" val="76084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4" y="624110"/>
            <a:ext cx="8911687" cy="775199"/>
          </a:xfrm>
        </p:spPr>
        <p:txBody>
          <a:bodyPr/>
          <a:lstStyle/>
          <a:p>
            <a:r>
              <a:rPr lang="el-GR" dirty="0"/>
              <a:t>Παράδειγμα</a:t>
            </a:r>
            <a:r>
              <a:rPr lang="en-US" dirty="0"/>
              <a:t> </a:t>
            </a:r>
            <a:r>
              <a:rPr lang="el-GR" dirty="0"/>
              <a:t>2 (το άρθρο)</a:t>
            </a:r>
          </a:p>
        </p:txBody>
      </p:sp>
      <p:sp>
        <p:nvSpPr>
          <p:cNvPr id="3" name="Θέση περιεχομένου 2"/>
          <p:cNvSpPr>
            <a:spLocks noGrp="1"/>
          </p:cNvSpPr>
          <p:nvPr>
            <p:ph sz="half" idx="1"/>
          </p:nvPr>
        </p:nvSpPr>
        <p:spPr>
          <a:xfrm>
            <a:off x="2592924" y="3352800"/>
            <a:ext cx="4313864" cy="2701637"/>
          </a:xfrm>
        </p:spPr>
        <p:txBody>
          <a:bodyPr/>
          <a:lstStyle/>
          <a:p>
            <a:pPr marL="0" indent="0">
              <a:buNone/>
            </a:pPr>
            <a:r>
              <a:rPr lang="el-GR" b="1" dirty="0">
                <a:latin typeface="Times New Roman" panose="02020603050405020304" pitchFamily="18" charset="0"/>
                <a:cs typeface="Times New Roman" panose="02020603050405020304" pitchFamily="18" charset="0"/>
              </a:rPr>
              <a:t>Ονομαστική πτώση</a:t>
            </a:r>
          </a:p>
          <a:p>
            <a:r>
              <a:rPr lang="el-GR" b="1" dirty="0">
                <a:solidFill>
                  <a:srgbClr val="C00000"/>
                </a:solidFill>
                <a:latin typeface="Times New Roman" panose="02020603050405020304" pitchFamily="18" charset="0"/>
                <a:cs typeface="Times New Roman" panose="02020603050405020304" pitchFamily="18" charset="0"/>
              </a:rPr>
              <a:t>οι</a:t>
            </a:r>
            <a:r>
              <a:rPr lang="el-GR" dirty="0">
                <a:latin typeface="Times New Roman" panose="02020603050405020304" pitchFamily="18" charset="0"/>
                <a:cs typeface="Times New Roman" panose="02020603050405020304" pitchFamily="18" charset="0"/>
              </a:rPr>
              <a:t> υπάλληλοι </a:t>
            </a:r>
          </a:p>
          <a:p>
            <a:r>
              <a:rPr lang="el-GR" b="1" dirty="0">
                <a:solidFill>
                  <a:srgbClr val="C00000"/>
                </a:solidFill>
                <a:latin typeface="Times New Roman" panose="02020603050405020304" pitchFamily="18" charset="0"/>
                <a:cs typeface="Times New Roman" panose="02020603050405020304" pitchFamily="18" charset="0"/>
              </a:rPr>
              <a:t>οι</a:t>
            </a:r>
            <a:r>
              <a:rPr lang="el-GR" dirty="0">
                <a:latin typeface="Times New Roman" panose="02020603050405020304" pitchFamily="18" charset="0"/>
                <a:cs typeface="Times New Roman" panose="02020603050405020304" pitchFamily="18" charset="0"/>
              </a:rPr>
              <a:t> εκπαιδευτικοί </a:t>
            </a:r>
          </a:p>
          <a:p>
            <a:r>
              <a:rPr lang="el-GR" b="1" dirty="0">
                <a:solidFill>
                  <a:srgbClr val="C00000"/>
                </a:solidFill>
                <a:latin typeface="Times New Roman" panose="02020603050405020304" pitchFamily="18" charset="0"/>
                <a:cs typeface="Times New Roman" panose="02020603050405020304" pitchFamily="18" charset="0"/>
              </a:rPr>
              <a:t>οι</a:t>
            </a:r>
            <a:r>
              <a:rPr lang="el-GR" dirty="0">
                <a:latin typeface="Times New Roman" panose="02020603050405020304" pitchFamily="18" charset="0"/>
                <a:cs typeface="Times New Roman" panose="02020603050405020304" pitchFamily="18" charset="0"/>
              </a:rPr>
              <a:t> ασθενείς </a:t>
            </a:r>
          </a:p>
          <a:p>
            <a:r>
              <a:rPr lang="el-GR" b="1" dirty="0">
                <a:solidFill>
                  <a:srgbClr val="C00000"/>
                </a:solidFill>
                <a:latin typeface="Times New Roman" panose="02020603050405020304" pitchFamily="18" charset="0"/>
                <a:cs typeface="Times New Roman" panose="02020603050405020304" pitchFamily="18" charset="0"/>
              </a:rPr>
              <a:t>οι</a:t>
            </a:r>
            <a:r>
              <a:rPr lang="el-GR" dirty="0">
                <a:latin typeface="Times New Roman" panose="02020603050405020304" pitchFamily="18" charset="0"/>
                <a:cs typeface="Times New Roman" panose="02020603050405020304" pitchFamily="18" charset="0"/>
              </a:rPr>
              <a:t> πρόσφυγες </a:t>
            </a:r>
          </a:p>
          <a:p>
            <a:r>
              <a:rPr lang="el-GR" b="1" dirty="0">
                <a:solidFill>
                  <a:srgbClr val="C00000"/>
                </a:solidFill>
                <a:latin typeface="Times New Roman" panose="02020603050405020304" pitchFamily="18" charset="0"/>
                <a:cs typeface="Times New Roman" panose="02020603050405020304" pitchFamily="18" charset="0"/>
              </a:rPr>
              <a:t>οι</a:t>
            </a:r>
            <a:r>
              <a:rPr lang="el-GR" dirty="0">
                <a:latin typeface="Times New Roman" panose="02020603050405020304" pitchFamily="18" charset="0"/>
                <a:cs typeface="Times New Roman" panose="02020603050405020304" pitchFamily="18" charset="0"/>
              </a:rPr>
              <a:t> ανά τον κόσμο ομογενείς</a:t>
            </a:r>
          </a:p>
          <a:p>
            <a:endParaRPr lang="el-GR" dirty="0"/>
          </a:p>
        </p:txBody>
      </p:sp>
      <p:sp>
        <p:nvSpPr>
          <p:cNvPr id="4" name="Θέση περιεχομένου 3"/>
          <p:cNvSpPr>
            <a:spLocks noGrp="1"/>
          </p:cNvSpPr>
          <p:nvPr>
            <p:ph sz="half" idx="2"/>
          </p:nvPr>
        </p:nvSpPr>
        <p:spPr>
          <a:xfrm>
            <a:off x="6906788" y="3352800"/>
            <a:ext cx="4313864" cy="2812473"/>
          </a:xfrm>
        </p:spPr>
        <p:txBody>
          <a:bodyPr/>
          <a:lstStyle/>
          <a:p>
            <a:pPr marL="0" indent="0">
              <a:buNone/>
            </a:pPr>
            <a:r>
              <a:rPr lang="el-GR" b="1" dirty="0">
                <a:latin typeface="Times New Roman" panose="02020603050405020304" pitchFamily="18" charset="0"/>
                <a:cs typeface="Times New Roman" panose="02020603050405020304" pitchFamily="18" charset="0"/>
              </a:rPr>
              <a:t>Αιτιατική πτώση</a:t>
            </a:r>
          </a:p>
          <a:p>
            <a:r>
              <a:rPr lang="el-GR" b="1" u="sng" dirty="0">
                <a:solidFill>
                  <a:srgbClr val="C00000"/>
                </a:solidFill>
                <a:latin typeface="Times New Roman" panose="02020603050405020304" pitchFamily="18" charset="0"/>
                <a:cs typeface="Times New Roman" panose="02020603050405020304" pitchFamily="18" charset="0"/>
              </a:rPr>
              <a:t>τους</a:t>
            </a:r>
            <a:r>
              <a:rPr lang="el-GR" b="1" dirty="0">
                <a:solidFill>
                  <a:srgbClr val="C00000"/>
                </a:solidFill>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υπαλλήλους </a:t>
            </a:r>
            <a:endParaRPr lang="en-US" dirty="0">
              <a:latin typeface="Times New Roman" panose="02020603050405020304" pitchFamily="18" charset="0"/>
              <a:cs typeface="Times New Roman" panose="02020603050405020304" pitchFamily="18" charset="0"/>
            </a:endParaRPr>
          </a:p>
          <a:p>
            <a:r>
              <a:rPr lang="el-GR" b="1" u="sng" dirty="0">
                <a:solidFill>
                  <a:srgbClr val="C00000"/>
                </a:solidFill>
                <a:latin typeface="Times New Roman" panose="02020603050405020304" pitchFamily="18" charset="0"/>
                <a:cs typeface="Times New Roman" panose="02020603050405020304" pitchFamily="18" charset="0"/>
              </a:rPr>
              <a:t>τους</a:t>
            </a:r>
            <a:r>
              <a:rPr lang="el-GR" dirty="0">
                <a:latin typeface="Times New Roman" panose="02020603050405020304" pitchFamily="18" charset="0"/>
                <a:cs typeface="Times New Roman" panose="02020603050405020304" pitchFamily="18" charset="0"/>
              </a:rPr>
              <a:t> εκπαιδευτικούς</a:t>
            </a:r>
            <a:endParaRPr lang="en-US" dirty="0">
              <a:latin typeface="Times New Roman" panose="02020603050405020304" pitchFamily="18" charset="0"/>
              <a:cs typeface="Times New Roman" panose="02020603050405020304" pitchFamily="18" charset="0"/>
            </a:endParaRPr>
          </a:p>
          <a:p>
            <a:r>
              <a:rPr lang="el-GR" b="1" u="sng" dirty="0">
                <a:solidFill>
                  <a:srgbClr val="C00000"/>
                </a:solidFill>
                <a:latin typeface="Times New Roman" panose="02020603050405020304" pitchFamily="18" charset="0"/>
                <a:cs typeface="Times New Roman" panose="02020603050405020304" pitchFamily="18" charset="0"/>
              </a:rPr>
              <a:t>τους</a:t>
            </a:r>
            <a:r>
              <a:rPr lang="el-GR" dirty="0">
                <a:latin typeface="Times New Roman" panose="02020603050405020304" pitchFamily="18" charset="0"/>
                <a:cs typeface="Times New Roman" panose="02020603050405020304" pitchFamily="18" charset="0"/>
              </a:rPr>
              <a:t> ασθενείς </a:t>
            </a:r>
            <a:endParaRPr lang="en-US" dirty="0">
              <a:latin typeface="Times New Roman" panose="02020603050405020304" pitchFamily="18" charset="0"/>
              <a:cs typeface="Times New Roman" panose="02020603050405020304" pitchFamily="18" charset="0"/>
            </a:endParaRPr>
          </a:p>
          <a:p>
            <a:r>
              <a:rPr lang="el-GR" b="1" u="sng" dirty="0">
                <a:solidFill>
                  <a:srgbClr val="C00000"/>
                </a:solidFill>
                <a:latin typeface="Times New Roman" panose="02020603050405020304" pitchFamily="18" charset="0"/>
                <a:cs typeface="Times New Roman" panose="02020603050405020304" pitchFamily="18" charset="0"/>
              </a:rPr>
              <a:t>τους</a:t>
            </a:r>
            <a:r>
              <a:rPr lang="el-GR" u="sng"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πρόσφυγες </a:t>
            </a:r>
            <a:endParaRPr lang="en-US" dirty="0">
              <a:latin typeface="Times New Roman" panose="02020603050405020304" pitchFamily="18" charset="0"/>
              <a:cs typeface="Times New Roman" panose="02020603050405020304" pitchFamily="18" charset="0"/>
            </a:endParaRPr>
          </a:p>
          <a:p>
            <a:r>
              <a:rPr lang="el-GR" b="1" u="sng" dirty="0">
                <a:solidFill>
                  <a:srgbClr val="C00000"/>
                </a:solidFill>
                <a:latin typeface="Times New Roman" panose="02020603050405020304" pitchFamily="18" charset="0"/>
                <a:cs typeface="Times New Roman" panose="02020603050405020304" pitchFamily="18" charset="0"/>
              </a:rPr>
              <a:t>τους</a:t>
            </a:r>
            <a:r>
              <a:rPr lang="el-GR" dirty="0">
                <a:latin typeface="Times New Roman" panose="02020603050405020304" pitchFamily="18" charset="0"/>
                <a:cs typeface="Times New Roman" panose="02020603050405020304" pitchFamily="18" charset="0"/>
              </a:rPr>
              <a:t> ανά τον κόσμο ομογενείς</a:t>
            </a:r>
          </a:p>
        </p:txBody>
      </p:sp>
      <p:sp>
        <p:nvSpPr>
          <p:cNvPr id="5" name="TextBox 4"/>
          <p:cNvSpPr txBox="1"/>
          <p:nvPr/>
        </p:nvSpPr>
        <p:spPr>
          <a:xfrm>
            <a:off x="2592924" y="1614054"/>
            <a:ext cx="7232073" cy="775854"/>
          </a:xfrm>
          <a:prstGeom prst="rect">
            <a:avLst/>
          </a:prstGeom>
          <a:noFill/>
        </p:spPr>
        <p:txBody>
          <a:bodyPr wrap="square" rtlCol="0">
            <a:spAutoFit/>
          </a:bodyPr>
          <a:lstStyle/>
          <a:p>
            <a:endParaRPr lang="el-GR" dirty="0"/>
          </a:p>
        </p:txBody>
      </p:sp>
      <p:sp>
        <p:nvSpPr>
          <p:cNvPr id="7" name="TextBox 6"/>
          <p:cNvSpPr txBox="1"/>
          <p:nvPr/>
        </p:nvSpPr>
        <p:spPr>
          <a:xfrm>
            <a:off x="2592924" y="1614054"/>
            <a:ext cx="8407585" cy="923330"/>
          </a:xfrm>
          <a:prstGeom prst="rect">
            <a:avLst/>
          </a:prstGeom>
          <a:noFill/>
        </p:spPr>
        <p:txBody>
          <a:bodyPr wrap="square" rtlCol="0">
            <a:spAutoFit/>
          </a:bodyPr>
          <a:lstStyle/>
          <a:p>
            <a:pPr marL="285750" indent="-285750" algn="just">
              <a:buFont typeface="Wingdings" panose="05000000000000000000" pitchFamily="2" charset="2"/>
              <a:buChar char="Ø"/>
            </a:pPr>
            <a:r>
              <a:rPr lang="el-GR" dirty="0">
                <a:latin typeface="Times New Roman" panose="02020603050405020304" pitchFamily="18" charset="0"/>
                <a:cs typeface="Times New Roman" panose="02020603050405020304" pitchFamily="18" charset="0"/>
              </a:rPr>
              <a:t>Οι περιπτώσεις ασάφειας ως προς την πρόθεση της/του συντάκτριας-τη να χρησιμοποιήσει το αρσενικό γένος επιλύονται με τη χρήση του αρσενικού άρθρου σε διαφορετικά σημεία του ίδιου κειμένου.</a:t>
            </a:r>
          </a:p>
        </p:txBody>
      </p:sp>
    </p:spTree>
    <p:extLst>
      <p:ext uri="{BB962C8B-B14F-4D97-AF65-F5344CB8AC3E}">
        <p14:creationId xmlns:p14="http://schemas.microsoft.com/office/powerpoint/2010/main" val="701402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816763"/>
          </a:xfrm>
        </p:spPr>
        <p:txBody>
          <a:bodyPr/>
          <a:lstStyle/>
          <a:p>
            <a:r>
              <a:rPr lang="el-GR" dirty="0"/>
              <a:t>Πρόβλημα</a:t>
            </a:r>
          </a:p>
        </p:txBody>
      </p:sp>
      <p:sp>
        <p:nvSpPr>
          <p:cNvPr id="3" name="Θέση περιεχομένου 2"/>
          <p:cNvSpPr>
            <a:spLocks noGrp="1"/>
          </p:cNvSpPr>
          <p:nvPr>
            <p:ph idx="1"/>
          </p:nvPr>
        </p:nvSpPr>
        <p:spPr>
          <a:xfrm>
            <a:off x="2589211" y="1600201"/>
            <a:ext cx="9311843" cy="1988126"/>
          </a:xfrm>
        </p:spPr>
        <p:txBody>
          <a:bodyPr/>
          <a:lstStyle/>
          <a:p>
            <a:pPr algn="just"/>
            <a:r>
              <a:rPr lang="el-GR" dirty="0">
                <a:latin typeface="Times New Roman" panose="02020603050405020304" pitchFamily="18" charset="0"/>
                <a:cs typeface="Times New Roman" panose="02020603050405020304" pitchFamily="18" charset="0"/>
              </a:rPr>
              <a:t>Στο περικείμενο που δημιουργεί αυτή η επιλογή, στη συντριπτική τους πλειοψηφία τα ονόματα που περιγράφουν επαγγελματική ή άλλη ιδιότητα λοιπόν, αναλύονται ως γένους αρσενικού επιβεβαιώνοντας την κυρίαρχη τάση της ελληνικής δημόσιας διοίκησης να αναφέρεται ή/και να απευθύνεται και στις γυναίκες αποδέκτριες των ρυθμίσεων που περιλαμβάνονται στα έγγραφα -ή και των ίδιων των εγγράφων- μέσα από την προσφώνηση/ αναφορά σε άντρες εκπροσώπους των εν λόγω κατηγοριών. </a:t>
            </a:r>
          </a:p>
        </p:txBody>
      </p:sp>
      <p:sp>
        <p:nvSpPr>
          <p:cNvPr id="5" name="TextBox 4"/>
          <p:cNvSpPr txBox="1"/>
          <p:nvPr/>
        </p:nvSpPr>
        <p:spPr>
          <a:xfrm>
            <a:off x="2589211" y="3865417"/>
            <a:ext cx="8366020" cy="646331"/>
          </a:xfrm>
          <a:prstGeom prst="rect">
            <a:avLst/>
          </a:prstGeom>
          <a:noFill/>
        </p:spPr>
        <p:txBody>
          <a:bodyPr wrap="square" rtlCol="0">
            <a:spAutoFit/>
          </a:bodyPr>
          <a:lstStyle/>
          <a:p>
            <a:r>
              <a:rPr lang="el-GR" sz="3600" dirty="0"/>
              <a:t>Πρόταση</a:t>
            </a:r>
          </a:p>
        </p:txBody>
      </p:sp>
      <p:sp>
        <p:nvSpPr>
          <p:cNvPr id="6" name="TextBox 5"/>
          <p:cNvSpPr txBox="1"/>
          <p:nvPr/>
        </p:nvSpPr>
        <p:spPr>
          <a:xfrm>
            <a:off x="2589211" y="4904509"/>
            <a:ext cx="9311843" cy="1477328"/>
          </a:xfrm>
          <a:prstGeom prst="rect">
            <a:avLst/>
          </a:prstGeom>
          <a:noFill/>
        </p:spPr>
        <p:txBody>
          <a:bodyPr wrap="square" rtlCol="0">
            <a:spAutoFit/>
          </a:bodyPr>
          <a:lstStyle/>
          <a:p>
            <a:pPr marL="285750" indent="-285750" algn="just">
              <a:buClr>
                <a:srgbClr val="C00000"/>
              </a:buClr>
              <a:buFont typeface="Wingdings" panose="05000000000000000000" pitchFamily="2" charset="2"/>
              <a:buChar char="ü"/>
            </a:pPr>
            <a:r>
              <a:rPr lang="el-GR" dirty="0">
                <a:solidFill>
                  <a:schemeClr val="tx1">
                    <a:lumMod val="75000"/>
                    <a:lumOff val="25000"/>
                  </a:schemeClr>
                </a:solidFill>
                <a:latin typeface="Times New Roman" panose="02020603050405020304" pitchFamily="18" charset="0"/>
                <a:cs typeface="Times New Roman" panose="02020603050405020304" pitchFamily="18" charset="0"/>
              </a:rPr>
              <a:t>Σε κάθε περίπτωση κατά την οποία δημιουργείται αμφισημία ως προς το γένος του ονόματος αναφοράς σε άτομα και ομάδες ανθρώπων λόγω της κοινής μορφολογικής κατάληξης, να αναγράφονται τα άρθρα και στα δύο γένη. </a:t>
            </a:r>
          </a:p>
          <a:p>
            <a:pPr marL="285750" indent="-285750" algn="just">
              <a:buClr>
                <a:srgbClr val="C00000"/>
              </a:buClr>
              <a:buFont typeface="Wingdings" panose="05000000000000000000" pitchFamily="2" charset="2"/>
              <a:buChar char="ü"/>
            </a:pPr>
            <a:r>
              <a:rPr lang="el-GR" dirty="0">
                <a:solidFill>
                  <a:schemeClr val="tx1">
                    <a:lumMod val="75000"/>
                    <a:lumOff val="25000"/>
                  </a:schemeClr>
                </a:solidFill>
                <a:latin typeface="Times New Roman" panose="02020603050405020304" pitchFamily="18" charset="0"/>
                <a:cs typeface="Times New Roman" panose="02020603050405020304" pitchFamily="18" charset="0"/>
              </a:rPr>
              <a:t>Στην περίπτωση δε της μορφολογικά κοινής ονομαστικής και γενικής του πληθυντικού, να προστίθεται η διευκρίνιση: ‘γυναίκες και άντρες’.  </a:t>
            </a:r>
          </a:p>
        </p:txBody>
      </p:sp>
    </p:spTree>
    <p:extLst>
      <p:ext uri="{BB962C8B-B14F-4D97-AF65-F5344CB8AC3E}">
        <p14:creationId xmlns:p14="http://schemas.microsoft.com/office/powerpoint/2010/main" val="581985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4" y="624110"/>
            <a:ext cx="8911687" cy="830617"/>
          </a:xfrm>
        </p:spPr>
        <p:txBody>
          <a:bodyPr/>
          <a:lstStyle/>
          <a:p>
            <a:r>
              <a:rPr lang="el-GR" dirty="0"/>
              <a:t>Προτεινόμενη Διόρθωση</a:t>
            </a:r>
          </a:p>
        </p:txBody>
      </p:sp>
      <p:sp>
        <p:nvSpPr>
          <p:cNvPr id="3" name="Θέση περιεχομένου 2"/>
          <p:cNvSpPr>
            <a:spLocks noGrp="1"/>
          </p:cNvSpPr>
          <p:nvPr>
            <p:ph sz="half" idx="1"/>
          </p:nvPr>
        </p:nvSpPr>
        <p:spPr>
          <a:xfrm>
            <a:off x="2592924" y="2299854"/>
            <a:ext cx="4313864" cy="3777622"/>
          </a:xfrm>
        </p:spPr>
        <p:txBody>
          <a:bodyPr/>
          <a:lstStyle/>
          <a:p>
            <a:pPr marL="0" indent="0">
              <a:buNone/>
            </a:pPr>
            <a:r>
              <a:rPr lang="el-GR" b="1" dirty="0">
                <a:latin typeface="Times New Roman" panose="02020603050405020304" pitchFamily="18" charset="0"/>
                <a:cs typeface="Times New Roman" panose="02020603050405020304" pitchFamily="18" charset="0"/>
              </a:rPr>
              <a:t>Ονομαστική πτώση</a:t>
            </a:r>
          </a:p>
          <a:p>
            <a:r>
              <a:rPr lang="el-GR" b="1" dirty="0">
                <a:solidFill>
                  <a:srgbClr val="C00000"/>
                </a:solidFill>
                <a:latin typeface="Times New Roman" panose="02020603050405020304" pitchFamily="18" charset="0"/>
                <a:cs typeface="Times New Roman" panose="02020603050405020304" pitchFamily="18" charset="0"/>
              </a:rPr>
              <a:t>οι γυναίκες και άντρες </a:t>
            </a:r>
            <a:r>
              <a:rPr lang="el-GR" dirty="0">
                <a:latin typeface="Times New Roman" panose="02020603050405020304" pitchFamily="18" charset="0"/>
                <a:cs typeface="Times New Roman" panose="02020603050405020304" pitchFamily="18" charset="0"/>
              </a:rPr>
              <a:t>υπάλληλοι </a:t>
            </a:r>
          </a:p>
          <a:p>
            <a:r>
              <a:rPr lang="el-GR" dirty="0">
                <a:latin typeface="Times New Roman" panose="02020603050405020304" pitchFamily="18" charset="0"/>
                <a:cs typeface="Times New Roman" panose="02020603050405020304" pitchFamily="18" charset="0"/>
              </a:rPr>
              <a:t>οι εκπαιδευτικοί, </a:t>
            </a:r>
            <a:r>
              <a:rPr lang="el-GR" b="1" dirty="0">
                <a:solidFill>
                  <a:srgbClr val="C00000"/>
                </a:solidFill>
                <a:latin typeface="Times New Roman" panose="02020603050405020304" pitchFamily="18" charset="0"/>
                <a:cs typeface="Times New Roman" panose="02020603050405020304" pitchFamily="18" charset="0"/>
              </a:rPr>
              <a:t>γυναίκες και άντρες</a:t>
            </a:r>
          </a:p>
          <a:p>
            <a:r>
              <a:rPr lang="el-GR" dirty="0">
                <a:latin typeface="Times New Roman" panose="02020603050405020304" pitchFamily="18" charset="0"/>
                <a:cs typeface="Times New Roman" panose="02020603050405020304" pitchFamily="18" charset="0"/>
              </a:rPr>
              <a:t>οι ασθενείς, </a:t>
            </a:r>
            <a:r>
              <a:rPr lang="el-GR" b="1" dirty="0">
                <a:solidFill>
                  <a:srgbClr val="C00000"/>
                </a:solidFill>
                <a:latin typeface="Times New Roman" panose="02020603050405020304" pitchFamily="18" charset="0"/>
                <a:cs typeface="Times New Roman" panose="02020603050405020304" pitchFamily="18" charset="0"/>
              </a:rPr>
              <a:t>γυναίκες και άντρες</a:t>
            </a:r>
          </a:p>
          <a:p>
            <a:r>
              <a:rPr lang="el-GR" dirty="0">
                <a:latin typeface="Times New Roman" panose="02020603050405020304" pitchFamily="18" charset="0"/>
                <a:cs typeface="Times New Roman" panose="02020603050405020304" pitchFamily="18" charset="0"/>
              </a:rPr>
              <a:t>οι πρόσφυγες, </a:t>
            </a:r>
            <a:r>
              <a:rPr lang="el-GR" b="1" dirty="0">
                <a:solidFill>
                  <a:srgbClr val="C00000"/>
                </a:solidFill>
                <a:latin typeface="Times New Roman" panose="02020603050405020304" pitchFamily="18" charset="0"/>
                <a:cs typeface="Times New Roman" panose="02020603050405020304" pitchFamily="18" charset="0"/>
              </a:rPr>
              <a:t>γυναίκες και άντρες</a:t>
            </a:r>
            <a:endParaRPr lang="el-GR" dirty="0">
              <a:latin typeface="Times New Roman" panose="02020603050405020304" pitchFamily="18" charset="0"/>
              <a:cs typeface="Times New Roman" panose="02020603050405020304" pitchFamily="18" charset="0"/>
            </a:endParaRPr>
          </a:p>
          <a:p>
            <a:r>
              <a:rPr lang="el-GR" b="1" dirty="0">
                <a:solidFill>
                  <a:srgbClr val="C00000"/>
                </a:solidFill>
                <a:latin typeface="Times New Roman" panose="02020603050405020304" pitchFamily="18" charset="0"/>
                <a:cs typeface="Times New Roman" panose="02020603050405020304" pitchFamily="18" charset="0"/>
              </a:rPr>
              <a:t>οι </a:t>
            </a:r>
            <a:r>
              <a:rPr lang="el-GR" dirty="0">
                <a:latin typeface="Times New Roman" panose="02020603050405020304" pitchFamily="18" charset="0"/>
                <a:cs typeface="Times New Roman" panose="02020603050405020304" pitchFamily="18" charset="0"/>
              </a:rPr>
              <a:t>ανά τον κόσμο </a:t>
            </a:r>
            <a:r>
              <a:rPr lang="el-GR" b="1" dirty="0">
                <a:solidFill>
                  <a:srgbClr val="C00000"/>
                </a:solidFill>
                <a:latin typeface="Times New Roman" panose="02020603050405020304" pitchFamily="18" charset="0"/>
                <a:cs typeface="Times New Roman" panose="02020603050405020304" pitchFamily="18" charset="0"/>
              </a:rPr>
              <a:t>γυναίκες και άντρες </a:t>
            </a:r>
            <a:r>
              <a:rPr lang="el-GR" dirty="0">
                <a:latin typeface="Times New Roman" panose="02020603050405020304" pitchFamily="18" charset="0"/>
                <a:cs typeface="Times New Roman" panose="02020603050405020304" pitchFamily="18" charset="0"/>
              </a:rPr>
              <a:t>ομογενείς</a:t>
            </a:r>
          </a:p>
          <a:p>
            <a:endParaRPr lang="el-GR" b="1" dirty="0"/>
          </a:p>
          <a:p>
            <a:endParaRPr lang="el-GR" dirty="0"/>
          </a:p>
        </p:txBody>
      </p:sp>
      <p:sp>
        <p:nvSpPr>
          <p:cNvPr id="4" name="Θέση περιεχομένου 3"/>
          <p:cNvSpPr>
            <a:spLocks noGrp="1"/>
          </p:cNvSpPr>
          <p:nvPr>
            <p:ph sz="half" idx="2"/>
          </p:nvPr>
        </p:nvSpPr>
        <p:spPr>
          <a:xfrm>
            <a:off x="7190747" y="2299854"/>
            <a:ext cx="4313864" cy="3777622"/>
          </a:xfrm>
        </p:spPr>
        <p:txBody>
          <a:bodyPr/>
          <a:lstStyle/>
          <a:p>
            <a:pPr marL="0" indent="0">
              <a:buNone/>
            </a:pPr>
            <a:r>
              <a:rPr lang="el-GR" b="1" dirty="0">
                <a:latin typeface="Times New Roman" panose="02020603050405020304" pitchFamily="18" charset="0"/>
                <a:cs typeface="Times New Roman" panose="02020603050405020304" pitchFamily="18" charset="0"/>
              </a:rPr>
              <a:t>Αιτιατική πτώση</a:t>
            </a:r>
          </a:p>
          <a:p>
            <a:r>
              <a:rPr lang="el-GR" b="1" dirty="0">
                <a:solidFill>
                  <a:srgbClr val="C00000"/>
                </a:solidFill>
                <a:latin typeface="Times New Roman" panose="02020603050405020304" pitchFamily="18" charset="0"/>
                <a:cs typeface="Times New Roman" panose="02020603050405020304" pitchFamily="18" charset="0"/>
              </a:rPr>
              <a:t>τις/τους </a:t>
            </a:r>
            <a:r>
              <a:rPr lang="el-GR" dirty="0">
                <a:latin typeface="Times New Roman" panose="02020603050405020304" pitchFamily="18" charset="0"/>
                <a:cs typeface="Times New Roman" panose="02020603050405020304" pitchFamily="18" charset="0"/>
              </a:rPr>
              <a:t>υπαλλήλους </a:t>
            </a:r>
          </a:p>
          <a:p>
            <a:r>
              <a:rPr lang="el-GR" b="1" dirty="0">
                <a:solidFill>
                  <a:srgbClr val="C00000"/>
                </a:solidFill>
                <a:latin typeface="Times New Roman" panose="02020603050405020304" pitchFamily="18" charset="0"/>
                <a:cs typeface="Times New Roman" panose="02020603050405020304" pitchFamily="18" charset="0"/>
              </a:rPr>
              <a:t>τις/τους </a:t>
            </a:r>
            <a:r>
              <a:rPr lang="el-GR" dirty="0">
                <a:latin typeface="Times New Roman" panose="02020603050405020304" pitchFamily="18" charset="0"/>
                <a:cs typeface="Times New Roman" panose="02020603050405020304" pitchFamily="18" charset="0"/>
              </a:rPr>
              <a:t>εκπαιδευτικούς</a:t>
            </a:r>
          </a:p>
          <a:p>
            <a:r>
              <a:rPr lang="el-GR" b="1" dirty="0">
                <a:solidFill>
                  <a:srgbClr val="C00000"/>
                </a:solidFill>
                <a:latin typeface="Times New Roman" panose="02020603050405020304" pitchFamily="18" charset="0"/>
                <a:cs typeface="Times New Roman" panose="02020603050405020304" pitchFamily="18" charset="0"/>
              </a:rPr>
              <a:t>τις/τους </a:t>
            </a:r>
            <a:r>
              <a:rPr lang="el-GR" dirty="0">
                <a:latin typeface="Times New Roman" panose="02020603050405020304" pitchFamily="18" charset="0"/>
                <a:cs typeface="Times New Roman" panose="02020603050405020304" pitchFamily="18" charset="0"/>
              </a:rPr>
              <a:t>ασθενείς </a:t>
            </a:r>
          </a:p>
          <a:p>
            <a:r>
              <a:rPr lang="el-GR" b="1" dirty="0">
                <a:solidFill>
                  <a:srgbClr val="C00000"/>
                </a:solidFill>
                <a:latin typeface="Times New Roman" panose="02020603050405020304" pitchFamily="18" charset="0"/>
                <a:cs typeface="Times New Roman" panose="02020603050405020304" pitchFamily="18" charset="0"/>
              </a:rPr>
              <a:t>τις/τους </a:t>
            </a:r>
            <a:r>
              <a:rPr lang="el-GR" dirty="0">
                <a:latin typeface="Times New Roman" panose="02020603050405020304" pitchFamily="18" charset="0"/>
                <a:cs typeface="Times New Roman" panose="02020603050405020304" pitchFamily="18" charset="0"/>
              </a:rPr>
              <a:t>πρόσφυγες </a:t>
            </a:r>
          </a:p>
          <a:p>
            <a:r>
              <a:rPr lang="el-GR" b="1" dirty="0">
                <a:solidFill>
                  <a:srgbClr val="C00000"/>
                </a:solidFill>
                <a:latin typeface="Times New Roman" panose="02020603050405020304" pitchFamily="18" charset="0"/>
                <a:cs typeface="Times New Roman" panose="02020603050405020304" pitchFamily="18" charset="0"/>
              </a:rPr>
              <a:t>τις/τους </a:t>
            </a:r>
            <a:r>
              <a:rPr lang="el-GR" dirty="0">
                <a:latin typeface="Times New Roman" panose="02020603050405020304" pitchFamily="18" charset="0"/>
                <a:cs typeface="Times New Roman" panose="02020603050405020304" pitchFamily="18" charset="0"/>
              </a:rPr>
              <a:t>ανά τον κόσμο ομογενείς</a:t>
            </a:r>
          </a:p>
          <a:p>
            <a:endParaRPr lang="el-GR" dirty="0"/>
          </a:p>
        </p:txBody>
      </p:sp>
    </p:spTree>
    <p:extLst>
      <p:ext uri="{BB962C8B-B14F-4D97-AF65-F5344CB8AC3E}">
        <p14:creationId xmlns:p14="http://schemas.microsoft.com/office/powerpoint/2010/main" val="357706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9478097" cy="1280890"/>
          </a:xfrm>
        </p:spPr>
        <p:txBody>
          <a:bodyPr/>
          <a:lstStyle/>
          <a:p>
            <a:r>
              <a:rPr lang="el-GR" dirty="0"/>
              <a:t>Παράδειγμα 3 (προσαρτήματα στην ΟΦ)</a:t>
            </a:r>
          </a:p>
        </p:txBody>
      </p:sp>
      <p:sp>
        <p:nvSpPr>
          <p:cNvPr id="3" name="Θέση περιεχομένου 2"/>
          <p:cNvSpPr>
            <a:spLocks noGrp="1"/>
          </p:cNvSpPr>
          <p:nvPr>
            <p:ph idx="1"/>
          </p:nvPr>
        </p:nvSpPr>
        <p:spPr>
          <a:xfrm>
            <a:off x="2592925" y="1759527"/>
            <a:ext cx="9478097" cy="4613564"/>
          </a:xfrm>
        </p:spPr>
        <p:txBody>
          <a:bodyPr>
            <a:normAutofit/>
          </a:bodyPr>
          <a:lstStyle/>
          <a:p>
            <a:pPr marL="0" indent="0">
              <a:buNone/>
            </a:pPr>
            <a:r>
              <a:rPr lang="el-GR" dirty="0"/>
              <a:t>‘</a:t>
            </a:r>
            <a:r>
              <a:rPr lang="el-GR" dirty="0">
                <a:latin typeface="Times New Roman" panose="02020603050405020304" pitchFamily="18" charset="0"/>
                <a:cs typeface="Times New Roman" panose="02020603050405020304" pitchFamily="18" charset="0"/>
              </a:rPr>
              <a:t>τον ορισμό </a:t>
            </a:r>
            <a:r>
              <a:rPr lang="el-GR" b="1" u="sng" dirty="0">
                <a:solidFill>
                  <a:srgbClr val="C00000"/>
                </a:solidFill>
                <a:latin typeface="Times New Roman" panose="02020603050405020304" pitchFamily="18" charset="0"/>
                <a:cs typeface="Times New Roman" panose="02020603050405020304" pitchFamily="18" charset="0"/>
              </a:rPr>
              <a:t>του υπεύθυνου </a:t>
            </a:r>
            <a:r>
              <a:rPr lang="el-GR" b="1" i="1" dirty="0">
                <a:solidFill>
                  <a:srgbClr val="C00000"/>
                </a:solidFill>
                <a:latin typeface="Times New Roman" panose="02020603050405020304" pitchFamily="18" charset="0"/>
                <a:cs typeface="Times New Roman" panose="02020603050405020304" pitchFamily="18" charset="0"/>
              </a:rPr>
              <a:t>εκπρόσωπου</a:t>
            </a:r>
            <a:r>
              <a:rPr lang="el-GR" dirty="0">
                <a:latin typeface="Times New Roman" panose="02020603050405020304" pitchFamily="18" charset="0"/>
                <a:cs typeface="Times New Roman" panose="02020603050405020304" pitchFamily="18" charset="0"/>
              </a:rPr>
              <a:t> του Δήμου ως </a:t>
            </a:r>
            <a:r>
              <a:rPr lang="el-GR" b="1" u="sng" dirty="0">
                <a:solidFill>
                  <a:srgbClr val="C00000"/>
                </a:solidFill>
                <a:latin typeface="Times New Roman" panose="02020603050405020304" pitchFamily="18" charset="0"/>
                <a:cs typeface="Times New Roman" panose="02020603050405020304" pitchFamily="18" charset="0"/>
              </a:rPr>
              <a:t>συνεργάτη</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‘με χρέη </a:t>
            </a:r>
            <a:r>
              <a:rPr lang="el-GR" b="1" u="sng" dirty="0">
                <a:solidFill>
                  <a:srgbClr val="C00000"/>
                </a:solidFill>
                <a:latin typeface="Times New Roman" panose="02020603050405020304" pitchFamily="18" charset="0"/>
                <a:cs typeface="Times New Roman" panose="02020603050405020304" pitchFamily="18" charset="0"/>
              </a:rPr>
              <a:t>επιστημονικού</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συμβούλου</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‘προώθηση της ιδιότητας </a:t>
            </a:r>
            <a:r>
              <a:rPr lang="el-GR" b="1" i="1" dirty="0">
                <a:solidFill>
                  <a:srgbClr val="C00000"/>
                </a:solidFill>
                <a:latin typeface="Times New Roman" panose="02020603050405020304" pitchFamily="18" charset="0"/>
                <a:cs typeface="Times New Roman" panose="02020603050405020304" pitchFamily="18" charset="0"/>
              </a:rPr>
              <a:t>των νέων</a:t>
            </a:r>
            <a:r>
              <a:rPr lang="el-GR" dirty="0">
                <a:latin typeface="Times New Roman" panose="02020603050405020304" pitchFamily="18" charset="0"/>
                <a:cs typeface="Times New Roman" panose="02020603050405020304" pitchFamily="18" charset="0"/>
              </a:rPr>
              <a:t> ως </a:t>
            </a:r>
            <a:r>
              <a:rPr lang="el-GR" b="1" u="sng" dirty="0">
                <a:solidFill>
                  <a:srgbClr val="C00000"/>
                </a:solidFill>
                <a:latin typeface="Times New Roman" panose="02020603050405020304" pitchFamily="18" charset="0"/>
                <a:cs typeface="Times New Roman" panose="02020603050405020304" pitchFamily="18" charset="0"/>
              </a:rPr>
              <a:t>ενεργοί</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πολίτες</a:t>
            </a:r>
            <a:r>
              <a:rPr lang="el-GR" b="1" dirty="0">
                <a:solidFill>
                  <a:srgbClr val="C00000"/>
                </a:solidFill>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και ως </a:t>
            </a:r>
            <a:r>
              <a:rPr lang="el-GR" b="1" u="sng" dirty="0">
                <a:solidFill>
                  <a:srgbClr val="C00000"/>
                </a:solidFill>
                <a:latin typeface="Times New Roman" panose="02020603050405020304" pitchFamily="18" charset="0"/>
                <a:cs typeface="Times New Roman" panose="02020603050405020304" pitchFamily="18" charset="0"/>
              </a:rPr>
              <a:t>ευρωπαίοι</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πολίτες</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a:t>
            </a:r>
            <a:r>
              <a:rPr lang="el-GR" b="1" u="sng" dirty="0">
                <a:solidFill>
                  <a:srgbClr val="C00000"/>
                </a:solidFill>
                <a:latin typeface="Times New Roman" panose="02020603050405020304" pitchFamily="18" charset="0"/>
                <a:cs typeface="Times New Roman" panose="02020603050405020304" pitchFamily="18" charset="0"/>
              </a:rPr>
              <a:t>μόνιμοι</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εκπαιδευτικοί</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a:t>
            </a:r>
            <a:r>
              <a:rPr lang="el-GR" b="1" i="1" dirty="0">
                <a:solidFill>
                  <a:srgbClr val="C00000"/>
                </a:solidFill>
                <a:latin typeface="Times New Roman" panose="02020603050405020304" pitchFamily="18" charset="0"/>
                <a:cs typeface="Times New Roman" panose="02020603050405020304" pitchFamily="18" charset="0"/>
              </a:rPr>
              <a:t>στους</a:t>
            </a:r>
            <a:r>
              <a:rPr lang="el-GR" dirty="0">
                <a:latin typeface="Times New Roman" panose="02020603050405020304" pitchFamily="18" charset="0"/>
                <a:cs typeface="Times New Roman" panose="02020603050405020304" pitchFamily="18" charset="0"/>
              </a:rPr>
              <a:t> </a:t>
            </a:r>
            <a:r>
              <a:rPr lang="el-GR" b="1" u="sng" dirty="0">
                <a:solidFill>
                  <a:srgbClr val="C00000"/>
                </a:solidFill>
                <a:latin typeface="Times New Roman" panose="02020603050405020304" pitchFamily="18" charset="0"/>
                <a:cs typeface="Times New Roman" panose="02020603050405020304" pitchFamily="18" charset="0"/>
              </a:rPr>
              <a:t>λοιπούς</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συναδέλφους</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‘οι </a:t>
            </a:r>
            <a:r>
              <a:rPr lang="el-GR" b="1" u="sng" dirty="0">
                <a:solidFill>
                  <a:srgbClr val="C00000"/>
                </a:solidFill>
                <a:latin typeface="Times New Roman" panose="02020603050405020304" pitchFamily="18" charset="0"/>
                <a:cs typeface="Times New Roman" panose="02020603050405020304" pitchFamily="18" charset="0"/>
              </a:rPr>
              <a:t>συμβεβλημένοι</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ιατροί</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‘μέχρι τον ορισμό </a:t>
            </a:r>
            <a:r>
              <a:rPr lang="el-GR" b="1" u="sng" dirty="0">
                <a:solidFill>
                  <a:srgbClr val="C00000"/>
                </a:solidFill>
                <a:latin typeface="Times New Roman" panose="02020603050405020304" pitchFamily="18" charset="0"/>
                <a:cs typeface="Times New Roman" panose="02020603050405020304" pitchFamily="18" charset="0"/>
              </a:rPr>
              <a:t>νέου</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προέδρου</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‘των </a:t>
            </a:r>
            <a:r>
              <a:rPr lang="el-GR" b="1" i="1" dirty="0" err="1">
                <a:solidFill>
                  <a:srgbClr val="C00000"/>
                </a:solidFill>
                <a:latin typeface="Times New Roman" panose="02020603050405020304" pitchFamily="18" charset="0"/>
                <a:cs typeface="Times New Roman" panose="02020603050405020304" pitchFamily="18" charset="0"/>
              </a:rPr>
              <a:t>Ρομά</a:t>
            </a:r>
            <a:r>
              <a:rPr lang="el-GR" b="1" dirty="0">
                <a:solidFill>
                  <a:srgbClr val="C00000"/>
                </a:solidFill>
                <a:latin typeface="Times New Roman" panose="02020603050405020304" pitchFamily="18" charset="0"/>
                <a:cs typeface="Times New Roman" panose="02020603050405020304" pitchFamily="18" charset="0"/>
              </a:rPr>
              <a:t> </a:t>
            </a:r>
            <a:r>
              <a:rPr lang="el-GR" b="1" u="sng" dirty="0">
                <a:solidFill>
                  <a:srgbClr val="C00000"/>
                </a:solidFill>
                <a:latin typeface="Times New Roman" panose="02020603050405020304" pitchFamily="18" charset="0"/>
                <a:cs typeface="Times New Roman" panose="02020603050405020304" pitchFamily="18" charset="0"/>
              </a:rPr>
              <a:t>Ελλήνων</a:t>
            </a:r>
            <a:r>
              <a:rPr lang="el-GR" dirty="0">
                <a:latin typeface="Times New Roman" panose="02020603050405020304" pitchFamily="18" charset="0"/>
                <a:cs typeface="Times New Roman" panose="02020603050405020304" pitchFamily="18" charset="0"/>
              </a:rPr>
              <a:t> και αλλοδαπών’</a:t>
            </a:r>
          </a:p>
          <a:p>
            <a:pPr marL="0" indent="0">
              <a:buNone/>
            </a:pPr>
            <a:r>
              <a:rPr lang="el-GR" dirty="0">
                <a:latin typeface="Times New Roman" panose="02020603050405020304" pitchFamily="18" charset="0"/>
                <a:cs typeface="Times New Roman" panose="02020603050405020304" pitchFamily="18" charset="0"/>
              </a:rPr>
              <a:t>‘</a:t>
            </a:r>
            <a:r>
              <a:rPr lang="el-GR" b="1" u="sng" dirty="0">
                <a:solidFill>
                  <a:srgbClr val="C00000"/>
                </a:solidFill>
                <a:latin typeface="Times New Roman" panose="02020603050405020304" pitchFamily="18" charset="0"/>
                <a:cs typeface="Times New Roman" panose="02020603050405020304" pitchFamily="18" charset="0"/>
              </a:rPr>
              <a:t>Υπηρεσιακού Γενικού</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Γραμματέα</a:t>
            </a:r>
            <a:r>
              <a:rPr lang="el-GR" dirty="0">
                <a:latin typeface="Times New Roman" panose="02020603050405020304" pitchFamily="18" charset="0"/>
                <a:cs typeface="Times New Roman" panose="02020603050405020304" pitchFamily="18" charset="0"/>
              </a:rPr>
              <a:t>’ (της γραμματέως)</a:t>
            </a:r>
          </a:p>
          <a:p>
            <a:pPr marL="0" indent="0">
              <a:buNone/>
            </a:pPr>
            <a:r>
              <a:rPr lang="el-GR" dirty="0">
                <a:latin typeface="Times New Roman" panose="02020603050405020304" pitchFamily="18" charset="0"/>
                <a:cs typeface="Times New Roman" panose="02020603050405020304" pitchFamily="18" charset="0"/>
              </a:rPr>
              <a:t>‘</a:t>
            </a:r>
            <a:r>
              <a:rPr lang="el-GR" b="1" dirty="0">
                <a:solidFill>
                  <a:srgbClr val="C00000"/>
                </a:solidFill>
                <a:latin typeface="Times New Roman" panose="02020603050405020304" pitchFamily="18" charset="0"/>
                <a:cs typeface="Times New Roman" panose="02020603050405020304" pitchFamily="18" charset="0"/>
              </a:rPr>
              <a:t>ο</a:t>
            </a:r>
            <a:r>
              <a:rPr lang="el-GR" dirty="0">
                <a:latin typeface="Times New Roman" panose="02020603050405020304" pitchFamily="18" charset="0"/>
                <a:cs typeface="Times New Roman" panose="02020603050405020304" pitchFamily="18" charset="0"/>
              </a:rPr>
              <a:t> αμέσως </a:t>
            </a:r>
            <a:r>
              <a:rPr lang="el-GR" b="1" u="sng" dirty="0">
                <a:solidFill>
                  <a:srgbClr val="C00000"/>
                </a:solidFill>
                <a:latin typeface="Times New Roman" panose="02020603050405020304" pitchFamily="18" charset="0"/>
                <a:cs typeface="Times New Roman" panose="02020603050405020304" pitchFamily="18" charset="0"/>
              </a:rPr>
              <a:t>επόμενος αδιάθετος</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υπάλληλος</a:t>
            </a:r>
            <a:r>
              <a:rPr lang="el-GR" dirty="0">
                <a:latin typeface="Times New Roman" panose="02020603050405020304" pitchFamily="18" charset="0"/>
                <a:cs typeface="Times New Roman" panose="02020603050405020304" pitchFamily="18" charset="0"/>
              </a:rPr>
              <a:t>’</a:t>
            </a:r>
          </a:p>
          <a:p>
            <a:pPr marL="0" indent="0">
              <a:buNone/>
            </a:pPr>
            <a:r>
              <a:rPr lang="el-GR" dirty="0">
                <a:latin typeface="Times New Roman" panose="02020603050405020304" pitchFamily="18" charset="0"/>
                <a:cs typeface="Times New Roman" panose="02020603050405020304" pitchFamily="18" charset="0"/>
              </a:rPr>
              <a:t>‘</a:t>
            </a:r>
            <a:r>
              <a:rPr lang="el-GR" b="1" dirty="0">
                <a:solidFill>
                  <a:srgbClr val="C00000"/>
                </a:solidFill>
                <a:latin typeface="Times New Roman" panose="02020603050405020304" pitchFamily="18" charset="0"/>
                <a:cs typeface="Times New Roman" panose="02020603050405020304" pitchFamily="18" charset="0"/>
              </a:rPr>
              <a:t>έναν </a:t>
            </a:r>
            <a:r>
              <a:rPr lang="el-GR" b="1" u="sng" dirty="0">
                <a:solidFill>
                  <a:srgbClr val="C00000"/>
                </a:solidFill>
                <a:latin typeface="Times New Roman" panose="02020603050405020304" pitchFamily="18" charset="0"/>
                <a:cs typeface="Times New Roman" panose="02020603050405020304" pitchFamily="18" charset="0"/>
              </a:rPr>
              <a:t>έμπιστο</a:t>
            </a:r>
            <a:r>
              <a:rPr lang="el-GR" b="1" dirty="0">
                <a:solidFill>
                  <a:srgbClr val="C00000"/>
                </a:solidFill>
                <a:latin typeface="Times New Roman" panose="02020603050405020304" pitchFamily="18" charset="0"/>
                <a:cs typeface="Times New Roman" panose="02020603050405020304" pitchFamily="18" charset="0"/>
              </a:rPr>
              <a:t> </a:t>
            </a:r>
            <a:r>
              <a:rPr lang="el-GR" b="1" i="1" dirty="0">
                <a:solidFill>
                  <a:srgbClr val="C00000"/>
                </a:solidFill>
                <a:latin typeface="Times New Roman" panose="02020603050405020304" pitchFamily="18" charset="0"/>
                <a:cs typeface="Times New Roman" panose="02020603050405020304" pitchFamily="18" charset="0"/>
              </a:rPr>
              <a:t>συνάδελφο</a:t>
            </a:r>
            <a:r>
              <a:rPr lang="el-GR" dirty="0">
                <a:latin typeface="Times New Roman" panose="02020603050405020304" pitchFamily="18" charset="0"/>
                <a:cs typeface="Times New Roman" panose="02020603050405020304" pitchFamily="18" charset="0"/>
              </a:rPr>
              <a:t>’</a:t>
            </a:r>
          </a:p>
          <a:p>
            <a:endParaRPr lang="el-GR" dirty="0"/>
          </a:p>
        </p:txBody>
      </p:sp>
    </p:spTree>
    <p:extLst>
      <p:ext uri="{BB962C8B-B14F-4D97-AF65-F5344CB8AC3E}">
        <p14:creationId xmlns:p14="http://schemas.microsoft.com/office/powerpoint/2010/main" val="599427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802908"/>
          </a:xfrm>
        </p:spPr>
        <p:txBody>
          <a:bodyPr/>
          <a:lstStyle/>
          <a:p>
            <a:r>
              <a:rPr lang="el-GR" dirty="0"/>
              <a:t>Πρόβλημα</a:t>
            </a:r>
          </a:p>
        </p:txBody>
      </p:sp>
      <p:sp>
        <p:nvSpPr>
          <p:cNvPr id="3" name="Θέση περιεχομένου 2"/>
          <p:cNvSpPr>
            <a:spLocks noGrp="1"/>
          </p:cNvSpPr>
          <p:nvPr>
            <p:ph idx="1"/>
          </p:nvPr>
        </p:nvSpPr>
        <p:spPr>
          <a:xfrm>
            <a:off x="2589212" y="1392382"/>
            <a:ext cx="8915400" cy="3089563"/>
          </a:xfrm>
        </p:spPr>
        <p:txBody>
          <a:bodyPr/>
          <a:lstStyle/>
          <a:p>
            <a:pPr algn="just">
              <a:lnSpc>
                <a:spcPct val="150000"/>
              </a:lnSpc>
            </a:pPr>
            <a:r>
              <a:rPr lang="el-GR" dirty="0">
                <a:latin typeface="Times New Roman" panose="02020603050405020304" pitchFamily="18" charset="0"/>
                <a:cs typeface="Times New Roman" panose="02020603050405020304" pitchFamily="18" charset="0"/>
              </a:rPr>
              <a:t>Στις φραστικές δομές που παρατίθενται παραπάνω, το αρσενικό γραμματικό γένος των ονομάτων αναφοράς σε επαγγελματικές και άλλες ιδιότητες προκύπτει από την ανάλυση των προσαρτημάτων στις ονοματικές φράσεις των οποίων η κεφαλή είναι όνομα το οποίο δεν φέρει εκ της μορφολογίας του πληροφορία για το γραμματικό γένος και κατ’ επέκταση το φύλο με το οποίο ταυτίζεται. Είναι ως εκ τούτου το άρθρο και τα υπόλοιπα προσαρτήματα (π.χ. επιθετικοί προσδιορισμοί) που μεταφέρουν δια του κανόνα της υποχρεωτικής συμφωνίας ως προς το γένος αυτή την πληροφορία.  </a:t>
            </a:r>
          </a:p>
          <a:p>
            <a:pPr marL="0" indent="0">
              <a:buNone/>
            </a:pPr>
            <a:endParaRPr lang="el-GR" dirty="0"/>
          </a:p>
        </p:txBody>
      </p:sp>
      <p:sp>
        <p:nvSpPr>
          <p:cNvPr id="4" name="TextBox 3"/>
          <p:cNvSpPr txBox="1"/>
          <p:nvPr/>
        </p:nvSpPr>
        <p:spPr>
          <a:xfrm>
            <a:off x="2589212" y="4603886"/>
            <a:ext cx="5555672" cy="646331"/>
          </a:xfrm>
          <a:prstGeom prst="rect">
            <a:avLst/>
          </a:prstGeom>
          <a:noFill/>
        </p:spPr>
        <p:txBody>
          <a:bodyPr wrap="square" rtlCol="0">
            <a:spAutoFit/>
          </a:bodyPr>
          <a:lstStyle/>
          <a:p>
            <a:r>
              <a:rPr lang="el-GR" sz="3600" dirty="0"/>
              <a:t>Πρόταση</a:t>
            </a:r>
          </a:p>
        </p:txBody>
      </p:sp>
      <p:sp>
        <p:nvSpPr>
          <p:cNvPr id="5" name="TextBox 4"/>
          <p:cNvSpPr txBox="1"/>
          <p:nvPr/>
        </p:nvSpPr>
        <p:spPr>
          <a:xfrm>
            <a:off x="2589212" y="5541818"/>
            <a:ext cx="8977745" cy="873572"/>
          </a:xfrm>
          <a:prstGeom prst="rect">
            <a:avLst/>
          </a:prstGeom>
          <a:noFill/>
        </p:spPr>
        <p:txBody>
          <a:bodyPr wrap="square" rtlCol="0">
            <a:spAutoFit/>
          </a:bodyPr>
          <a:lstStyle/>
          <a:p>
            <a:pPr marL="285750" indent="-285750" algn="just">
              <a:lnSpc>
                <a:spcPct val="150000"/>
              </a:lnSpc>
              <a:buClr>
                <a:srgbClr val="C00000"/>
              </a:buClr>
              <a:buFont typeface="Wingdings" panose="05000000000000000000" pitchFamily="2" charset="2"/>
              <a:buChar char="ü"/>
            </a:pPr>
            <a:r>
              <a:rPr lang="el-GR" dirty="0">
                <a:solidFill>
                  <a:schemeClr val="tx1">
                    <a:lumMod val="75000"/>
                    <a:lumOff val="25000"/>
                  </a:schemeClr>
                </a:solidFill>
                <a:latin typeface="Times New Roman" panose="02020603050405020304" pitchFamily="18" charset="0"/>
                <a:cs typeface="Times New Roman" panose="02020603050405020304" pitchFamily="18" charset="0"/>
              </a:rPr>
              <a:t>Στις περιπτώσεις μορφολογικής ταύτισης αρσενικού και θηλυκού γένους τα προσαρτήματα στην ΟΦ (π.χ. επιθετικοί προσδιορισμοί) να παρατίθενται και στα δύο γένη.</a:t>
            </a:r>
          </a:p>
        </p:txBody>
      </p:sp>
    </p:spTree>
    <p:extLst>
      <p:ext uri="{BB962C8B-B14F-4D97-AF65-F5344CB8AC3E}">
        <p14:creationId xmlns:p14="http://schemas.microsoft.com/office/powerpoint/2010/main" val="628447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830617"/>
          </a:xfrm>
        </p:spPr>
        <p:txBody>
          <a:bodyPr/>
          <a:lstStyle/>
          <a:p>
            <a:r>
              <a:rPr lang="el-GR" dirty="0"/>
              <a:t>Προτεινόμενη Διόρθωση</a:t>
            </a:r>
          </a:p>
        </p:txBody>
      </p:sp>
      <p:sp>
        <p:nvSpPr>
          <p:cNvPr id="3" name="Θέση περιεχομένου 2"/>
          <p:cNvSpPr>
            <a:spLocks noGrp="1"/>
          </p:cNvSpPr>
          <p:nvPr>
            <p:ph idx="1"/>
          </p:nvPr>
        </p:nvSpPr>
        <p:spPr>
          <a:xfrm>
            <a:off x="2589212" y="1801091"/>
            <a:ext cx="8915400" cy="4849091"/>
          </a:xfrm>
        </p:spPr>
        <p:txBody>
          <a:bodyPr>
            <a:normAutofit fontScale="85000" lnSpcReduction="20000"/>
          </a:bodyPr>
          <a:lstStyle/>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τον</a:t>
            </a:r>
            <a:r>
              <a:rPr lang="el-GR" sz="2400" b="1" dirty="0"/>
              <a:t> </a:t>
            </a:r>
            <a:r>
              <a:rPr lang="el-GR" sz="2100" dirty="0">
                <a:latin typeface="Times New Roman" panose="02020603050405020304" pitchFamily="18" charset="0"/>
                <a:cs typeface="Times New Roman" panose="02020603050405020304" pitchFamily="18" charset="0"/>
              </a:rPr>
              <a:t>ορισμό </a:t>
            </a:r>
            <a:r>
              <a:rPr lang="el-GR" sz="2100" b="1" dirty="0">
                <a:solidFill>
                  <a:srgbClr val="C00000"/>
                </a:solidFill>
                <a:latin typeface="Times New Roman" panose="02020603050405020304" pitchFamily="18" charset="0"/>
                <a:cs typeface="Times New Roman" panose="02020603050405020304" pitchFamily="18" charset="0"/>
              </a:rPr>
              <a:t>της/του υπεύθυνης/ου εκπρόσωπου </a:t>
            </a:r>
            <a:r>
              <a:rPr lang="el-GR" sz="2100" dirty="0">
                <a:latin typeface="Times New Roman" panose="02020603050405020304" pitchFamily="18" charset="0"/>
                <a:cs typeface="Times New Roman" panose="02020603050405020304" pitchFamily="18" charset="0"/>
              </a:rPr>
              <a:t>του Δήμου ως </a:t>
            </a:r>
            <a:r>
              <a:rPr lang="el-GR" sz="2100" b="1" dirty="0">
                <a:solidFill>
                  <a:srgbClr val="C00000"/>
                </a:solidFill>
                <a:latin typeface="Times New Roman" panose="02020603050405020304" pitchFamily="18" charset="0"/>
                <a:cs typeface="Times New Roman" panose="02020603050405020304" pitchFamily="18" charset="0"/>
              </a:rPr>
              <a:t>συνεργάτιδας/τη</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‘με χρέη </a:t>
            </a:r>
            <a:r>
              <a:rPr lang="el-GR" sz="2100" b="1" dirty="0">
                <a:solidFill>
                  <a:srgbClr val="C00000"/>
                </a:solidFill>
                <a:latin typeface="Times New Roman" panose="02020603050405020304" pitchFamily="18" charset="0"/>
                <a:cs typeface="Times New Roman" panose="02020603050405020304" pitchFamily="18" charset="0"/>
              </a:rPr>
              <a:t>επιστημονικής/</a:t>
            </a:r>
            <a:r>
              <a:rPr lang="el-GR" sz="2100" b="1" dirty="0" err="1">
                <a:solidFill>
                  <a:srgbClr val="C00000"/>
                </a:solidFill>
                <a:latin typeface="Times New Roman" panose="02020603050405020304" pitchFamily="18" charset="0"/>
                <a:cs typeface="Times New Roman" panose="02020603050405020304" pitchFamily="18" charset="0"/>
              </a:rPr>
              <a:t>ού</a:t>
            </a:r>
            <a:r>
              <a:rPr lang="el-GR" sz="2100" b="1" dirty="0">
                <a:solidFill>
                  <a:srgbClr val="C00000"/>
                </a:solidFill>
                <a:latin typeface="Times New Roman" panose="02020603050405020304" pitchFamily="18" charset="0"/>
                <a:cs typeface="Times New Roman" panose="02020603050405020304" pitchFamily="18" charset="0"/>
              </a:rPr>
              <a:t> συμβούλου</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‘προώθηση της ιδιότητας </a:t>
            </a:r>
            <a:r>
              <a:rPr lang="el-GR" sz="2100" b="1" dirty="0">
                <a:solidFill>
                  <a:srgbClr val="C00000"/>
                </a:solidFill>
                <a:latin typeface="Times New Roman" panose="02020603050405020304" pitchFamily="18" charset="0"/>
                <a:cs typeface="Times New Roman" panose="02020603050405020304" pitchFamily="18" charset="0"/>
              </a:rPr>
              <a:t>των νέων γυναικών και αντρών</a:t>
            </a:r>
            <a:r>
              <a:rPr lang="el-GR" sz="2100" dirty="0">
                <a:latin typeface="Times New Roman" panose="02020603050405020304" pitchFamily="18" charset="0"/>
                <a:cs typeface="Times New Roman" panose="02020603050405020304" pitchFamily="18" charset="0"/>
              </a:rPr>
              <a:t> ως </a:t>
            </a:r>
            <a:r>
              <a:rPr lang="el-GR" sz="2100" b="1" dirty="0">
                <a:solidFill>
                  <a:srgbClr val="C00000"/>
                </a:solidFill>
                <a:latin typeface="Times New Roman" panose="02020603050405020304" pitchFamily="18" charset="0"/>
                <a:cs typeface="Times New Roman" panose="02020603050405020304" pitchFamily="18" charset="0"/>
              </a:rPr>
              <a:t>ενεργών πολιτών </a:t>
            </a:r>
            <a:r>
              <a:rPr lang="el-GR" sz="2100" dirty="0">
                <a:latin typeface="Times New Roman" panose="02020603050405020304" pitchFamily="18" charset="0"/>
                <a:cs typeface="Times New Roman" panose="02020603050405020304" pitchFamily="18" charset="0"/>
              </a:rPr>
              <a:t>και ως </a:t>
            </a:r>
            <a:r>
              <a:rPr lang="el-GR" sz="2100" b="1" dirty="0">
                <a:solidFill>
                  <a:srgbClr val="C00000"/>
                </a:solidFill>
                <a:latin typeface="Times New Roman" panose="02020603050405020304" pitchFamily="18" charset="0"/>
                <a:cs typeface="Times New Roman" panose="02020603050405020304" pitchFamily="18" charset="0"/>
              </a:rPr>
              <a:t>ευρωπαίων πολιτών</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a:t>
            </a:r>
            <a:r>
              <a:rPr lang="el-GR" sz="2100" b="1" dirty="0">
                <a:solidFill>
                  <a:srgbClr val="C00000"/>
                </a:solidFill>
                <a:latin typeface="Times New Roman" panose="02020603050405020304" pitchFamily="18" charset="0"/>
                <a:cs typeface="Times New Roman" panose="02020603050405020304" pitchFamily="18" charset="0"/>
              </a:rPr>
              <a:t>μόνιμες/οι εκπαιδευτικοί</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a:t>
            </a:r>
            <a:r>
              <a:rPr lang="el-GR" sz="2100" b="1" dirty="0">
                <a:solidFill>
                  <a:srgbClr val="C00000"/>
                </a:solidFill>
                <a:latin typeface="Times New Roman" panose="02020603050405020304" pitchFamily="18" charset="0"/>
                <a:cs typeface="Times New Roman" panose="02020603050405020304" pitchFamily="18" charset="0"/>
              </a:rPr>
              <a:t>στις/ στους λοιπές/</a:t>
            </a:r>
            <a:r>
              <a:rPr lang="el-GR" sz="2100" b="1" dirty="0" err="1">
                <a:solidFill>
                  <a:srgbClr val="C00000"/>
                </a:solidFill>
                <a:latin typeface="Times New Roman" panose="02020603050405020304" pitchFamily="18" charset="0"/>
                <a:cs typeface="Times New Roman" panose="02020603050405020304" pitchFamily="18" charset="0"/>
              </a:rPr>
              <a:t>ούς</a:t>
            </a:r>
            <a:r>
              <a:rPr lang="el-GR" sz="2100" b="1" dirty="0">
                <a:solidFill>
                  <a:srgbClr val="C00000"/>
                </a:solidFill>
                <a:latin typeface="Times New Roman" panose="02020603050405020304" pitchFamily="18" charset="0"/>
                <a:cs typeface="Times New Roman" panose="02020603050405020304" pitchFamily="18" charset="0"/>
              </a:rPr>
              <a:t> συναδέλφους</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a:t>
            </a:r>
            <a:r>
              <a:rPr lang="el-GR" sz="2100" b="1" dirty="0">
                <a:solidFill>
                  <a:srgbClr val="C00000"/>
                </a:solidFill>
                <a:latin typeface="Times New Roman" panose="02020603050405020304" pitchFamily="18" charset="0"/>
                <a:cs typeface="Times New Roman" panose="02020603050405020304" pitchFamily="18" charset="0"/>
              </a:rPr>
              <a:t>οι συμβεβλημένες/οι ιατροί</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‘μέχρι τον ορισμό </a:t>
            </a:r>
            <a:r>
              <a:rPr lang="el-GR" sz="2100" b="1" dirty="0">
                <a:solidFill>
                  <a:srgbClr val="C00000"/>
                </a:solidFill>
                <a:latin typeface="Times New Roman" panose="02020603050405020304" pitchFamily="18" charset="0"/>
                <a:cs typeface="Times New Roman" panose="02020603050405020304" pitchFamily="18" charset="0"/>
              </a:rPr>
              <a:t>νέας/ου προέδρου</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‘των </a:t>
            </a:r>
            <a:r>
              <a:rPr lang="el-GR" sz="2100" b="1" dirty="0" err="1">
                <a:solidFill>
                  <a:srgbClr val="C00000"/>
                </a:solidFill>
                <a:latin typeface="Times New Roman" panose="02020603050405020304" pitchFamily="18" charset="0"/>
                <a:cs typeface="Times New Roman" panose="02020603050405020304" pitchFamily="18" charset="0"/>
              </a:rPr>
              <a:t>Ρομά</a:t>
            </a:r>
            <a:r>
              <a:rPr lang="el-GR" sz="2100" b="1" dirty="0">
                <a:solidFill>
                  <a:srgbClr val="C00000"/>
                </a:solidFill>
                <a:latin typeface="Times New Roman" panose="02020603050405020304" pitchFamily="18" charset="0"/>
                <a:cs typeface="Times New Roman" panose="02020603050405020304" pitchFamily="18" charset="0"/>
              </a:rPr>
              <a:t> Ελληνίδων/ Ελλήνων</a:t>
            </a:r>
            <a:r>
              <a:rPr lang="el-GR" sz="2100" dirty="0">
                <a:latin typeface="Times New Roman" panose="02020603050405020304" pitchFamily="18" charset="0"/>
                <a:cs typeface="Times New Roman" panose="02020603050405020304" pitchFamily="18" charset="0"/>
              </a:rPr>
              <a:t> και αλλοδαπών’</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a:t>
            </a:r>
            <a:r>
              <a:rPr lang="el-GR" sz="2100" b="1" dirty="0">
                <a:solidFill>
                  <a:srgbClr val="C00000"/>
                </a:solidFill>
                <a:latin typeface="Times New Roman" panose="02020603050405020304" pitchFamily="18" charset="0"/>
                <a:cs typeface="Times New Roman" panose="02020603050405020304" pitchFamily="18" charset="0"/>
              </a:rPr>
              <a:t>Υπηρεσιακής/</a:t>
            </a:r>
            <a:r>
              <a:rPr lang="el-GR" sz="2100" b="1" dirty="0" err="1">
                <a:solidFill>
                  <a:srgbClr val="C00000"/>
                </a:solidFill>
                <a:latin typeface="Times New Roman" panose="02020603050405020304" pitchFamily="18" charset="0"/>
                <a:cs typeface="Times New Roman" panose="02020603050405020304" pitchFamily="18" charset="0"/>
              </a:rPr>
              <a:t>ού</a:t>
            </a:r>
            <a:r>
              <a:rPr lang="el-GR" sz="2100" b="1" dirty="0">
                <a:solidFill>
                  <a:srgbClr val="C00000"/>
                </a:solidFill>
                <a:latin typeface="Times New Roman" panose="02020603050405020304" pitchFamily="18" charset="0"/>
                <a:cs typeface="Times New Roman" panose="02020603050405020304" pitchFamily="18" charset="0"/>
              </a:rPr>
              <a:t> Γενικής/</a:t>
            </a:r>
            <a:r>
              <a:rPr lang="el-GR" sz="2100" b="1" dirty="0" err="1">
                <a:solidFill>
                  <a:srgbClr val="C00000"/>
                </a:solidFill>
                <a:latin typeface="Times New Roman" panose="02020603050405020304" pitchFamily="18" charset="0"/>
                <a:cs typeface="Times New Roman" panose="02020603050405020304" pitchFamily="18" charset="0"/>
              </a:rPr>
              <a:t>ού</a:t>
            </a:r>
            <a:r>
              <a:rPr lang="el-GR" sz="2100" b="1" dirty="0">
                <a:solidFill>
                  <a:srgbClr val="C00000"/>
                </a:solidFill>
                <a:latin typeface="Times New Roman" panose="02020603050405020304" pitchFamily="18" charset="0"/>
                <a:cs typeface="Times New Roman" panose="02020603050405020304" pitchFamily="18" charset="0"/>
              </a:rPr>
              <a:t> Γραμματέα’ (ή Γραμματέως)</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a:t>
            </a:r>
            <a:r>
              <a:rPr lang="el-GR" sz="2100" b="1" dirty="0">
                <a:solidFill>
                  <a:srgbClr val="C00000"/>
                </a:solidFill>
                <a:latin typeface="Times New Roman" panose="02020603050405020304" pitchFamily="18" charset="0"/>
                <a:cs typeface="Times New Roman" panose="02020603050405020304" pitchFamily="18" charset="0"/>
              </a:rPr>
              <a:t>η/ο</a:t>
            </a:r>
            <a:r>
              <a:rPr lang="el-GR" sz="2100" dirty="0">
                <a:latin typeface="Times New Roman" panose="02020603050405020304" pitchFamily="18" charset="0"/>
                <a:cs typeface="Times New Roman" panose="02020603050405020304" pitchFamily="18" charset="0"/>
              </a:rPr>
              <a:t> αμέσως </a:t>
            </a:r>
            <a:r>
              <a:rPr lang="el-GR" sz="2100" b="1" dirty="0">
                <a:solidFill>
                  <a:srgbClr val="C00000"/>
                </a:solidFill>
                <a:latin typeface="Times New Roman" panose="02020603050405020304" pitchFamily="18" charset="0"/>
                <a:cs typeface="Times New Roman" panose="02020603050405020304" pitchFamily="18" charset="0"/>
              </a:rPr>
              <a:t>επόμενη/</a:t>
            </a:r>
            <a:r>
              <a:rPr lang="el-GR" sz="2100" b="1" dirty="0" err="1">
                <a:solidFill>
                  <a:srgbClr val="C00000"/>
                </a:solidFill>
                <a:latin typeface="Times New Roman" panose="02020603050405020304" pitchFamily="18" charset="0"/>
                <a:cs typeface="Times New Roman" panose="02020603050405020304" pitchFamily="18" charset="0"/>
              </a:rPr>
              <a:t>ος</a:t>
            </a:r>
            <a:r>
              <a:rPr lang="el-GR" sz="2100" b="1" dirty="0">
                <a:solidFill>
                  <a:srgbClr val="C00000"/>
                </a:solidFill>
                <a:latin typeface="Times New Roman" panose="02020603050405020304" pitchFamily="18" charset="0"/>
                <a:cs typeface="Times New Roman" panose="02020603050405020304" pitchFamily="18" charset="0"/>
              </a:rPr>
              <a:t> αδιάθετη/</a:t>
            </a:r>
            <a:r>
              <a:rPr lang="el-GR" sz="2100" b="1" dirty="0" err="1">
                <a:solidFill>
                  <a:srgbClr val="C00000"/>
                </a:solidFill>
                <a:latin typeface="Times New Roman" panose="02020603050405020304" pitchFamily="18" charset="0"/>
                <a:cs typeface="Times New Roman" panose="02020603050405020304" pitchFamily="18" charset="0"/>
              </a:rPr>
              <a:t>ος</a:t>
            </a:r>
            <a:r>
              <a:rPr lang="el-GR" sz="2100" b="1" dirty="0">
                <a:solidFill>
                  <a:srgbClr val="C00000"/>
                </a:solidFill>
                <a:latin typeface="Times New Roman" panose="02020603050405020304" pitchFamily="18" charset="0"/>
                <a:cs typeface="Times New Roman" panose="02020603050405020304" pitchFamily="18" charset="0"/>
              </a:rPr>
              <a:t> υπάλληλος</a:t>
            </a:r>
            <a:r>
              <a:rPr lang="el-GR" sz="2100" dirty="0">
                <a:latin typeface="Times New Roman" panose="02020603050405020304" pitchFamily="18" charset="0"/>
                <a:cs typeface="Times New Roman" panose="02020603050405020304" pitchFamily="18" charset="0"/>
              </a:rPr>
              <a:t>’</a:t>
            </a:r>
          </a:p>
          <a:p>
            <a:pPr marL="0" indent="0" algn="just">
              <a:lnSpc>
                <a:spcPct val="120000"/>
              </a:lnSpc>
              <a:buNone/>
              <a:defRPr/>
            </a:pPr>
            <a:r>
              <a:rPr lang="el-GR" sz="2100" dirty="0">
                <a:latin typeface="Times New Roman" panose="02020603050405020304" pitchFamily="18" charset="0"/>
                <a:cs typeface="Times New Roman" panose="02020603050405020304" pitchFamily="18" charset="0"/>
              </a:rPr>
              <a:t>‘</a:t>
            </a:r>
            <a:r>
              <a:rPr lang="el-GR" sz="2100" b="1" dirty="0">
                <a:solidFill>
                  <a:srgbClr val="C00000"/>
                </a:solidFill>
                <a:latin typeface="Times New Roman" panose="02020603050405020304" pitchFamily="18" charset="0"/>
                <a:cs typeface="Times New Roman" panose="02020603050405020304" pitchFamily="18" charset="0"/>
              </a:rPr>
              <a:t>μια/έναν έμπιστη/ο συνάδελφο</a:t>
            </a:r>
            <a:r>
              <a:rPr lang="el-GR" sz="2100" dirty="0">
                <a:latin typeface="Times New Roman" panose="02020603050405020304" pitchFamily="18" charset="0"/>
                <a:cs typeface="Times New Roman" panose="02020603050405020304" pitchFamily="18" charset="0"/>
              </a:rPr>
              <a:t>’</a:t>
            </a:r>
          </a:p>
          <a:p>
            <a:endParaRPr lang="el-GR" dirty="0"/>
          </a:p>
        </p:txBody>
      </p:sp>
    </p:spTree>
    <p:extLst>
      <p:ext uri="{BB962C8B-B14F-4D97-AF65-F5344CB8AC3E}">
        <p14:creationId xmlns:p14="http://schemas.microsoft.com/office/powerpoint/2010/main" val="3343540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802908"/>
          </a:xfrm>
        </p:spPr>
        <p:txBody>
          <a:bodyPr/>
          <a:lstStyle/>
          <a:p>
            <a:r>
              <a:rPr lang="el-GR" dirty="0"/>
              <a:t>Παράδειγμα 4 (σημασιολογία) </a:t>
            </a:r>
          </a:p>
        </p:txBody>
      </p:sp>
      <p:sp>
        <p:nvSpPr>
          <p:cNvPr id="3" name="Θέση περιεχομένου 2"/>
          <p:cNvSpPr>
            <a:spLocks noGrp="1"/>
          </p:cNvSpPr>
          <p:nvPr>
            <p:ph idx="1"/>
          </p:nvPr>
        </p:nvSpPr>
        <p:spPr>
          <a:xfrm>
            <a:off x="2589211" y="1579417"/>
            <a:ext cx="9325697" cy="5153891"/>
          </a:xfrm>
        </p:spPr>
        <p:txBody>
          <a:bodyPr/>
          <a:lstStyle/>
          <a:p>
            <a:pPr algn="just"/>
            <a:r>
              <a:rPr lang="el-GR" dirty="0">
                <a:latin typeface="Times New Roman" panose="02020603050405020304" pitchFamily="18" charset="0"/>
                <a:cs typeface="Times New Roman" panose="02020603050405020304" pitchFamily="18" charset="0"/>
              </a:rPr>
              <a:t>Οι λεξιλογικές επιλογές που εντοπίζονται στο μεγαλύτερο μέρος των εγγράφων αναδεικνύουν την αποκλειστική χρήση του αρσενικού γένους ως προς την κυριολεκτική τους σημασία και την </a:t>
            </a:r>
            <a:r>
              <a:rPr lang="el-GR" b="1" dirty="0" err="1">
                <a:latin typeface="Times New Roman" panose="02020603050405020304" pitchFamily="18" charset="0"/>
                <a:cs typeface="Times New Roman" panose="02020603050405020304" pitchFamily="18" charset="0"/>
              </a:rPr>
              <a:t>εξωγλωσσική</a:t>
            </a:r>
            <a:r>
              <a:rPr lang="el-GR" b="1" dirty="0">
                <a:latin typeface="Times New Roman" panose="02020603050405020304" pitchFamily="18" charset="0"/>
                <a:cs typeface="Times New Roman" panose="02020603050405020304" pitchFamily="18" charset="0"/>
              </a:rPr>
              <a:t> και κατά κοινωνική σύμβαση συμπεριληπτική αναφορά στο θηλυκό,</a:t>
            </a:r>
            <a:r>
              <a:rPr lang="el-GR" dirty="0">
                <a:latin typeface="Times New Roman" panose="02020603050405020304" pitchFamily="18" charset="0"/>
                <a:cs typeface="Times New Roman" panose="02020603050405020304" pitchFamily="18" charset="0"/>
              </a:rPr>
              <a:t> η οποία και θα μπορούσε να αμφισβητηθεί εφόσον</a:t>
            </a:r>
            <a:r>
              <a:rPr lang="el-GR" b="1" dirty="0">
                <a:latin typeface="Times New Roman" panose="02020603050405020304" pitchFamily="18" charset="0"/>
                <a:cs typeface="Times New Roman" panose="02020603050405020304" pitchFamily="18" charset="0"/>
              </a:rPr>
              <a:t> καμία γλωσσική δομή εμφανής στο κείμενο δεν την υποστηρίζει</a:t>
            </a:r>
            <a:r>
              <a:rPr lang="el-GR" dirty="0">
                <a:latin typeface="Times New Roman" panose="02020603050405020304" pitchFamily="18" charset="0"/>
                <a:cs typeface="Times New Roman" panose="02020603050405020304" pitchFamily="18" charset="0"/>
              </a:rPr>
              <a:t>. Αυτό συμβαίνει/ισχύει τόσο για την ορολογία που ταυτίζεται με επαγγελματικές και άλλες ιδιότητες υψηλού κοινωνικού κύρους όσο και χαμηλού. </a:t>
            </a:r>
          </a:p>
          <a:p>
            <a:pPr marL="0" indent="0" algn="just">
              <a:buNone/>
            </a:pPr>
            <a:endParaRPr lang="el-GR" dirty="0">
              <a:latin typeface="Times New Roman" panose="02020603050405020304" pitchFamily="18" charset="0"/>
              <a:cs typeface="Times New Roman" panose="02020603050405020304" pitchFamily="18" charset="0"/>
            </a:endParaRPr>
          </a:p>
          <a:p>
            <a:pPr marL="0" indent="0" algn="just">
              <a:buNone/>
            </a:pPr>
            <a:endParaRPr lang="el-GR" dirty="0">
              <a:latin typeface="Times New Roman" panose="02020603050405020304" pitchFamily="18" charset="0"/>
              <a:cs typeface="Times New Roman" panose="02020603050405020304" pitchFamily="18" charset="0"/>
            </a:endParaRPr>
          </a:p>
          <a:p>
            <a:pPr algn="just"/>
            <a:r>
              <a:rPr lang="el-GR" dirty="0">
                <a:latin typeface="Times New Roman" panose="02020603050405020304" pitchFamily="18" charset="0"/>
                <a:cs typeface="Times New Roman" panose="02020603050405020304" pitchFamily="18" charset="0"/>
              </a:rPr>
              <a:t>Σημειώστε όμως την κατανομή του γραμματικού γένους στη φράση: </a:t>
            </a:r>
          </a:p>
          <a:p>
            <a:pPr marL="0" indent="0">
              <a:lnSpc>
                <a:spcPct val="150000"/>
              </a:lnSpc>
              <a:buNone/>
            </a:pPr>
            <a:r>
              <a:rPr lang="el-GR" kern="50" dirty="0">
                <a:latin typeface="Times New Roman" panose="02020603050405020304" pitchFamily="18" charset="0"/>
                <a:ea typeface="Andale Sans UI"/>
              </a:rPr>
              <a:t>                   «[…] </a:t>
            </a:r>
            <a:r>
              <a:rPr lang="el-GR" b="1" u="sng" kern="50" dirty="0">
                <a:solidFill>
                  <a:srgbClr val="C00000"/>
                </a:solidFill>
                <a:latin typeface="Times New Roman" panose="02020603050405020304" pitchFamily="18" charset="0"/>
                <a:ea typeface="Andale Sans UI"/>
              </a:rPr>
              <a:t>ενός ιατρού</a:t>
            </a:r>
            <a:r>
              <a:rPr lang="el-GR" kern="50" dirty="0">
                <a:latin typeface="Times New Roman" panose="02020603050405020304" pitchFamily="18" charset="0"/>
                <a:ea typeface="Andale Sans UI"/>
              </a:rPr>
              <a:t>, ελλείψει δε αυτού </a:t>
            </a:r>
            <a:r>
              <a:rPr lang="el-GR" b="1" u="sng" kern="50" dirty="0">
                <a:solidFill>
                  <a:srgbClr val="C00000"/>
                </a:solidFill>
                <a:latin typeface="Times New Roman" panose="02020603050405020304" pitchFamily="18" charset="0"/>
                <a:ea typeface="Andale Sans UI"/>
              </a:rPr>
              <a:t>μιας νοσηλεύτριας</a:t>
            </a:r>
            <a:r>
              <a:rPr lang="el-GR" kern="50" dirty="0">
                <a:latin typeface="Times New Roman" panose="02020603050405020304" pitchFamily="18" charset="0"/>
                <a:ea typeface="Andale Sans UI"/>
              </a:rPr>
              <a:t>» </a:t>
            </a:r>
          </a:p>
          <a:p>
            <a:pPr marL="0" indent="0" algn="just">
              <a:buNone/>
            </a:pPr>
            <a:endParaRPr lang="el-GR" dirty="0">
              <a:latin typeface="Times New Roman" panose="02020603050405020304" pitchFamily="18" charset="0"/>
              <a:cs typeface="Times New Roman" panose="02020603050405020304" pitchFamily="18" charset="0"/>
            </a:endParaRPr>
          </a:p>
          <a:p>
            <a:pPr algn="just"/>
            <a:endParaRPr lang="el-GR" dirty="0">
              <a:latin typeface="Times New Roman" panose="02020603050405020304" pitchFamily="18" charset="0"/>
              <a:cs typeface="Times New Roman" panose="02020603050405020304" pitchFamily="18" charset="0"/>
            </a:endParaRPr>
          </a:p>
          <a:p>
            <a:endParaRPr lang="el-GR" dirty="0"/>
          </a:p>
        </p:txBody>
      </p:sp>
    </p:spTree>
    <p:extLst>
      <p:ext uri="{BB962C8B-B14F-4D97-AF65-F5344CB8AC3E}">
        <p14:creationId xmlns:p14="http://schemas.microsoft.com/office/powerpoint/2010/main" val="3905075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733635"/>
          </a:xfrm>
        </p:spPr>
        <p:txBody>
          <a:bodyPr/>
          <a:lstStyle/>
          <a:p>
            <a:r>
              <a:rPr lang="el-GR" dirty="0"/>
              <a:t>Πρόβλημα</a:t>
            </a:r>
          </a:p>
        </p:txBody>
      </p:sp>
      <p:sp>
        <p:nvSpPr>
          <p:cNvPr id="3" name="Θέση περιεχομένου 2"/>
          <p:cNvSpPr>
            <a:spLocks noGrp="1"/>
          </p:cNvSpPr>
          <p:nvPr>
            <p:ph idx="1"/>
          </p:nvPr>
        </p:nvSpPr>
        <p:spPr>
          <a:xfrm>
            <a:off x="2455192" y="1981199"/>
            <a:ext cx="9187152" cy="4087092"/>
          </a:xfrm>
        </p:spPr>
        <p:txBody>
          <a:bodyPr>
            <a:normAutofit/>
          </a:bodyPr>
          <a:lstStyle/>
          <a:p>
            <a:pPr algn="just"/>
            <a:r>
              <a:rPr lang="el-GR" dirty="0">
                <a:latin typeface="Times New Roman" panose="02020603050405020304" pitchFamily="18" charset="0"/>
                <a:cs typeface="Times New Roman" panose="02020603050405020304" pitchFamily="18" charset="0"/>
              </a:rPr>
              <a:t>Ενώ, μέσω της ενεργοποίησης σημασιολογικών στερεοτύπων, ο ‘ιατρός’ ορίζεται ως αυτονόητα άντρας, η ‘νοσηλεύτρια’ προσδιορίζεται ως γένους θηλυκού και κατ’ επέκταση ως γυναίκα, σε αντίθεση με τη γενικευτική χρήση του αρσενικού γένους για τη συντριπτική πλειοψηφία των επαγγελματικών ιδιοτήτων στα δημόσια έγγραφα. Η άνιση κατανομή του κοινωνικού κύρους σε σχέση με τα αναφερόμενα επαγγέλματα ακολουθεί και την στερεοτυπική κατανομή του γένους/ φύλου των φορέων της αντίστοιχης επαγγελματικής ιδιότητας: άντρας-ιατρός/ γυναίκα-νοσηλεύτρια, παρακολουθώντας μια κοινωνική παρά γλωσσική διευθέτηση των κοινωνικών ρόλων. </a:t>
            </a:r>
          </a:p>
          <a:p>
            <a:pPr marL="0" indent="0" algn="just">
              <a:buNone/>
            </a:pPr>
            <a:endParaRPr lang="el-GR" sz="3600" dirty="0">
              <a:solidFill>
                <a:schemeClr val="tx1"/>
              </a:solidFill>
              <a:cs typeface="Times New Roman" panose="02020603050405020304" pitchFamily="18" charset="0"/>
            </a:endParaRPr>
          </a:p>
          <a:p>
            <a:pPr algn="just"/>
            <a:endParaRPr lang="el-G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764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89212" y="3963055"/>
            <a:ext cx="8911687" cy="678217"/>
          </a:xfrm>
        </p:spPr>
        <p:txBody>
          <a:bodyPr/>
          <a:lstStyle/>
          <a:p>
            <a:r>
              <a:rPr lang="el-GR" dirty="0"/>
              <a:t>Προτεινόμενη Διόρθωση</a:t>
            </a:r>
          </a:p>
        </p:txBody>
      </p:sp>
      <p:sp>
        <p:nvSpPr>
          <p:cNvPr id="3" name="Θέση περιεχομένου 2"/>
          <p:cNvSpPr>
            <a:spLocks noGrp="1"/>
          </p:cNvSpPr>
          <p:nvPr>
            <p:ph idx="1"/>
          </p:nvPr>
        </p:nvSpPr>
        <p:spPr>
          <a:xfrm>
            <a:off x="2589212" y="5084618"/>
            <a:ext cx="8915400" cy="526473"/>
          </a:xfrm>
        </p:spPr>
        <p:txBody>
          <a:bodyPr/>
          <a:lstStyle/>
          <a:p>
            <a:r>
              <a:rPr lang="el-GR" kern="50" dirty="0">
                <a:latin typeface="Times New Roman" panose="02020603050405020304" pitchFamily="18" charset="0"/>
                <a:ea typeface="Andale Sans UI"/>
              </a:rPr>
              <a:t> «[…] </a:t>
            </a:r>
            <a:r>
              <a:rPr lang="el-GR" b="1" kern="50" dirty="0">
                <a:solidFill>
                  <a:srgbClr val="C00000"/>
                </a:solidFill>
                <a:latin typeface="Times New Roman" panose="02020603050405020304" pitchFamily="18" charset="0"/>
                <a:ea typeface="Andale Sans UI"/>
              </a:rPr>
              <a:t>μίας/ </a:t>
            </a:r>
            <a:r>
              <a:rPr lang="el-GR" b="1" u="sng" kern="50" dirty="0">
                <a:solidFill>
                  <a:srgbClr val="C00000"/>
                </a:solidFill>
                <a:latin typeface="Times New Roman" panose="02020603050405020304" pitchFamily="18" charset="0"/>
                <a:ea typeface="Andale Sans UI"/>
              </a:rPr>
              <a:t>ενός ιατρού</a:t>
            </a:r>
            <a:r>
              <a:rPr lang="el-GR" kern="50" dirty="0">
                <a:latin typeface="Times New Roman" panose="02020603050405020304" pitchFamily="18" charset="0"/>
                <a:ea typeface="Andale Sans UI"/>
              </a:rPr>
              <a:t>, ελλείψει δε </a:t>
            </a:r>
            <a:r>
              <a:rPr lang="el-GR" b="1" kern="50" dirty="0">
                <a:solidFill>
                  <a:srgbClr val="C00000"/>
                </a:solidFill>
                <a:latin typeface="Times New Roman" panose="02020603050405020304" pitchFamily="18" charset="0"/>
                <a:ea typeface="Andale Sans UI"/>
              </a:rPr>
              <a:t>αυτής/ -</a:t>
            </a:r>
            <a:r>
              <a:rPr lang="el-GR" b="1" kern="50" dirty="0" err="1">
                <a:solidFill>
                  <a:srgbClr val="C00000"/>
                </a:solidFill>
                <a:latin typeface="Times New Roman" panose="02020603050405020304" pitchFamily="18" charset="0"/>
                <a:ea typeface="Andale Sans UI"/>
              </a:rPr>
              <a:t>ού</a:t>
            </a:r>
            <a:r>
              <a:rPr lang="el-GR" b="1" kern="50" dirty="0">
                <a:solidFill>
                  <a:srgbClr val="C00000"/>
                </a:solidFill>
                <a:latin typeface="Times New Roman" panose="02020603050405020304" pitchFamily="18" charset="0"/>
                <a:ea typeface="Andale Sans UI"/>
              </a:rPr>
              <a:t> </a:t>
            </a:r>
            <a:r>
              <a:rPr lang="el-GR" b="1" u="sng" kern="50" dirty="0">
                <a:solidFill>
                  <a:srgbClr val="C00000"/>
                </a:solidFill>
                <a:latin typeface="Times New Roman" panose="02020603050405020304" pitchFamily="18" charset="0"/>
                <a:ea typeface="Andale Sans UI"/>
              </a:rPr>
              <a:t>μιας/ ενός νοσηλεύτριας/ -</a:t>
            </a:r>
            <a:r>
              <a:rPr lang="el-GR" b="1" u="sng" kern="50" dirty="0" err="1">
                <a:solidFill>
                  <a:srgbClr val="C00000"/>
                </a:solidFill>
                <a:latin typeface="Times New Roman" panose="02020603050405020304" pitchFamily="18" charset="0"/>
                <a:ea typeface="Andale Sans UI"/>
              </a:rPr>
              <a:t>τή</a:t>
            </a:r>
            <a:r>
              <a:rPr lang="el-GR" kern="50" dirty="0">
                <a:latin typeface="Times New Roman" panose="02020603050405020304" pitchFamily="18" charset="0"/>
                <a:ea typeface="Andale Sans UI"/>
              </a:rPr>
              <a:t>» </a:t>
            </a:r>
            <a:endParaRPr lang="el-GR" dirty="0"/>
          </a:p>
        </p:txBody>
      </p:sp>
      <p:sp>
        <p:nvSpPr>
          <p:cNvPr id="4" name="TextBox 3"/>
          <p:cNvSpPr txBox="1"/>
          <p:nvPr/>
        </p:nvSpPr>
        <p:spPr>
          <a:xfrm>
            <a:off x="2589212" y="512618"/>
            <a:ext cx="8021782" cy="646331"/>
          </a:xfrm>
          <a:prstGeom prst="rect">
            <a:avLst/>
          </a:prstGeom>
          <a:noFill/>
        </p:spPr>
        <p:txBody>
          <a:bodyPr wrap="square" rtlCol="0">
            <a:spAutoFit/>
          </a:bodyPr>
          <a:lstStyle/>
          <a:p>
            <a:r>
              <a:rPr lang="el-GR" sz="3600" dirty="0"/>
              <a:t>Πρόταση</a:t>
            </a:r>
          </a:p>
        </p:txBody>
      </p:sp>
      <p:sp>
        <p:nvSpPr>
          <p:cNvPr id="6" name="TextBox 5"/>
          <p:cNvSpPr txBox="1"/>
          <p:nvPr/>
        </p:nvSpPr>
        <p:spPr>
          <a:xfrm>
            <a:off x="2589212" y="1637142"/>
            <a:ext cx="8950036" cy="1882567"/>
          </a:xfrm>
          <a:prstGeom prst="rect">
            <a:avLst/>
          </a:prstGeom>
          <a:noFill/>
        </p:spPr>
        <p:txBody>
          <a:bodyPr wrap="square" rtlCol="0">
            <a:spAutoFit/>
          </a:bodyPr>
          <a:lstStyle/>
          <a:p>
            <a:pPr marL="342900" lvl="0" indent="-342900" algn="just">
              <a:spcBef>
                <a:spcPts val="1000"/>
              </a:spcBef>
              <a:buClr>
                <a:srgbClr val="A53010"/>
              </a:buClr>
              <a:buFont typeface="Wingdings" panose="05000000000000000000" pitchFamily="2" charset="2"/>
              <a:buChar char="ü"/>
            </a:pPr>
            <a:r>
              <a:rPr lang="el-GR">
                <a:solidFill>
                  <a:prstClr val="black">
                    <a:lumMod val="75000"/>
                    <a:lumOff val="25000"/>
                  </a:prstClr>
                </a:solidFill>
                <a:latin typeface="Times New Roman" panose="02020603050405020304" pitchFamily="18" charset="0"/>
                <a:cs typeface="Times New Roman" panose="02020603050405020304" pitchFamily="18" charset="0"/>
              </a:rPr>
              <a:t>Η ταυτόχρονη αναφορά σε γυναίκες και άντρες όταν το κείμενο αναφέρεται σε μεικτούς  πληθυσμούς αποτελούμενους και από τα δύο φύλα μέσω της χρήσης και των δύο γραμματικών γενών είτε αναγράφοντας ολόκληρη τη λέξη είτε την κατάληξη του αρσενικού -εφόσον η λέξη είναι γένους θηλυκού- και το αντίστροφο.</a:t>
            </a:r>
          </a:p>
          <a:p>
            <a:pPr marL="342900" lvl="0" indent="-342900" algn="just">
              <a:spcBef>
                <a:spcPts val="1000"/>
              </a:spcBef>
              <a:buClr>
                <a:srgbClr val="A53010"/>
              </a:buClr>
              <a:buFont typeface="Wingdings" panose="05000000000000000000" pitchFamily="2" charset="2"/>
              <a:buChar char="ü"/>
            </a:pPr>
            <a:r>
              <a:rPr lang="el-GR">
                <a:solidFill>
                  <a:prstClr val="black">
                    <a:lumMod val="75000"/>
                    <a:lumOff val="25000"/>
                  </a:prstClr>
                </a:solidFill>
                <a:latin typeface="Times New Roman" panose="02020603050405020304" pitchFamily="18" charset="0"/>
                <a:cs typeface="Times New Roman" panose="02020603050405020304" pitchFamily="18" charset="0"/>
              </a:rPr>
              <a:t>Ιδιαίτερη ευαισθησία και προσοχή πρέπει να δίνεται στην αναπαραγωγή απαξιωτικών σημασιολογικών στερεοτύπων που αφορούν κοινωνικές ταυτότητες και ρόλους.</a:t>
            </a:r>
            <a:endParaRPr lang="el-GR" dirty="0">
              <a:solidFill>
                <a:prstClr val="black">
                  <a:lumMod val="75000"/>
                  <a:lumOff val="25000"/>
                </a:prst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9080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92925" y="624110"/>
            <a:ext cx="8911687" cy="747490"/>
          </a:xfrm>
        </p:spPr>
        <p:txBody>
          <a:bodyPr>
            <a:normAutofit fontScale="90000"/>
          </a:bodyPr>
          <a:lstStyle/>
          <a:p>
            <a:r>
              <a:rPr lang="el-GR" dirty="0"/>
              <a:t>Παράδειγμα 5 (πραγματολογική/ </a:t>
            </a:r>
            <a:r>
              <a:rPr lang="el-GR" dirty="0" err="1"/>
              <a:t>κειμενική</a:t>
            </a:r>
            <a:r>
              <a:rPr lang="el-GR" dirty="0"/>
              <a:t> ανάλυση)</a:t>
            </a:r>
          </a:p>
        </p:txBody>
      </p:sp>
      <p:sp>
        <p:nvSpPr>
          <p:cNvPr id="3" name="Θέση περιεχομένου 2"/>
          <p:cNvSpPr>
            <a:spLocks noGrp="1"/>
          </p:cNvSpPr>
          <p:nvPr>
            <p:ph idx="1"/>
          </p:nvPr>
        </p:nvSpPr>
        <p:spPr>
          <a:xfrm>
            <a:off x="2592925" y="1953490"/>
            <a:ext cx="9478097" cy="4585855"/>
          </a:xfrm>
        </p:spPr>
        <p:txBody>
          <a:bodyPr/>
          <a:lstStyle/>
          <a:p>
            <a:pPr marL="0" indent="0" algn="just">
              <a:buNone/>
            </a:pPr>
            <a:r>
              <a:rPr lang="el-GR" dirty="0">
                <a:solidFill>
                  <a:schemeClr val="tx1"/>
                </a:solidFill>
                <a:latin typeface="Times New Roman" panose="02020603050405020304" pitchFamily="18" charset="0"/>
                <a:cs typeface="Times New Roman" panose="02020603050405020304" pitchFamily="18" charset="0"/>
              </a:rPr>
              <a:t>1. Ως εργασία ή απασχόληση για τους σκοπούς της παρούσας διάταξης νοείται οποιοδήποτε καθεστώς εργασιακής σχέσης, εξαρτημένης ή μη, ή σύμβασης έργου είτε έχει δηλωθεί είτε όχι </a:t>
            </a:r>
            <a:r>
              <a:rPr lang="el-GR" b="1" dirty="0">
                <a:solidFill>
                  <a:srgbClr val="C00000"/>
                </a:solidFill>
                <a:latin typeface="Times New Roman" panose="02020603050405020304" pitchFamily="18" charset="0"/>
                <a:cs typeface="Times New Roman" panose="02020603050405020304" pitchFamily="18" charset="0"/>
              </a:rPr>
              <a:t>με μετανάστες χωρίς νομιμοποιητικά έγγραφα.</a:t>
            </a:r>
          </a:p>
          <a:p>
            <a:pPr marL="0" indent="0" algn="just">
              <a:buNone/>
            </a:pPr>
            <a:r>
              <a:rPr lang="el-GR" dirty="0">
                <a:solidFill>
                  <a:schemeClr val="tx1"/>
                </a:solidFill>
                <a:latin typeface="Times New Roman" panose="02020603050405020304" pitchFamily="18" charset="0"/>
                <a:cs typeface="Times New Roman" panose="02020603050405020304" pitchFamily="18" charset="0"/>
              </a:rPr>
              <a:t>[…]</a:t>
            </a:r>
          </a:p>
          <a:p>
            <a:pPr marL="0" indent="0" algn="just">
              <a:buNone/>
            </a:pPr>
            <a:r>
              <a:rPr lang="el-GR" dirty="0">
                <a:solidFill>
                  <a:schemeClr val="tx1"/>
                </a:solidFill>
                <a:latin typeface="Times New Roman" panose="02020603050405020304" pitchFamily="18" charset="0"/>
                <a:cs typeface="Times New Roman" panose="02020603050405020304" pitchFamily="18" charset="0"/>
              </a:rPr>
              <a:t>3. </a:t>
            </a:r>
            <a:r>
              <a:rPr lang="el-GR" b="1" dirty="0">
                <a:solidFill>
                  <a:srgbClr val="C00000"/>
                </a:solidFill>
                <a:latin typeface="Times New Roman" panose="02020603050405020304" pitchFamily="18" charset="0"/>
                <a:cs typeface="Times New Roman" panose="02020603050405020304" pitchFamily="18" charset="0"/>
              </a:rPr>
              <a:t>Οι εργοδότες </a:t>
            </a:r>
            <a:r>
              <a:rPr lang="el-GR" dirty="0">
                <a:solidFill>
                  <a:schemeClr val="tx1"/>
                </a:solidFill>
                <a:latin typeface="Times New Roman" panose="02020603050405020304" pitchFamily="18" charset="0"/>
                <a:cs typeface="Times New Roman" panose="02020603050405020304" pitchFamily="18" charset="0"/>
              </a:rPr>
              <a:t>όπως περιγράφονται στην παράγραφο 1 είναι </a:t>
            </a:r>
            <a:r>
              <a:rPr lang="el-GR" b="1" dirty="0">
                <a:solidFill>
                  <a:srgbClr val="C00000"/>
                </a:solidFill>
                <a:latin typeface="Times New Roman" panose="02020603050405020304" pitchFamily="18" charset="0"/>
                <a:cs typeface="Times New Roman" panose="02020603050405020304" pitchFamily="18" charset="0"/>
              </a:rPr>
              <a:t>υποχρεωμένοι</a:t>
            </a:r>
            <a:r>
              <a:rPr lang="el-GR" dirty="0">
                <a:solidFill>
                  <a:schemeClr val="tx1"/>
                </a:solidFill>
                <a:latin typeface="Times New Roman" panose="02020603050405020304" pitchFamily="18" charset="0"/>
                <a:cs typeface="Times New Roman" panose="02020603050405020304" pitchFamily="18" charset="0"/>
              </a:rPr>
              <a:t> να μεριμνούν ώστε </a:t>
            </a:r>
            <a:r>
              <a:rPr lang="el-GR" b="1" dirty="0">
                <a:solidFill>
                  <a:srgbClr val="C00000"/>
                </a:solidFill>
                <a:latin typeface="Times New Roman" panose="02020603050405020304" pitchFamily="18" charset="0"/>
                <a:cs typeface="Times New Roman" panose="02020603050405020304" pitchFamily="18" charset="0"/>
              </a:rPr>
              <a:t>οι εργαζόμενοι σε αυτούς μετανάστες</a:t>
            </a:r>
            <a:r>
              <a:rPr lang="el-GR" dirty="0">
                <a:solidFill>
                  <a:schemeClr val="tx1"/>
                </a:solidFill>
                <a:latin typeface="Times New Roman" panose="02020603050405020304" pitchFamily="18" charset="0"/>
                <a:cs typeface="Times New Roman" panose="02020603050405020304" pitchFamily="18" charset="0"/>
              </a:rPr>
              <a:t>, να τυγχάνουν άμεσα ιατρικής αξιολόγησης και φροντίδας επί εμφανίσεως οποιασδήποτε συμπτωματολογίας νόσου, με παραπομπή σε αρμόδιες Υγειονομικές Υπηρεσίες.</a:t>
            </a:r>
          </a:p>
          <a:p>
            <a:pPr marL="0" indent="0" algn="just">
              <a:buNone/>
            </a:pPr>
            <a:r>
              <a:rPr lang="el-GR" dirty="0">
                <a:solidFill>
                  <a:schemeClr val="tx1"/>
                </a:solidFill>
                <a:latin typeface="Times New Roman" panose="02020603050405020304" pitchFamily="18" charset="0"/>
                <a:cs typeface="Times New Roman" panose="02020603050405020304" pitchFamily="18" charset="0"/>
              </a:rPr>
              <a:t>4. </a:t>
            </a:r>
            <a:r>
              <a:rPr lang="el-GR" b="1" dirty="0">
                <a:solidFill>
                  <a:srgbClr val="C00000"/>
                </a:solidFill>
                <a:latin typeface="Times New Roman" panose="02020603050405020304" pitchFamily="18" charset="0"/>
                <a:cs typeface="Times New Roman" panose="02020603050405020304" pitchFamily="18" charset="0"/>
              </a:rPr>
              <a:t>Ο υπεύθυνος </a:t>
            </a:r>
            <a:r>
              <a:rPr lang="el-GR" dirty="0">
                <a:solidFill>
                  <a:schemeClr val="tx1"/>
                </a:solidFill>
                <a:latin typeface="Times New Roman" panose="02020603050405020304" pitchFamily="18" charset="0"/>
                <a:cs typeface="Times New Roman" panose="02020603050405020304" pitchFamily="18" charset="0"/>
              </a:rPr>
              <a:t>του ιατρείου πρωτοβάθμιας φροντίδας υγείας, </a:t>
            </a:r>
            <a:r>
              <a:rPr lang="el-GR" b="1" dirty="0">
                <a:solidFill>
                  <a:srgbClr val="C00000"/>
                </a:solidFill>
                <a:latin typeface="Times New Roman" panose="02020603050405020304" pitchFamily="18" charset="0"/>
                <a:cs typeface="Times New Roman" panose="02020603050405020304" pitchFamily="18" charset="0"/>
              </a:rPr>
              <a:t>ο θεράπων ιατρός, Ιατρός </a:t>
            </a:r>
            <a:r>
              <a:rPr lang="el-GR" dirty="0">
                <a:solidFill>
                  <a:schemeClr val="tx1"/>
                </a:solidFill>
                <a:latin typeface="Times New Roman" panose="02020603050405020304" pitchFamily="18" charset="0"/>
                <a:cs typeface="Times New Roman" panose="02020603050405020304" pitchFamily="18" charset="0"/>
              </a:rPr>
              <a:t>του Κέντρου Ελέγχου και Πρόληψης Νοσημάτων και </a:t>
            </a:r>
            <a:r>
              <a:rPr lang="el-GR" b="1" dirty="0">
                <a:solidFill>
                  <a:srgbClr val="C00000"/>
                </a:solidFill>
                <a:latin typeface="Times New Roman" panose="02020603050405020304" pitchFamily="18" charset="0"/>
                <a:cs typeface="Times New Roman" panose="02020603050405020304" pitchFamily="18" charset="0"/>
              </a:rPr>
              <a:t>κάθε άλλος υγειονομικός </a:t>
            </a:r>
            <a:r>
              <a:rPr lang="el-GR" dirty="0">
                <a:solidFill>
                  <a:schemeClr val="tx1"/>
                </a:solidFill>
                <a:latin typeface="Times New Roman" panose="02020603050405020304" pitchFamily="18" charset="0"/>
                <a:cs typeface="Times New Roman" panose="02020603050405020304" pitchFamily="18" charset="0"/>
              </a:rPr>
              <a:t>που περιέρχεται στην αντίληψή </a:t>
            </a:r>
            <a:r>
              <a:rPr lang="el-GR" b="1" dirty="0">
                <a:solidFill>
                  <a:srgbClr val="C00000"/>
                </a:solidFill>
                <a:latin typeface="Times New Roman" panose="02020603050405020304" pitchFamily="18" charset="0"/>
                <a:cs typeface="Times New Roman" panose="02020603050405020304" pitchFamily="18" charset="0"/>
              </a:rPr>
              <a:t>του</a:t>
            </a:r>
            <a:r>
              <a:rPr lang="el-GR" dirty="0">
                <a:solidFill>
                  <a:schemeClr val="tx1"/>
                </a:solidFill>
                <a:latin typeface="Times New Roman" panose="02020603050405020304" pitchFamily="18" charset="0"/>
                <a:cs typeface="Times New Roman" panose="02020603050405020304" pitchFamily="18" charset="0"/>
              </a:rPr>
              <a:t> παράβαση των παραγράφων 2 και 3 για νοσήματα του άρθρου 1 ενημερώνει αμελλητί </a:t>
            </a:r>
            <a:r>
              <a:rPr lang="el-GR" b="1" dirty="0">
                <a:solidFill>
                  <a:srgbClr val="C00000"/>
                </a:solidFill>
                <a:latin typeface="Times New Roman" panose="02020603050405020304" pitchFamily="18" charset="0"/>
                <a:cs typeface="Times New Roman" panose="02020603050405020304" pitchFamily="18" charset="0"/>
              </a:rPr>
              <a:t>τον αρμόδιο Εισαγγελέα Πλημμελειοδικών</a:t>
            </a:r>
            <a:r>
              <a:rPr lang="el-GR" dirty="0">
                <a:solidFill>
                  <a:schemeClr val="tx1"/>
                </a:solidFill>
                <a:latin typeface="Times New Roman" panose="02020603050405020304" pitchFamily="18" charset="0"/>
                <a:cs typeface="Times New Roman" panose="02020603050405020304" pitchFamily="18" charset="0"/>
              </a:rPr>
              <a:t>,… </a:t>
            </a:r>
          </a:p>
          <a:p>
            <a:endParaRPr lang="el-GR" dirty="0"/>
          </a:p>
        </p:txBody>
      </p:sp>
    </p:spTree>
    <p:extLst>
      <p:ext uri="{BB962C8B-B14F-4D97-AF65-F5344CB8AC3E}">
        <p14:creationId xmlns:p14="http://schemas.microsoft.com/office/powerpoint/2010/main" val="2651825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147455" y="401782"/>
            <a:ext cx="8911687" cy="831274"/>
          </a:xfrm>
        </p:spPr>
        <p:txBody>
          <a:bodyPr>
            <a:normAutofit/>
          </a:bodyPr>
          <a:lstStyle/>
          <a:p>
            <a:r>
              <a:rPr lang="el-GR" dirty="0"/>
              <a:t>Πρόβλημα</a:t>
            </a:r>
          </a:p>
        </p:txBody>
      </p:sp>
      <p:sp>
        <p:nvSpPr>
          <p:cNvPr id="3" name="Θέση περιεχομένου 2"/>
          <p:cNvSpPr>
            <a:spLocks noGrp="1"/>
          </p:cNvSpPr>
          <p:nvPr>
            <p:ph idx="1"/>
          </p:nvPr>
        </p:nvSpPr>
        <p:spPr>
          <a:xfrm>
            <a:off x="2147455" y="1468582"/>
            <a:ext cx="9712035" cy="5209309"/>
          </a:xfrm>
        </p:spPr>
        <p:txBody>
          <a:bodyPr>
            <a:normAutofit fontScale="92500" lnSpcReduction="10000"/>
          </a:bodyPr>
          <a:lstStyle/>
          <a:p>
            <a:pPr algn="just"/>
            <a:r>
              <a:rPr lang="el-GR" sz="1900" dirty="0">
                <a:latin typeface="Times New Roman" panose="02020603050405020304" pitchFamily="18" charset="0"/>
                <a:cs typeface="Times New Roman" panose="02020603050405020304" pitchFamily="18" charset="0"/>
              </a:rPr>
              <a:t>Στα έγγραφα που αναλύθηκαν «με το χέρι», το σύνολο των </a:t>
            </a:r>
            <a:r>
              <a:rPr lang="el-GR" sz="1900" dirty="0" err="1">
                <a:latin typeface="Times New Roman" panose="02020603050405020304" pitchFamily="18" charset="0"/>
                <a:cs typeface="Times New Roman" panose="02020603050405020304" pitchFamily="18" charset="0"/>
              </a:rPr>
              <a:t>κειμενικών</a:t>
            </a:r>
            <a:r>
              <a:rPr lang="el-GR" sz="1900" dirty="0">
                <a:latin typeface="Times New Roman" panose="02020603050405020304" pitchFamily="18" charset="0"/>
                <a:cs typeface="Times New Roman" panose="02020603050405020304" pitchFamily="18" charset="0"/>
              </a:rPr>
              <a:t> δομών </a:t>
            </a:r>
            <a:r>
              <a:rPr lang="el-GR" sz="1900" dirty="0" err="1">
                <a:latin typeface="Times New Roman" panose="02020603050405020304" pitchFamily="18" charset="0"/>
                <a:cs typeface="Times New Roman" panose="02020603050405020304" pitchFamily="18" charset="0"/>
              </a:rPr>
              <a:t>περικειμενοποιεί</a:t>
            </a:r>
            <a:r>
              <a:rPr lang="el-GR" sz="1900" dirty="0">
                <a:latin typeface="Times New Roman" panose="02020603050405020304" pitchFamily="18" charset="0"/>
                <a:cs typeface="Times New Roman" panose="02020603050405020304" pitchFamily="18" charset="0"/>
              </a:rPr>
              <a:t> την σχεδόν αποκλειστική χρήση του αρσενικού γένους. Πέραν της σχεδόν ολοκληρωτικής αποφυγής της χρήσης του θηλυκού γένους και συνεπώς της άμεσης αναφοράς στο γυναικείο φύλο για το σύνολο των κοινωνικών και επαγγελματικών ταυτοτήτων που αναφέρονται στα κείμενα, επισημάνθηκαν και στοιχεία τα οποία αναδεικνύουν ακραία ως προς την πρόσληψη των κειμένων σημασιακά και πραγματολογικά αποτελέσματα </a:t>
            </a:r>
          </a:p>
          <a:p>
            <a:pPr algn="just"/>
            <a:r>
              <a:rPr lang="el-GR" sz="1900" dirty="0">
                <a:latin typeface="Times New Roman" panose="02020603050405020304" pitchFamily="18" charset="0"/>
                <a:cs typeface="Times New Roman" panose="02020603050405020304" pitchFamily="18" charset="0"/>
              </a:rPr>
              <a:t>Οι ‘μετανάστες χωρίς νομιμοποιητικά έγγραφα’ είναι μάλλον μόνο άντρες όπως και ‘οι εργοδότες’ οι οποίοι είτε νόμιμα είτε παράνομα (‘καθεστώς εργασιακής σχέσης, εξαρτημένης ή μη, ή σύμβασης έργου είτε έχει δηλωθεί είτε όχι’) τους απασχολούν. Αντίστοιχα, το ιατρικό προσωπικό και οι εισαγγελικές αρχές δεν στελεχώνονται από γυναίκες.</a:t>
            </a:r>
          </a:p>
          <a:p>
            <a:pPr marL="0" indent="0" algn="just">
              <a:buNone/>
            </a:pPr>
            <a:endParaRPr lang="el-GR" dirty="0">
              <a:latin typeface="Times New Roman" panose="02020603050405020304" pitchFamily="18" charset="0"/>
              <a:cs typeface="Times New Roman" panose="02020603050405020304" pitchFamily="18" charset="0"/>
            </a:endParaRPr>
          </a:p>
          <a:p>
            <a:pPr marL="0" indent="0" algn="just">
              <a:buNone/>
            </a:pPr>
            <a:r>
              <a:rPr lang="el-GR" sz="3600" dirty="0">
                <a:solidFill>
                  <a:schemeClr val="tx1"/>
                </a:solidFill>
                <a:latin typeface="+mj-lt"/>
                <a:cs typeface="Times New Roman" panose="02020603050405020304" pitchFamily="18" charset="0"/>
              </a:rPr>
              <a:t>Πρόταση</a:t>
            </a:r>
          </a:p>
          <a:p>
            <a:pPr algn="just">
              <a:buFont typeface="Wingdings" panose="05000000000000000000" pitchFamily="2" charset="2"/>
              <a:buChar char="ü"/>
            </a:pPr>
            <a:r>
              <a:rPr lang="el-GR" sz="1900" dirty="0">
                <a:latin typeface="Times New Roman" panose="02020603050405020304" pitchFamily="18" charset="0"/>
                <a:cs typeface="Times New Roman" panose="02020603050405020304" pitchFamily="18" charset="0"/>
              </a:rPr>
              <a:t>Τα κείμενα προσλαμβάνονται και ερμηνεύονται από τις/τους αναγνώστριες-τες ως ολότητες. Ως εκ τούτου, εάν το σύνολο του κειμένου </a:t>
            </a:r>
            <a:r>
              <a:rPr lang="el-GR" sz="1900" dirty="0" err="1">
                <a:latin typeface="Times New Roman" panose="02020603050405020304" pitchFamily="18" charset="0"/>
                <a:cs typeface="Times New Roman" panose="02020603050405020304" pitchFamily="18" charset="0"/>
              </a:rPr>
              <a:t>περικειμενοποιεί</a:t>
            </a:r>
            <a:r>
              <a:rPr lang="el-GR" sz="1900" dirty="0">
                <a:latin typeface="Times New Roman" panose="02020603050405020304" pitchFamily="18" charset="0"/>
                <a:cs typeface="Times New Roman" panose="02020603050405020304" pitchFamily="18" charset="0"/>
              </a:rPr>
              <a:t> την κυριαρχία του αρσενικού γραμματικού γένους, τότε (</a:t>
            </a:r>
            <a:r>
              <a:rPr lang="el-GR" sz="1900" dirty="0" err="1">
                <a:latin typeface="Times New Roman" panose="02020603050405020304" pitchFamily="18" charset="0"/>
                <a:cs typeface="Times New Roman" panose="02020603050405020304" pitchFamily="18" charset="0"/>
              </a:rPr>
              <a:t>ανα</a:t>
            </a:r>
            <a:r>
              <a:rPr lang="el-GR" sz="1900" dirty="0">
                <a:latin typeface="Times New Roman" panose="02020603050405020304" pitchFamily="18" charset="0"/>
                <a:cs typeface="Times New Roman" panose="02020603050405020304" pitchFamily="18" charset="0"/>
              </a:rPr>
              <a:t>)παράγει αναπαραστάσεις αρσενικής κυριαρχίας, συχνά ακόμα και εις βάρος της </a:t>
            </a:r>
            <a:r>
              <a:rPr lang="el-GR" sz="1900" dirty="0" err="1">
                <a:latin typeface="Times New Roman" panose="02020603050405020304" pitchFamily="18" charset="0"/>
                <a:cs typeface="Times New Roman" panose="02020603050405020304" pitchFamily="18" charset="0"/>
              </a:rPr>
              <a:t>κατανοησιμότητάς</a:t>
            </a:r>
            <a:r>
              <a:rPr lang="el-GR" sz="1900" dirty="0">
                <a:latin typeface="Times New Roman" panose="02020603050405020304" pitchFamily="18" charset="0"/>
                <a:cs typeface="Times New Roman" panose="02020603050405020304" pitchFamily="18" charset="0"/>
              </a:rPr>
              <a:t> του. Για να μη συμβεί αυτό θα πρέπει να εφαρμοστούν όλες οι παραπάνω προτάσεις.</a:t>
            </a:r>
          </a:p>
          <a:p>
            <a:pPr algn="just"/>
            <a:endParaRPr lang="el-G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22523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Προτεινόμενη Διόρθωση</a:t>
            </a:r>
          </a:p>
        </p:txBody>
      </p:sp>
      <p:sp>
        <p:nvSpPr>
          <p:cNvPr id="3" name="Θέση περιεχομένου 2"/>
          <p:cNvSpPr>
            <a:spLocks noGrp="1"/>
          </p:cNvSpPr>
          <p:nvPr>
            <p:ph idx="1"/>
          </p:nvPr>
        </p:nvSpPr>
        <p:spPr>
          <a:xfrm>
            <a:off x="2592925" y="1905000"/>
            <a:ext cx="9367261" cy="4724400"/>
          </a:xfrm>
        </p:spPr>
        <p:txBody>
          <a:bodyPr>
            <a:normAutofit fontScale="92500" lnSpcReduction="20000"/>
          </a:bodyPr>
          <a:lstStyle/>
          <a:p>
            <a:pPr marL="0" indent="0" algn="just">
              <a:lnSpc>
                <a:spcPct val="150000"/>
              </a:lnSpc>
              <a:buFont typeface="Wingdings" panose="05000000000000000000" pitchFamily="2" charset="2"/>
              <a:buNone/>
              <a:defRPr/>
            </a:pPr>
            <a:r>
              <a:rPr lang="el-GR" dirty="0">
                <a:latin typeface="Times New Roman" panose="02020603050405020304" pitchFamily="18" charset="0"/>
                <a:cs typeface="Times New Roman" panose="02020603050405020304" pitchFamily="18" charset="0"/>
              </a:rPr>
              <a:t>1. Ως εργασία ή απασχόληση για τους σκοπούς της παρούσας διάταξης νοείται οποιοδήποτε καθεστώς εργασιακής σχέσης, εξαρτημένης ή μη, ή σύμβασης έργου είτε έχει δηλωθεί είτε όχι </a:t>
            </a:r>
            <a:r>
              <a:rPr lang="el-GR" b="1" dirty="0">
                <a:solidFill>
                  <a:srgbClr val="C00000"/>
                </a:solidFill>
                <a:latin typeface="Times New Roman" panose="02020603050405020304" pitchFamily="18" charset="0"/>
                <a:cs typeface="Times New Roman" panose="02020603050405020304" pitchFamily="18" charset="0"/>
              </a:rPr>
              <a:t>με μετανάστριες και μετανάστες χωρίς νομιμοποιητικά έγγραφα.</a:t>
            </a:r>
          </a:p>
          <a:p>
            <a:pPr marL="0" indent="0" algn="just">
              <a:lnSpc>
                <a:spcPct val="150000"/>
              </a:lnSpc>
              <a:buFont typeface="Wingdings" panose="05000000000000000000" pitchFamily="2" charset="2"/>
              <a:buNone/>
              <a:defRPr/>
            </a:pPr>
            <a:r>
              <a:rPr lang="el-GR" dirty="0">
                <a:latin typeface="Times New Roman" panose="02020603050405020304" pitchFamily="18" charset="0"/>
                <a:cs typeface="Times New Roman" panose="02020603050405020304" pitchFamily="18" charset="0"/>
              </a:rPr>
              <a:t>[…]</a:t>
            </a:r>
          </a:p>
          <a:p>
            <a:pPr marL="0" indent="0" algn="just">
              <a:lnSpc>
                <a:spcPct val="150000"/>
              </a:lnSpc>
              <a:buFont typeface="Wingdings" panose="05000000000000000000" pitchFamily="2" charset="2"/>
              <a:buNone/>
              <a:defRPr/>
            </a:pPr>
            <a:r>
              <a:rPr lang="el-GR" dirty="0">
                <a:latin typeface="Times New Roman" panose="02020603050405020304" pitchFamily="18" charset="0"/>
                <a:cs typeface="Times New Roman" panose="02020603050405020304" pitchFamily="18" charset="0"/>
              </a:rPr>
              <a:t>3. </a:t>
            </a:r>
            <a:r>
              <a:rPr lang="el-GR" b="1" dirty="0">
                <a:solidFill>
                  <a:srgbClr val="C00000"/>
                </a:solidFill>
                <a:latin typeface="Times New Roman" panose="02020603050405020304" pitchFamily="18" charset="0"/>
                <a:cs typeface="Times New Roman" panose="02020603050405020304" pitchFamily="18" charset="0"/>
              </a:rPr>
              <a:t>Οι εργοδότριες και οι εργοδότες </a:t>
            </a:r>
            <a:r>
              <a:rPr lang="el-GR" dirty="0">
                <a:latin typeface="Times New Roman" panose="02020603050405020304" pitchFamily="18" charset="0"/>
                <a:cs typeface="Times New Roman" panose="02020603050405020304" pitchFamily="18" charset="0"/>
              </a:rPr>
              <a:t>όπως περιγράφονται στην παράγραφο 1 είναι </a:t>
            </a:r>
            <a:r>
              <a:rPr lang="el-GR" b="1" dirty="0">
                <a:solidFill>
                  <a:srgbClr val="C00000"/>
                </a:solidFill>
                <a:latin typeface="Times New Roman" panose="02020603050405020304" pitchFamily="18" charset="0"/>
                <a:cs typeface="Times New Roman" panose="02020603050405020304" pitchFamily="18" charset="0"/>
              </a:rPr>
              <a:t>υποχρεωμένες/οι </a:t>
            </a:r>
            <a:r>
              <a:rPr lang="el-GR" dirty="0">
                <a:latin typeface="Times New Roman" panose="02020603050405020304" pitchFamily="18" charset="0"/>
                <a:cs typeface="Times New Roman" panose="02020603050405020304" pitchFamily="18" charset="0"/>
              </a:rPr>
              <a:t>να μεριμνούν ώστε </a:t>
            </a:r>
            <a:r>
              <a:rPr lang="el-GR" b="1" dirty="0">
                <a:solidFill>
                  <a:srgbClr val="C00000"/>
                </a:solidFill>
                <a:latin typeface="Times New Roman" panose="02020603050405020304" pitchFamily="18" charset="0"/>
                <a:cs typeface="Times New Roman" panose="02020603050405020304" pitchFamily="18" charset="0"/>
              </a:rPr>
              <a:t>οι εργαζόμενες και οι εργαζόμενοι σε αυτές/</a:t>
            </a:r>
            <a:r>
              <a:rPr lang="el-GR" b="1" dirty="0" err="1">
                <a:solidFill>
                  <a:srgbClr val="C00000"/>
                </a:solidFill>
                <a:latin typeface="Times New Roman" panose="02020603050405020304" pitchFamily="18" charset="0"/>
                <a:cs typeface="Times New Roman" panose="02020603050405020304" pitchFamily="18" charset="0"/>
              </a:rPr>
              <a:t>ούς</a:t>
            </a:r>
            <a:r>
              <a:rPr lang="el-GR" b="1" dirty="0">
                <a:solidFill>
                  <a:srgbClr val="C00000"/>
                </a:solidFill>
                <a:latin typeface="Times New Roman" panose="02020603050405020304" pitchFamily="18" charset="0"/>
                <a:cs typeface="Times New Roman" panose="02020603050405020304" pitchFamily="18" charset="0"/>
              </a:rPr>
              <a:t> μετανάστριες/</a:t>
            </a:r>
            <a:r>
              <a:rPr lang="el-GR" b="1" dirty="0" err="1">
                <a:solidFill>
                  <a:srgbClr val="C00000"/>
                </a:solidFill>
                <a:latin typeface="Times New Roman" panose="02020603050405020304" pitchFamily="18" charset="0"/>
                <a:cs typeface="Times New Roman" panose="02020603050405020304" pitchFamily="18" charset="0"/>
              </a:rPr>
              <a:t>ες</a:t>
            </a:r>
            <a:r>
              <a:rPr lang="el-GR" dirty="0">
                <a:latin typeface="Times New Roman" panose="02020603050405020304" pitchFamily="18" charset="0"/>
                <a:cs typeface="Times New Roman" panose="02020603050405020304" pitchFamily="18" charset="0"/>
              </a:rPr>
              <a:t>, να τυγχάνουν άμεσα ιατρικής αξιολόγησης και φροντίδας επί εμφανίσεως οποιασδήποτε συμπτωματολογίας νόσου, με παραπομπή σε αρμόδιες Υγειονομικές Υπηρεσίες.</a:t>
            </a:r>
          </a:p>
          <a:p>
            <a:pPr marL="0" indent="0" algn="just">
              <a:lnSpc>
                <a:spcPct val="150000"/>
              </a:lnSpc>
              <a:buFont typeface="Wingdings" panose="05000000000000000000" pitchFamily="2" charset="2"/>
              <a:buNone/>
              <a:defRPr/>
            </a:pPr>
            <a:r>
              <a:rPr lang="el-GR" dirty="0">
                <a:latin typeface="Times New Roman" panose="02020603050405020304" pitchFamily="18" charset="0"/>
                <a:cs typeface="Times New Roman" panose="02020603050405020304" pitchFamily="18" charset="0"/>
              </a:rPr>
              <a:t>4. </a:t>
            </a:r>
            <a:r>
              <a:rPr lang="el-GR" b="1" dirty="0">
                <a:solidFill>
                  <a:srgbClr val="C00000"/>
                </a:solidFill>
                <a:latin typeface="Times New Roman" panose="02020603050405020304" pitchFamily="18" charset="0"/>
                <a:cs typeface="Times New Roman" panose="02020603050405020304" pitchFamily="18" charset="0"/>
              </a:rPr>
              <a:t>Η/Ο υπεύθυνη/</a:t>
            </a:r>
            <a:r>
              <a:rPr lang="el-GR" b="1" dirty="0" err="1">
                <a:solidFill>
                  <a:srgbClr val="C00000"/>
                </a:solidFill>
                <a:latin typeface="Times New Roman" panose="02020603050405020304" pitchFamily="18" charset="0"/>
                <a:cs typeface="Times New Roman" panose="02020603050405020304" pitchFamily="18" charset="0"/>
              </a:rPr>
              <a:t>ος</a:t>
            </a:r>
            <a:r>
              <a:rPr lang="el-GR" dirty="0">
                <a:latin typeface="Times New Roman" panose="02020603050405020304" pitchFamily="18" charset="0"/>
                <a:cs typeface="Times New Roman" panose="02020603050405020304" pitchFamily="18" charset="0"/>
              </a:rPr>
              <a:t> του ιατρείου πρωτοβάθμιας φροντίδας υγείας, </a:t>
            </a:r>
            <a:r>
              <a:rPr lang="el-GR" b="1" dirty="0">
                <a:solidFill>
                  <a:srgbClr val="C00000"/>
                </a:solidFill>
                <a:latin typeface="Times New Roman" panose="02020603050405020304" pitchFamily="18" charset="0"/>
                <a:cs typeface="Times New Roman" panose="02020603050405020304" pitchFamily="18" charset="0"/>
              </a:rPr>
              <a:t>η/ο ιατρός</a:t>
            </a:r>
            <a:r>
              <a:rPr lang="el-GR" dirty="0">
                <a:latin typeface="Times New Roman" panose="02020603050405020304" pitchFamily="18" charset="0"/>
                <a:cs typeface="Times New Roman" panose="02020603050405020304" pitchFamily="18" charset="0"/>
              </a:rPr>
              <a:t>, του Κέντρου Ελέγχου και Πρόληψης Νοσημάτων και </a:t>
            </a:r>
            <a:r>
              <a:rPr lang="el-GR" b="1" dirty="0">
                <a:solidFill>
                  <a:srgbClr val="C00000"/>
                </a:solidFill>
                <a:latin typeface="Times New Roman" panose="02020603050405020304" pitchFamily="18" charset="0"/>
                <a:cs typeface="Times New Roman" panose="02020603050405020304" pitchFamily="18" charset="0"/>
              </a:rPr>
              <a:t>κάθε</a:t>
            </a:r>
            <a:r>
              <a:rPr lang="el-GR" dirty="0">
                <a:latin typeface="Times New Roman" panose="02020603050405020304" pitchFamily="18" charset="0"/>
                <a:cs typeface="Times New Roman" panose="02020603050405020304" pitchFamily="18" charset="0"/>
              </a:rPr>
              <a:t> </a:t>
            </a:r>
            <a:r>
              <a:rPr lang="el-GR" b="1" dirty="0">
                <a:solidFill>
                  <a:srgbClr val="C00000"/>
                </a:solidFill>
                <a:latin typeface="Times New Roman" panose="02020603050405020304" pitchFamily="18" charset="0"/>
                <a:cs typeface="Times New Roman" panose="02020603050405020304" pitchFamily="18" charset="0"/>
              </a:rPr>
              <a:t>άλλη-</a:t>
            </a:r>
            <a:r>
              <a:rPr lang="el-GR" b="1" dirty="0" err="1">
                <a:solidFill>
                  <a:srgbClr val="C00000"/>
                </a:solidFill>
                <a:latin typeface="Times New Roman" panose="02020603050405020304" pitchFamily="18" charset="0"/>
                <a:cs typeface="Times New Roman" panose="02020603050405020304" pitchFamily="18" charset="0"/>
              </a:rPr>
              <a:t>ος</a:t>
            </a:r>
            <a:r>
              <a:rPr lang="el-GR" b="1" dirty="0">
                <a:solidFill>
                  <a:srgbClr val="C00000"/>
                </a:solidFill>
                <a:latin typeface="Times New Roman" panose="02020603050405020304" pitchFamily="18" charset="0"/>
                <a:cs typeface="Times New Roman" panose="02020603050405020304" pitchFamily="18" charset="0"/>
              </a:rPr>
              <a:t> υγειονομικός </a:t>
            </a:r>
            <a:r>
              <a:rPr lang="el-GR" dirty="0">
                <a:latin typeface="Times New Roman" panose="02020603050405020304" pitchFamily="18" charset="0"/>
                <a:cs typeface="Times New Roman" panose="02020603050405020304" pitchFamily="18" charset="0"/>
              </a:rPr>
              <a:t>που περιέρχεται στην αντίληψή </a:t>
            </a:r>
            <a:r>
              <a:rPr lang="el-GR" b="1" dirty="0">
                <a:solidFill>
                  <a:srgbClr val="C00000"/>
                </a:solidFill>
                <a:latin typeface="Times New Roman" panose="02020603050405020304" pitchFamily="18" charset="0"/>
                <a:cs typeface="Times New Roman" panose="02020603050405020304" pitchFamily="18" charset="0"/>
              </a:rPr>
              <a:t>της/του </a:t>
            </a:r>
            <a:r>
              <a:rPr lang="el-GR" dirty="0">
                <a:latin typeface="Times New Roman" panose="02020603050405020304" pitchFamily="18" charset="0"/>
                <a:cs typeface="Times New Roman" panose="02020603050405020304" pitchFamily="18" charset="0"/>
              </a:rPr>
              <a:t>παράβαση των παραγράφων 2 και 3 για νοσήματα του άρθρου 1 ενημερώνει αμελλητί </a:t>
            </a:r>
            <a:r>
              <a:rPr lang="el-GR" b="1" dirty="0">
                <a:solidFill>
                  <a:srgbClr val="C00000"/>
                </a:solidFill>
                <a:latin typeface="Times New Roman" panose="02020603050405020304" pitchFamily="18" charset="0"/>
                <a:cs typeface="Times New Roman" panose="02020603050405020304" pitchFamily="18" charset="0"/>
              </a:rPr>
              <a:t>την/τον αρμόδια/ο Εισαγγελέα Πλημμελειοδικών</a:t>
            </a:r>
            <a:r>
              <a:rPr lang="el-GR"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301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89211" y="236183"/>
            <a:ext cx="8911687" cy="719781"/>
          </a:xfrm>
        </p:spPr>
        <p:txBody>
          <a:bodyPr>
            <a:normAutofit fontScale="90000"/>
          </a:bodyPr>
          <a:lstStyle/>
          <a:p>
            <a:r>
              <a:rPr lang="el-GR" dirty="0"/>
              <a:t>Παράδειγμα 6 (πραγματολογική/ </a:t>
            </a:r>
            <a:r>
              <a:rPr lang="el-GR" dirty="0" err="1"/>
              <a:t>κειμενική</a:t>
            </a:r>
            <a:r>
              <a:rPr lang="el-GR" dirty="0"/>
              <a:t> ανάλυση)</a:t>
            </a:r>
          </a:p>
        </p:txBody>
      </p:sp>
      <p:sp>
        <p:nvSpPr>
          <p:cNvPr id="3" name="Θέση περιεχομένου 2"/>
          <p:cNvSpPr>
            <a:spLocks noGrp="1"/>
          </p:cNvSpPr>
          <p:nvPr>
            <p:ph idx="1"/>
          </p:nvPr>
        </p:nvSpPr>
        <p:spPr>
          <a:xfrm>
            <a:off x="2589211" y="1343891"/>
            <a:ext cx="9478097" cy="5403273"/>
          </a:xfrm>
        </p:spPr>
        <p:txBody>
          <a:bodyPr>
            <a:normAutofit fontScale="92500" lnSpcReduction="10000"/>
          </a:bodyPr>
          <a:lstStyle/>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Αυτό </a:t>
            </a:r>
            <a:r>
              <a:rPr lang="el-GR" altLang="el-GR" sz="1600" b="1" dirty="0">
                <a:solidFill>
                  <a:srgbClr val="C00000"/>
                </a:solidFill>
                <a:latin typeface="Times New Roman" panose="02020603050405020304" pitchFamily="18" charset="0"/>
                <a:cs typeface="Times New Roman" panose="02020603050405020304" pitchFamily="18" charset="0"/>
              </a:rPr>
              <a:t>το φυλλάδιο στοχεύει στις εργαζόμενες γυναίκες</a:t>
            </a:r>
            <a:r>
              <a:rPr lang="el-GR" altLang="el-GR" sz="1600" dirty="0">
                <a:solidFill>
                  <a:schemeClr val="tx1"/>
                </a:solidFill>
                <a:latin typeface="Times New Roman" panose="02020603050405020304" pitchFamily="18" charset="0"/>
                <a:cs typeface="Times New Roman" panose="02020603050405020304" pitchFamily="18" charset="0"/>
              </a:rPr>
              <a:t>, στους εκπρόσωπους των εργαζομένων και στους εργοδότες. </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 Διεθνείς μελέτες έχουν δείξει ότι μεταξύ 40 και 90 τοις εκατό των ερωτηθεισών γυναικών έχουν υποστεί κάποια μορφή βίας ή παρενόχλησης κατά τη διάρκεια της εργασιακής τους ζωής.</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 Αντιμετωπίστε ευθέως όποιον σας παρενοχλεί:</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Κάντε το απρόσμενο: Ονομάστε τη συμπεριφορά. Οτιδήποτε μόλις έκανε πείτε το και γίνετε </a:t>
            </a:r>
            <a:r>
              <a:rPr lang="el-GR" altLang="el-GR" sz="1600" b="1" dirty="0">
                <a:solidFill>
                  <a:srgbClr val="C00000"/>
                </a:solidFill>
                <a:latin typeface="Times New Roman" panose="02020603050405020304" pitchFamily="18" charset="0"/>
                <a:cs typeface="Times New Roman" panose="02020603050405020304" pitchFamily="18" charset="0"/>
              </a:rPr>
              <a:t>συγκεκριμένοι</a:t>
            </a:r>
            <a:r>
              <a:rPr lang="el-GR" altLang="el-GR" sz="1600" dirty="0">
                <a:solidFill>
                  <a:srgbClr val="C00000"/>
                </a:solidFill>
                <a:latin typeface="Times New Roman" panose="02020603050405020304" pitchFamily="18" charset="0"/>
                <a:cs typeface="Times New Roman" panose="02020603050405020304" pitchFamily="18" charset="0"/>
              </a:rPr>
              <a:t>.</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Να είστε </a:t>
            </a:r>
            <a:r>
              <a:rPr lang="el-GR" altLang="el-GR" sz="1600" b="1" dirty="0">
                <a:solidFill>
                  <a:srgbClr val="C00000"/>
                </a:solidFill>
                <a:latin typeface="Times New Roman" panose="02020603050405020304" pitchFamily="18" charset="0"/>
                <a:cs typeface="Times New Roman" panose="02020603050405020304" pitchFamily="18" charset="0"/>
              </a:rPr>
              <a:t>σοβαροί</a:t>
            </a:r>
            <a:r>
              <a:rPr lang="el-GR" altLang="el-GR" sz="1600" dirty="0">
                <a:solidFill>
                  <a:srgbClr val="C00000"/>
                </a:solidFill>
                <a:latin typeface="Times New Roman" panose="02020603050405020304" pitchFamily="18" charset="0"/>
                <a:cs typeface="Times New Roman" panose="02020603050405020304" pitchFamily="18" charset="0"/>
              </a:rPr>
              <a:t>, </a:t>
            </a:r>
            <a:r>
              <a:rPr lang="el-GR" altLang="el-GR" sz="1600" b="1" dirty="0">
                <a:solidFill>
                  <a:srgbClr val="C00000"/>
                </a:solidFill>
                <a:latin typeface="Times New Roman" panose="02020603050405020304" pitchFamily="18" charset="0"/>
                <a:cs typeface="Times New Roman" panose="02020603050405020304" pitchFamily="18" charset="0"/>
              </a:rPr>
              <a:t>άμεσοι</a:t>
            </a:r>
            <a:r>
              <a:rPr lang="el-GR" altLang="el-GR" sz="1600" dirty="0">
                <a:solidFill>
                  <a:srgbClr val="C00000"/>
                </a:solidFill>
                <a:latin typeface="Times New Roman" panose="02020603050405020304" pitchFamily="18" charset="0"/>
                <a:cs typeface="Times New Roman" panose="02020603050405020304" pitchFamily="18" charset="0"/>
              </a:rPr>
              <a:t> </a:t>
            </a:r>
            <a:r>
              <a:rPr lang="el-GR" altLang="el-GR" sz="1600" dirty="0">
                <a:solidFill>
                  <a:schemeClr val="tx1"/>
                </a:solidFill>
                <a:latin typeface="Times New Roman" panose="02020603050405020304" pitchFamily="18" charset="0"/>
                <a:cs typeface="Times New Roman" panose="02020603050405020304" pitchFamily="18" charset="0"/>
              </a:rPr>
              <a:t>και να μιλάτε απερίφραστα.</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Βρείτε </a:t>
            </a:r>
            <a:r>
              <a:rPr lang="el-GR" altLang="el-GR" sz="1600" b="1" dirty="0">
                <a:solidFill>
                  <a:srgbClr val="C00000"/>
                </a:solidFill>
                <a:latin typeface="Times New Roman" panose="02020603050405020304" pitchFamily="18" charset="0"/>
                <a:cs typeface="Times New Roman" panose="02020603050405020304" pitchFamily="18" charset="0"/>
              </a:rPr>
              <a:t>έναν μάρτυρα</a:t>
            </a:r>
            <a:r>
              <a:rPr lang="el-GR" altLang="el-GR" sz="1600" dirty="0">
                <a:solidFill>
                  <a:srgbClr val="C00000"/>
                </a:solidFill>
                <a:latin typeface="Times New Roman" panose="02020603050405020304" pitchFamily="18" charset="0"/>
                <a:cs typeface="Times New Roman" panose="02020603050405020304" pitchFamily="18" charset="0"/>
              </a:rPr>
              <a:t> </a:t>
            </a:r>
            <a:r>
              <a:rPr lang="el-GR" altLang="el-GR" sz="1600" dirty="0">
                <a:solidFill>
                  <a:schemeClr val="tx1"/>
                </a:solidFill>
                <a:latin typeface="Times New Roman" panose="02020603050405020304" pitchFamily="18" charset="0"/>
                <a:cs typeface="Times New Roman" panose="02020603050405020304" pitchFamily="18" charset="0"/>
              </a:rPr>
              <a:t>συμπεριφοράς</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Ενημερώστε </a:t>
            </a:r>
            <a:r>
              <a:rPr lang="el-GR" altLang="el-GR" sz="1600" b="1" dirty="0">
                <a:solidFill>
                  <a:srgbClr val="C00000"/>
                </a:solidFill>
                <a:latin typeface="Times New Roman" panose="02020603050405020304" pitchFamily="18" charset="0"/>
                <a:cs typeface="Times New Roman" panose="02020603050405020304" pitchFamily="18" charset="0"/>
              </a:rPr>
              <a:t>έναν έμπιστο συνάδελφο</a:t>
            </a:r>
            <a:r>
              <a:rPr lang="el-GR" altLang="el-GR" sz="1600" dirty="0">
                <a:solidFill>
                  <a:srgbClr val="C00000"/>
                </a:solidFill>
                <a:latin typeface="Times New Roman" panose="02020603050405020304" pitchFamily="18" charset="0"/>
                <a:cs typeface="Times New Roman" panose="02020603050405020304" pitchFamily="18" charset="0"/>
              </a:rPr>
              <a:t> </a:t>
            </a:r>
            <a:r>
              <a:rPr lang="el-GR" altLang="el-GR" sz="1600" dirty="0">
                <a:solidFill>
                  <a:schemeClr val="tx1"/>
                </a:solidFill>
                <a:latin typeface="Times New Roman" panose="02020603050405020304" pitchFamily="18" charset="0"/>
                <a:cs typeface="Times New Roman" panose="02020603050405020304" pitchFamily="18" charset="0"/>
              </a:rPr>
              <a:t>και προσπαθήστε να διασφαλίσετε ότι είναι </a:t>
            </a:r>
            <a:r>
              <a:rPr lang="el-GR" altLang="el-GR" sz="1600" b="1" dirty="0">
                <a:solidFill>
                  <a:srgbClr val="C00000"/>
                </a:solidFill>
                <a:latin typeface="Times New Roman" panose="02020603050405020304" pitchFamily="18" charset="0"/>
                <a:cs typeface="Times New Roman" panose="02020603050405020304" pitchFamily="18" charset="0"/>
              </a:rPr>
              <a:t>αυτόπτης ή αυτήκοος μάρτυρας </a:t>
            </a:r>
            <a:r>
              <a:rPr lang="el-GR" altLang="el-GR" sz="1600" dirty="0">
                <a:solidFill>
                  <a:schemeClr val="tx1"/>
                </a:solidFill>
                <a:latin typeface="Times New Roman" panose="02020603050405020304" pitchFamily="18" charset="0"/>
                <a:cs typeface="Times New Roman" panose="02020603050405020304" pitchFamily="18" charset="0"/>
              </a:rPr>
              <a:t>σε κάποια κατάσταση όπου </a:t>
            </a:r>
            <a:r>
              <a:rPr lang="el-GR" altLang="el-GR" sz="1600" dirty="0" err="1">
                <a:solidFill>
                  <a:schemeClr val="tx1"/>
                </a:solidFill>
                <a:latin typeface="Times New Roman" panose="02020603050405020304" pitchFamily="18" charset="0"/>
                <a:cs typeface="Times New Roman" panose="02020603050405020304" pitchFamily="18" charset="0"/>
              </a:rPr>
              <a:t>παρενοχλείστε</a:t>
            </a:r>
            <a:r>
              <a:rPr lang="el-GR" altLang="el-GR" sz="1600" dirty="0">
                <a:solidFill>
                  <a:schemeClr val="tx1"/>
                </a:solidFill>
                <a:latin typeface="Times New Roman" panose="02020603050405020304" pitchFamily="18" charset="0"/>
                <a:cs typeface="Times New Roman" panose="02020603050405020304" pitchFamily="18" charset="0"/>
              </a:rPr>
              <a:t> σεξουαλικά.</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[…]Πείτε το σε </a:t>
            </a:r>
            <a:r>
              <a:rPr lang="el-GR" altLang="el-GR" sz="1600" b="1" dirty="0">
                <a:solidFill>
                  <a:srgbClr val="C00000"/>
                </a:solidFill>
                <a:latin typeface="Times New Roman" panose="02020603050405020304" pitchFamily="18" charset="0"/>
                <a:cs typeface="Times New Roman" panose="02020603050405020304" pitchFamily="18" charset="0"/>
              </a:rPr>
              <a:t>κάποιον</a:t>
            </a:r>
            <a:r>
              <a:rPr lang="el-GR" altLang="el-GR" sz="1600" dirty="0">
                <a:solidFill>
                  <a:schemeClr val="tx1"/>
                </a:solidFill>
                <a:latin typeface="Times New Roman" panose="02020603050405020304" pitchFamily="18" charset="0"/>
                <a:cs typeface="Times New Roman" panose="02020603050405020304" pitchFamily="18" charset="0"/>
              </a:rPr>
              <a:t>: Με το να είστε σιωπηλή ή γενναία (σηκώνοντας το βάρος μόνη σας) αφήνετε τη σεξουαλική παρενόχληση να συνεχίζετε.</a:t>
            </a:r>
          </a:p>
          <a:p>
            <a:pPr algn="just">
              <a:lnSpc>
                <a:spcPct val="120000"/>
              </a:lnSpc>
              <a:spcBef>
                <a:spcPts val="350"/>
              </a:spcBef>
              <a:buNone/>
            </a:pPr>
            <a:r>
              <a:rPr lang="el-GR" altLang="el-GR" sz="1600" dirty="0">
                <a:solidFill>
                  <a:schemeClr val="tx1"/>
                </a:solidFill>
                <a:latin typeface="Times New Roman" panose="02020603050405020304" pitchFamily="18" charset="0"/>
                <a:cs typeface="Times New Roman" panose="02020603050405020304" pitchFamily="18" charset="0"/>
              </a:rPr>
              <a:t>[…] Εργασιακές ομάδες που βρίσκονται σε μεγαλύτερο κίνδυνο εργασιακής βίας από άλλες:</a:t>
            </a:r>
          </a:p>
          <a:p>
            <a:pPr marL="179388" indent="-179388" algn="just">
              <a:lnSpc>
                <a:spcPct val="120000"/>
              </a:lnSpc>
              <a:spcBef>
                <a:spcPts val="350"/>
              </a:spcBef>
              <a:buFont typeface="Arial" panose="020B0604020202020204" pitchFamily="34" charset="0"/>
              <a:buChar char="•"/>
            </a:pPr>
            <a:r>
              <a:rPr lang="el-GR" altLang="el-GR" sz="1600" b="1" dirty="0">
                <a:solidFill>
                  <a:srgbClr val="C00000"/>
                </a:solidFill>
                <a:latin typeface="Times New Roman" panose="02020603050405020304" pitchFamily="18" charset="0"/>
                <a:cs typeface="Times New Roman" panose="02020603050405020304" pitchFamily="18" charset="0"/>
              </a:rPr>
              <a:t>Εργαζόμενοι</a:t>
            </a:r>
            <a:r>
              <a:rPr lang="el-GR" altLang="el-GR" sz="1600" dirty="0">
                <a:solidFill>
                  <a:schemeClr val="tx1"/>
                </a:solidFill>
                <a:latin typeface="Times New Roman" panose="02020603050405020304" pitchFamily="18" charset="0"/>
                <a:cs typeface="Times New Roman" panose="02020603050405020304" pitchFamily="18" charset="0"/>
              </a:rPr>
              <a:t> στο χώρο της καθαριότητας και σε συνεργεία καθαρισμού, </a:t>
            </a:r>
            <a:r>
              <a:rPr lang="el-GR" altLang="el-GR" sz="1600" b="1" dirty="0">
                <a:solidFill>
                  <a:srgbClr val="C00000"/>
                </a:solidFill>
                <a:latin typeface="Times New Roman" panose="02020603050405020304" pitchFamily="18" charset="0"/>
                <a:cs typeface="Times New Roman" panose="02020603050405020304" pitchFamily="18" charset="0"/>
              </a:rPr>
              <a:t>οικιακοί βοηθοί</a:t>
            </a:r>
          </a:p>
          <a:p>
            <a:pPr marL="179388" indent="-179388" algn="just">
              <a:lnSpc>
                <a:spcPct val="120000"/>
              </a:lnSpc>
              <a:spcBef>
                <a:spcPts val="350"/>
              </a:spcBef>
              <a:buFont typeface="Arial" panose="020B0604020202020204" pitchFamily="34" charset="0"/>
              <a:buChar char="•"/>
            </a:pPr>
            <a:r>
              <a:rPr lang="el-GR" altLang="el-GR" sz="1600" b="1" dirty="0">
                <a:solidFill>
                  <a:srgbClr val="C00000"/>
                </a:solidFill>
                <a:latin typeface="Times New Roman" panose="02020603050405020304" pitchFamily="18" charset="0"/>
                <a:cs typeface="Times New Roman" panose="02020603050405020304" pitchFamily="18" charset="0"/>
              </a:rPr>
              <a:t>Αλλοδαποί εργαζόμενοι</a:t>
            </a:r>
          </a:p>
          <a:p>
            <a:pPr marL="179388" indent="-179388" algn="just">
              <a:lnSpc>
                <a:spcPct val="120000"/>
              </a:lnSpc>
              <a:spcBef>
                <a:spcPts val="350"/>
              </a:spcBef>
              <a:buFont typeface="Arial" panose="020B0604020202020204" pitchFamily="34" charset="0"/>
              <a:buChar char="•"/>
            </a:pPr>
            <a:r>
              <a:rPr lang="el-GR" altLang="el-GR" sz="1600" b="1" dirty="0">
                <a:solidFill>
                  <a:srgbClr val="C00000"/>
                </a:solidFill>
                <a:latin typeface="Times New Roman" panose="02020603050405020304" pitchFamily="18" charset="0"/>
                <a:cs typeface="Times New Roman" panose="02020603050405020304" pitchFamily="18" charset="0"/>
              </a:rPr>
              <a:t>Εργαζόμενοι</a:t>
            </a:r>
            <a:r>
              <a:rPr lang="el-GR" altLang="el-GR" sz="1600" dirty="0">
                <a:solidFill>
                  <a:schemeClr val="tx1"/>
                </a:solidFill>
                <a:latin typeface="Times New Roman" panose="02020603050405020304" pitchFamily="18" charset="0"/>
                <a:cs typeface="Times New Roman" panose="02020603050405020304" pitchFamily="18" charset="0"/>
              </a:rPr>
              <a:t> στον τομέα της Υγείας και σε κοινωνικές υπηρεσίες</a:t>
            </a:r>
          </a:p>
          <a:p>
            <a:pPr marL="179388" indent="-179388" algn="just">
              <a:lnSpc>
                <a:spcPct val="120000"/>
              </a:lnSpc>
              <a:spcBef>
                <a:spcPts val="350"/>
              </a:spcBef>
              <a:buFont typeface="Arial" panose="020B0604020202020204" pitchFamily="34" charset="0"/>
              <a:buChar char="•"/>
            </a:pPr>
            <a:r>
              <a:rPr lang="el-GR" altLang="el-GR" sz="1600" b="1" dirty="0">
                <a:solidFill>
                  <a:srgbClr val="C00000"/>
                </a:solidFill>
                <a:latin typeface="Times New Roman" panose="02020603050405020304" pitchFamily="18" charset="0"/>
                <a:cs typeface="Times New Roman" panose="02020603050405020304" pitchFamily="18" charset="0"/>
              </a:rPr>
              <a:t>Εργαζόμενοι</a:t>
            </a:r>
            <a:r>
              <a:rPr lang="el-GR" altLang="el-GR" sz="1600" b="1" dirty="0">
                <a:solidFill>
                  <a:schemeClr val="tx1"/>
                </a:solidFill>
                <a:latin typeface="Times New Roman" panose="02020603050405020304" pitchFamily="18" charset="0"/>
                <a:cs typeface="Times New Roman" panose="02020603050405020304" pitchFamily="18" charset="0"/>
              </a:rPr>
              <a:t> </a:t>
            </a:r>
            <a:r>
              <a:rPr lang="el-GR" altLang="el-GR" sz="1600" dirty="0">
                <a:solidFill>
                  <a:schemeClr val="tx1"/>
                </a:solidFill>
                <a:latin typeface="Times New Roman" panose="02020603050405020304" pitchFamily="18" charset="0"/>
                <a:cs typeface="Times New Roman" panose="02020603050405020304" pitchFamily="18" charset="0"/>
              </a:rPr>
              <a:t>με συμβάσεις περιορισμένου χρόνου</a:t>
            </a:r>
          </a:p>
          <a:p>
            <a:pPr marL="179388" indent="-179388" algn="just">
              <a:lnSpc>
                <a:spcPct val="120000"/>
              </a:lnSpc>
              <a:spcBef>
                <a:spcPts val="350"/>
              </a:spcBef>
              <a:buFont typeface="Arial" panose="020B0604020202020204" pitchFamily="34" charset="0"/>
              <a:buChar char="•"/>
            </a:pPr>
            <a:r>
              <a:rPr lang="el-GR" altLang="el-GR" sz="1600" b="1" dirty="0">
                <a:solidFill>
                  <a:srgbClr val="C00000"/>
                </a:solidFill>
                <a:latin typeface="Times New Roman" panose="02020603050405020304" pitchFamily="18" charset="0"/>
                <a:cs typeface="Times New Roman" panose="02020603050405020304" pitchFamily="18" charset="0"/>
              </a:rPr>
              <a:t>Εργαζόμενοι</a:t>
            </a:r>
            <a:r>
              <a:rPr lang="el-GR" altLang="el-GR" sz="1600" b="1" dirty="0">
                <a:solidFill>
                  <a:schemeClr val="tx1"/>
                </a:solidFill>
                <a:latin typeface="Times New Roman" panose="02020603050405020304" pitchFamily="18" charset="0"/>
                <a:cs typeface="Times New Roman" panose="02020603050405020304" pitchFamily="18" charset="0"/>
              </a:rPr>
              <a:t> </a:t>
            </a:r>
            <a:r>
              <a:rPr lang="el-GR" altLang="el-GR" sz="1600" dirty="0">
                <a:solidFill>
                  <a:schemeClr val="tx1"/>
                </a:solidFill>
                <a:latin typeface="Times New Roman" panose="02020603050405020304" pitchFamily="18" charset="0"/>
                <a:cs typeface="Times New Roman" panose="02020603050405020304" pitchFamily="18" charset="0"/>
              </a:rPr>
              <a:t>στον τομέα λιανικής πωλήσεων και σε μικρές επιχειρήσεις</a:t>
            </a:r>
          </a:p>
          <a:p>
            <a:pPr marL="179388" indent="-179388" algn="just">
              <a:lnSpc>
                <a:spcPct val="120000"/>
              </a:lnSpc>
              <a:spcBef>
                <a:spcPts val="350"/>
              </a:spcBef>
              <a:buFont typeface="Arial" panose="020B0604020202020204" pitchFamily="34" charset="0"/>
              <a:buChar char="•"/>
            </a:pPr>
            <a:r>
              <a:rPr lang="el-GR" altLang="el-GR" sz="1600" b="1" dirty="0">
                <a:solidFill>
                  <a:srgbClr val="C00000"/>
                </a:solidFill>
                <a:latin typeface="Times New Roman" panose="02020603050405020304" pitchFamily="18" charset="0"/>
                <a:cs typeface="Times New Roman" panose="02020603050405020304" pitchFamily="18" charset="0"/>
              </a:rPr>
              <a:t>Εκπαιδευτικοί</a:t>
            </a:r>
          </a:p>
        </p:txBody>
      </p:sp>
    </p:spTree>
    <p:extLst>
      <p:ext uri="{BB962C8B-B14F-4D97-AF65-F5344CB8AC3E}">
        <p14:creationId xmlns:p14="http://schemas.microsoft.com/office/powerpoint/2010/main" val="2697165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r>
              <a:rPr lang="el-GR" dirty="0"/>
              <a:t>Πρόβλημα</a:t>
            </a:r>
          </a:p>
        </p:txBody>
      </p:sp>
      <p:sp>
        <p:nvSpPr>
          <p:cNvPr id="3" name="Θέση περιεχομένου 2"/>
          <p:cNvSpPr>
            <a:spLocks noGrp="1"/>
          </p:cNvSpPr>
          <p:nvPr>
            <p:ph idx="1"/>
          </p:nvPr>
        </p:nvSpPr>
        <p:spPr>
          <a:xfrm>
            <a:off x="2589212" y="2133599"/>
            <a:ext cx="9408824" cy="4585855"/>
          </a:xfrm>
        </p:spPr>
        <p:txBody>
          <a:bodyPr>
            <a:normAutofit/>
          </a:bodyPr>
          <a:lstStyle/>
          <a:p>
            <a:pPr algn="just"/>
            <a:r>
              <a:rPr lang="el-GR" dirty="0">
                <a:latin typeface="Times New Roman" panose="02020603050405020304" pitchFamily="18" charset="0"/>
                <a:cs typeface="Times New Roman" panose="02020603050405020304" pitchFamily="18" charset="0"/>
              </a:rPr>
              <a:t>Ακραία έκφραση της σύγχυσης των συντακτριών-των τους ως προς το γραμματικό πρότυπο που ακολουθούν, οι οποίες-οι, στην προσπάθειά τους να ακολουθήσουν ό,τι θεωρούν κανόνα της πρότυπης γλώσσας, καταλήγουν να ταυτίζουν με το αρσενικό γένος τις γυναίκες θύματα της σεξουαλικής βίας στο χώρο της εργασίας τους στις οποίες απευθύνονται (επισημάνσεις με έντονη γραφή). </a:t>
            </a:r>
          </a:p>
          <a:p>
            <a:pPr marL="0" indent="0" algn="just">
              <a:buNone/>
            </a:pPr>
            <a:endParaRPr lang="el-GR" dirty="0">
              <a:latin typeface="Times New Roman" panose="02020603050405020304" pitchFamily="18" charset="0"/>
              <a:cs typeface="Times New Roman" panose="02020603050405020304" pitchFamily="18" charset="0"/>
            </a:endParaRPr>
          </a:p>
          <a:p>
            <a:pPr algn="just"/>
            <a:r>
              <a:rPr lang="el-GR" dirty="0">
                <a:latin typeface="Times New Roman" panose="02020603050405020304" pitchFamily="18" charset="0"/>
                <a:cs typeface="Times New Roman" panose="02020603050405020304" pitchFamily="18" charset="0"/>
              </a:rPr>
              <a:t>Οι συντάκτριες-τες του Οδηγού απευθύνουν άμεσες </a:t>
            </a:r>
            <a:r>
              <a:rPr lang="el-GR" dirty="0" err="1">
                <a:latin typeface="Times New Roman" panose="02020603050405020304" pitchFamily="18" charset="0"/>
                <a:cs typeface="Times New Roman" panose="02020603050405020304" pitchFamily="18" charset="0"/>
              </a:rPr>
              <a:t>κατευθυντικές</a:t>
            </a:r>
            <a:r>
              <a:rPr lang="el-GR" dirty="0">
                <a:latin typeface="Times New Roman" panose="02020603050405020304" pitchFamily="18" charset="0"/>
                <a:cs typeface="Times New Roman" panose="02020603050405020304" pitchFamily="18" charset="0"/>
              </a:rPr>
              <a:t> πράξεις με </a:t>
            </a:r>
            <a:r>
              <a:rPr lang="el-GR" dirty="0" err="1">
                <a:latin typeface="Times New Roman" panose="02020603050405020304" pitchFamily="18" charset="0"/>
                <a:cs typeface="Times New Roman" panose="02020603050405020304" pitchFamily="18" charset="0"/>
              </a:rPr>
              <a:t>προσλεκτική</a:t>
            </a:r>
            <a:r>
              <a:rPr lang="el-GR" dirty="0">
                <a:latin typeface="Times New Roman" panose="02020603050405020304" pitchFamily="18" charset="0"/>
                <a:cs typeface="Times New Roman" panose="02020603050405020304" pitchFamily="18" charset="0"/>
              </a:rPr>
              <a:t> ισχύ εντολής (ρηματικοί τύποι στην προστακτική), οι οποίες λειτουργούν ως ισχυρές προτροπές προς τις γυναίκες θύματα βίας να είναι ‘</a:t>
            </a:r>
            <a:r>
              <a:rPr lang="el-GR" b="1" dirty="0">
                <a:latin typeface="Times New Roman" panose="02020603050405020304" pitchFamily="18" charset="0"/>
                <a:cs typeface="Times New Roman" panose="02020603050405020304" pitchFamily="18" charset="0"/>
              </a:rPr>
              <a:t>συγκεκριμένοι</a:t>
            </a:r>
            <a:r>
              <a:rPr lang="el-GR" dirty="0">
                <a:latin typeface="Times New Roman" panose="02020603050405020304" pitchFamily="18" charset="0"/>
                <a:cs typeface="Times New Roman" panose="02020603050405020304" pitchFamily="18" charset="0"/>
              </a:rPr>
              <a:t>’, ‘</a:t>
            </a:r>
            <a:r>
              <a:rPr lang="el-GR" b="1" dirty="0">
                <a:latin typeface="Times New Roman" panose="02020603050405020304" pitchFamily="18" charset="0"/>
                <a:cs typeface="Times New Roman" panose="02020603050405020304" pitchFamily="18" charset="0"/>
              </a:rPr>
              <a:t>σοβαροί</a:t>
            </a:r>
            <a:r>
              <a:rPr lang="el-GR" dirty="0">
                <a:latin typeface="Times New Roman" panose="02020603050405020304" pitchFamily="18" charset="0"/>
                <a:cs typeface="Times New Roman" panose="02020603050405020304" pitchFamily="18" charset="0"/>
              </a:rPr>
              <a:t>’ και ‘</a:t>
            </a:r>
            <a:r>
              <a:rPr lang="el-GR" b="1" dirty="0">
                <a:latin typeface="Times New Roman" panose="02020603050405020304" pitchFamily="18" charset="0"/>
                <a:cs typeface="Times New Roman" panose="02020603050405020304" pitchFamily="18" charset="0"/>
              </a:rPr>
              <a:t>άμεσοι</a:t>
            </a:r>
            <a:r>
              <a:rPr lang="el-GR" dirty="0">
                <a:latin typeface="Times New Roman" panose="02020603050405020304" pitchFamily="18" charset="0"/>
                <a:cs typeface="Times New Roman" panose="02020603050405020304" pitchFamily="18" charset="0"/>
              </a:rPr>
              <a:t>’. Αυτές οι γυναίκες παρακάτω ταξινομούνται σε κατηγορίες εργαζόμενων ως ‘</a:t>
            </a:r>
            <a:r>
              <a:rPr lang="el-GR" b="1" dirty="0">
                <a:latin typeface="Times New Roman" panose="02020603050405020304" pitchFamily="18" charset="0"/>
                <a:cs typeface="Times New Roman" panose="02020603050405020304" pitchFamily="18" charset="0"/>
              </a:rPr>
              <a:t>εργαζόμενοι</a:t>
            </a:r>
            <a:r>
              <a:rPr lang="el-GR" dirty="0">
                <a:latin typeface="Times New Roman" panose="02020603050405020304" pitchFamily="18" charset="0"/>
                <a:cs typeface="Times New Roman" panose="02020603050405020304" pitchFamily="18" charset="0"/>
              </a:rPr>
              <a:t>’, ‘</a:t>
            </a:r>
            <a:r>
              <a:rPr lang="el-GR" b="1" dirty="0">
                <a:latin typeface="Times New Roman" panose="02020603050405020304" pitchFamily="18" charset="0"/>
                <a:cs typeface="Times New Roman" panose="02020603050405020304" pitchFamily="18" charset="0"/>
              </a:rPr>
              <a:t>αλλοδαποί</a:t>
            </a:r>
            <a:r>
              <a:rPr lang="el-GR" dirty="0">
                <a:latin typeface="Times New Roman" panose="02020603050405020304" pitchFamily="18" charset="0"/>
                <a:cs typeface="Times New Roman" panose="02020603050405020304" pitchFamily="18" charset="0"/>
              </a:rPr>
              <a:t>’, ‘</a:t>
            </a:r>
            <a:r>
              <a:rPr lang="el-GR" b="1" dirty="0">
                <a:latin typeface="Times New Roman" panose="02020603050405020304" pitchFamily="18" charset="0"/>
                <a:cs typeface="Times New Roman" panose="02020603050405020304" pitchFamily="18" charset="0"/>
              </a:rPr>
              <a:t>οικιακοί βοηθοί</a:t>
            </a:r>
            <a:r>
              <a:rPr lang="el-GR" dirty="0">
                <a:latin typeface="Times New Roman" panose="02020603050405020304" pitchFamily="18" charset="0"/>
                <a:cs typeface="Times New Roman" panose="02020603050405020304" pitchFamily="18" charset="0"/>
              </a:rPr>
              <a:t>’ και κατ’ αναλογία ως άντρες ‘</a:t>
            </a:r>
            <a:r>
              <a:rPr lang="el-GR" b="1" dirty="0">
                <a:latin typeface="Times New Roman" panose="02020603050405020304" pitchFamily="18" charset="0"/>
                <a:cs typeface="Times New Roman" panose="02020603050405020304" pitchFamily="18" charset="0"/>
              </a:rPr>
              <a:t>εκπαιδευτικοί</a:t>
            </a:r>
            <a:r>
              <a:rPr lang="el-GR" dirty="0">
                <a:latin typeface="Times New Roman" panose="02020603050405020304" pitchFamily="18" charset="0"/>
                <a:cs typeface="Times New Roman" panose="02020603050405020304" pitchFamily="18" charset="0"/>
              </a:rPr>
              <a:t>’. Επίσης, </a:t>
            </a:r>
            <a:r>
              <a:rPr lang="el-GR" dirty="0" err="1">
                <a:latin typeface="Times New Roman" panose="02020603050405020304" pitchFamily="18" charset="0"/>
                <a:cs typeface="Times New Roman" panose="02020603050405020304" pitchFamily="18" charset="0"/>
              </a:rPr>
              <a:t>προτρέπονται</a:t>
            </a:r>
            <a:r>
              <a:rPr lang="el-GR" dirty="0">
                <a:latin typeface="Times New Roman" panose="02020603050405020304" pitchFamily="18" charset="0"/>
                <a:cs typeface="Times New Roman" panose="02020603050405020304" pitchFamily="18" charset="0"/>
              </a:rPr>
              <a:t> να αναζητήσουν ‘</a:t>
            </a:r>
            <a:r>
              <a:rPr lang="el-GR" b="1" dirty="0">
                <a:latin typeface="Times New Roman" panose="02020603050405020304" pitchFamily="18" charset="0"/>
                <a:cs typeface="Times New Roman" panose="02020603050405020304" pitchFamily="18" charset="0"/>
              </a:rPr>
              <a:t>έναν μάρτυρα συμπεριφοράς</a:t>
            </a:r>
            <a:r>
              <a:rPr lang="el-GR" dirty="0">
                <a:latin typeface="Times New Roman" panose="02020603050405020304" pitchFamily="18" charset="0"/>
                <a:cs typeface="Times New Roman" panose="02020603050405020304" pitchFamily="18" charset="0"/>
              </a:rPr>
              <a:t>’, η/ο οποία-</a:t>
            </a:r>
            <a:r>
              <a:rPr lang="el-GR" dirty="0" err="1">
                <a:latin typeface="Times New Roman" panose="02020603050405020304" pitchFamily="18" charset="0"/>
                <a:cs typeface="Times New Roman" panose="02020603050405020304" pitchFamily="18" charset="0"/>
              </a:rPr>
              <a:t>ος</a:t>
            </a:r>
            <a:r>
              <a:rPr lang="el-GR" dirty="0">
                <a:latin typeface="Times New Roman" panose="02020603050405020304" pitchFamily="18" charset="0"/>
                <a:cs typeface="Times New Roman" panose="02020603050405020304" pitchFamily="18" charset="0"/>
              </a:rPr>
              <a:t> προσδιορίζεται περαιτέρω μέσω του αρσενικού γένους ως ‘</a:t>
            </a:r>
            <a:r>
              <a:rPr lang="el-GR" b="1" dirty="0">
                <a:latin typeface="Times New Roman" panose="02020603050405020304" pitchFamily="18" charset="0"/>
                <a:cs typeface="Times New Roman" panose="02020603050405020304" pitchFamily="18" charset="0"/>
              </a:rPr>
              <a:t>έναν έμπιστο συνάδελφο</a:t>
            </a:r>
            <a:r>
              <a:rPr lang="el-GR" dirty="0">
                <a:latin typeface="Times New Roman" panose="02020603050405020304" pitchFamily="18" charset="0"/>
                <a:cs typeface="Times New Roman" panose="02020603050405020304" pitchFamily="18" charset="0"/>
              </a:rPr>
              <a:t>’  και εν δυνάμει ‘</a:t>
            </a:r>
            <a:r>
              <a:rPr lang="el-GR" b="1" dirty="0">
                <a:latin typeface="Times New Roman" panose="02020603050405020304" pitchFamily="18" charset="0"/>
                <a:cs typeface="Times New Roman" panose="02020603050405020304" pitchFamily="18" charset="0"/>
              </a:rPr>
              <a:t>αυτόπτης ή αυτήκοος μάρτυρας</a:t>
            </a:r>
            <a:r>
              <a:rPr lang="el-GR" dirty="0">
                <a:latin typeface="Times New Roman" panose="02020603050405020304" pitchFamily="18" charset="0"/>
                <a:cs typeface="Times New Roman" panose="02020603050405020304" pitchFamily="18" charset="0"/>
              </a:rPr>
              <a:t>’.  </a:t>
            </a:r>
          </a:p>
          <a:p>
            <a:endParaRPr lang="el-GR" dirty="0"/>
          </a:p>
        </p:txBody>
      </p:sp>
    </p:spTree>
    <p:extLst>
      <p:ext uri="{BB962C8B-B14F-4D97-AF65-F5344CB8AC3E}">
        <p14:creationId xmlns:p14="http://schemas.microsoft.com/office/powerpoint/2010/main" val="565117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Πρόταση</a:t>
            </a:r>
          </a:p>
        </p:txBody>
      </p:sp>
      <p:sp>
        <p:nvSpPr>
          <p:cNvPr id="3" name="Θέση περιεχομένου 2"/>
          <p:cNvSpPr>
            <a:spLocks noGrp="1"/>
          </p:cNvSpPr>
          <p:nvPr>
            <p:ph idx="1"/>
          </p:nvPr>
        </p:nvSpPr>
        <p:spPr/>
        <p:txBody>
          <a:bodyPr/>
          <a:lstStyle/>
          <a:p>
            <a:pPr algn="just">
              <a:lnSpc>
                <a:spcPct val="150000"/>
              </a:lnSpc>
              <a:buFont typeface="Wingdings" panose="05000000000000000000" pitchFamily="2" charset="2"/>
              <a:buChar char="ü"/>
            </a:pPr>
            <a:r>
              <a:rPr lang="el-GR" dirty="0">
                <a:latin typeface="Times New Roman" panose="02020603050405020304" pitchFamily="18" charset="0"/>
                <a:cs typeface="Times New Roman" panose="02020603050405020304" pitchFamily="18" charset="0"/>
              </a:rPr>
              <a:t>Όπως είπαμε και παραπάνω, τα κείμενα προσλαμβάνονται και ερμηνεύονται από τις/τους αναγνώστριες-τες ως ολότητες. Ως εκ τούτου, εάν το σύνολο του κειμένου </a:t>
            </a:r>
            <a:r>
              <a:rPr lang="el-GR" dirty="0" err="1">
                <a:latin typeface="Times New Roman" panose="02020603050405020304" pitchFamily="18" charset="0"/>
                <a:cs typeface="Times New Roman" panose="02020603050405020304" pitchFamily="18" charset="0"/>
              </a:rPr>
              <a:t>περικειμενοποιεί</a:t>
            </a:r>
            <a:r>
              <a:rPr lang="el-GR" dirty="0">
                <a:latin typeface="Times New Roman" panose="02020603050405020304" pitchFamily="18" charset="0"/>
                <a:cs typeface="Times New Roman" panose="02020603050405020304" pitchFamily="18" charset="0"/>
              </a:rPr>
              <a:t> την κυριαρχία του αρσενικού γραμματικού γένους, τότε (</a:t>
            </a:r>
            <a:r>
              <a:rPr lang="el-GR" dirty="0" err="1">
                <a:latin typeface="Times New Roman" panose="02020603050405020304" pitchFamily="18" charset="0"/>
                <a:cs typeface="Times New Roman" panose="02020603050405020304" pitchFamily="18" charset="0"/>
              </a:rPr>
              <a:t>ανα</a:t>
            </a:r>
            <a:r>
              <a:rPr lang="el-GR" dirty="0">
                <a:latin typeface="Times New Roman" panose="02020603050405020304" pitchFamily="18" charset="0"/>
                <a:cs typeface="Times New Roman" panose="02020603050405020304" pitchFamily="18" charset="0"/>
              </a:rPr>
              <a:t>)παράγει αναπαραστάσεις αρσενικής κυριαρχίας, συχνά ακόμα και εις βάρος της </a:t>
            </a:r>
            <a:r>
              <a:rPr lang="el-GR" dirty="0" err="1">
                <a:latin typeface="Times New Roman" panose="02020603050405020304" pitchFamily="18" charset="0"/>
                <a:cs typeface="Times New Roman" panose="02020603050405020304" pitchFamily="18" charset="0"/>
              </a:rPr>
              <a:t>κατανοησιμότητάς</a:t>
            </a:r>
            <a:r>
              <a:rPr lang="el-GR" dirty="0">
                <a:latin typeface="Times New Roman" panose="02020603050405020304" pitchFamily="18" charset="0"/>
                <a:cs typeface="Times New Roman" panose="02020603050405020304" pitchFamily="18" charset="0"/>
              </a:rPr>
              <a:t> του. Για να μη συμβεί αυτό θα πρέπει να εφαρμοστούν όλες οι παραπάνω προτάσεις.</a:t>
            </a:r>
          </a:p>
        </p:txBody>
      </p:sp>
    </p:spTree>
    <p:extLst>
      <p:ext uri="{BB962C8B-B14F-4D97-AF65-F5344CB8AC3E}">
        <p14:creationId xmlns:p14="http://schemas.microsoft.com/office/powerpoint/2010/main" val="2864975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89211" y="485564"/>
            <a:ext cx="8911687" cy="733635"/>
          </a:xfrm>
        </p:spPr>
        <p:txBody>
          <a:bodyPr/>
          <a:lstStyle/>
          <a:p>
            <a:r>
              <a:rPr lang="el-GR" dirty="0"/>
              <a:t>Προτεινόμενη Διόρθωση</a:t>
            </a:r>
          </a:p>
        </p:txBody>
      </p:sp>
      <p:sp>
        <p:nvSpPr>
          <p:cNvPr id="3" name="Θέση περιεχομένου 2"/>
          <p:cNvSpPr>
            <a:spLocks noGrp="1"/>
          </p:cNvSpPr>
          <p:nvPr>
            <p:ph idx="1"/>
          </p:nvPr>
        </p:nvSpPr>
        <p:spPr>
          <a:xfrm>
            <a:off x="2589211" y="1399309"/>
            <a:ext cx="9464243" cy="5320146"/>
          </a:xfrm>
        </p:spPr>
        <p:txBody>
          <a:bodyPr>
            <a:normAutofit fontScale="92500" lnSpcReduction="20000"/>
          </a:bodyPr>
          <a:lstStyle/>
          <a:p>
            <a:pPr marL="0" indent="0" algn="just">
              <a:lnSpc>
                <a:spcPct val="120000"/>
              </a:lnSpc>
              <a:buNone/>
              <a:defRPr/>
            </a:pPr>
            <a:r>
              <a:rPr lang="el-GR" dirty="0">
                <a:solidFill>
                  <a:schemeClr val="tx1"/>
                </a:solidFill>
                <a:latin typeface="Times New Roman" panose="02020603050405020304" pitchFamily="18" charset="0"/>
                <a:cs typeface="Times New Roman" panose="02020603050405020304" pitchFamily="18" charset="0"/>
              </a:rPr>
              <a:t>[…] Αντιμετωπίστε ευθέως όποιον σας παρενοχλεί:</a:t>
            </a:r>
          </a:p>
          <a:p>
            <a:pPr marL="0" indent="0" algn="just">
              <a:lnSpc>
                <a:spcPct val="120000"/>
              </a:lnSpc>
              <a:buNone/>
              <a:defRPr/>
            </a:pPr>
            <a:r>
              <a:rPr lang="el-GR" dirty="0">
                <a:solidFill>
                  <a:schemeClr val="tx1"/>
                </a:solidFill>
                <a:latin typeface="Times New Roman" panose="02020603050405020304" pitchFamily="18" charset="0"/>
                <a:cs typeface="Times New Roman" panose="02020603050405020304" pitchFamily="18" charset="0"/>
              </a:rPr>
              <a:t>Κάντε το απρόσμενο: Ονομάστε τη συμπεριφορά. Οτιδήποτε μόλις έκανε πείτε το και γίνετε </a:t>
            </a:r>
            <a:r>
              <a:rPr lang="el-GR" b="1" dirty="0">
                <a:solidFill>
                  <a:srgbClr val="C00000"/>
                </a:solidFill>
                <a:latin typeface="Times New Roman" panose="02020603050405020304" pitchFamily="18" charset="0"/>
                <a:cs typeface="Times New Roman" panose="02020603050405020304" pitchFamily="18" charset="0"/>
              </a:rPr>
              <a:t>συγκεκριμένες.</a:t>
            </a:r>
          </a:p>
          <a:p>
            <a:pPr marL="0" indent="0" algn="just">
              <a:lnSpc>
                <a:spcPct val="120000"/>
              </a:lnSpc>
              <a:buNone/>
              <a:defRPr/>
            </a:pPr>
            <a:r>
              <a:rPr lang="el-GR" dirty="0">
                <a:solidFill>
                  <a:schemeClr val="tx1"/>
                </a:solidFill>
                <a:latin typeface="Times New Roman" panose="02020603050405020304" pitchFamily="18" charset="0"/>
                <a:cs typeface="Times New Roman" panose="02020603050405020304" pitchFamily="18" charset="0"/>
              </a:rPr>
              <a:t>Να είστε </a:t>
            </a:r>
            <a:r>
              <a:rPr lang="el-GR" b="1" dirty="0">
                <a:solidFill>
                  <a:srgbClr val="C00000"/>
                </a:solidFill>
                <a:latin typeface="Times New Roman" panose="02020603050405020304" pitchFamily="18" charset="0"/>
                <a:cs typeface="Times New Roman" panose="02020603050405020304" pitchFamily="18" charset="0"/>
              </a:rPr>
              <a:t>σοβαρές, άμεσες </a:t>
            </a:r>
            <a:r>
              <a:rPr lang="el-GR" dirty="0">
                <a:solidFill>
                  <a:schemeClr val="tx1"/>
                </a:solidFill>
                <a:latin typeface="Times New Roman" panose="02020603050405020304" pitchFamily="18" charset="0"/>
                <a:cs typeface="Times New Roman" panose="02020603050405020304" pitchFamily="18" charset="0"/>
              </a:rPr>
              <a:t>και να μιλάτε απερίφραστα.</a:t>
            </a:r>
          </a:p>
          <a:p>
            <a:pPr marL="0" indent="0" algn="just">
              <a:lnSpc>
                <a:spcPct val="120000"/>
              </a:lnSpc>
              <a:buNone/>
              <a:defRPr/>
            </a:pPr>
            <a:r>
              <a:rPr lang="el-GR" dirty="0">
                <a:solidFill>
                  <a:schemeClr val="tx1"/>
                </a:solidFill>
                <a:latin typeface="Times New Roman" panose="02020603050405020304" pitchFamily="18" charset="0"/>
                <a:cs typeface="Times New Roman" panose="02020603050405020304" pitchFamily="18" charset="0"/>
              </a:rPr>
              <a:t>Βρείτε </a:t>
            </a:r>
            <a:r>
              <a:rPr lang="el-GR" b="1" dirty="0">
                <a:solidFill>
                  <a:srgbClr val="C00000"/>
                </a:solidFill>
                <a:latin typeface="Times New Roman" panose="02020603050405020304" pitchFamily="18" charset="0"/>
                <a:cs typeface="Times New Roman" panose="02020603050405020304" pitchFamily="18" charset="0"/>
              </a:rPr>
              <a:t>μία/έναν μάρτυρα </a:t>
            </a:r>
            <a:r>
              <a:rPr lang="el-GR" dirty="0">
                <a:solidFill>
                  <a:schemeClr val="tx1"/>
                </a:solidFill>
                <a:latin typeface="Times New Roman" panose="02020603050405020304" pitchFamily="18" charset="0"/>
                <a:cs typeface="Times New Roman" panose="02020603050405020304" pitchFamily="18" charset="0"/>
              </a:rPr>
              <a:t>συμπεριφοράς</a:t>
            </a:r>
          </a:p>
          <a:p>
            <a:pPr marL="0" indent="0" algn="just">
              <a:lnSpc>
                <a:spcPct val="120000"/>
              </a:lnSpc>
              <a:buNone/>
              <a:defRPr/>
            </a:pPr>
            <a:r>
              <a:rPr lang="el-GR" dirty="0">
                <a:solidFill>
                  <a:schemeClr val="tx1"/>
                </a:solidFill>
                <a:latin typeface="Times New Roman" panose="02020603050405020304" pitchFamily="18" charset="0"/>
                <a:cs typeface="Times New Roman" panose="02020603050405020304" pitchFamily="18" charset="0"/>
              </a:rPr>
              <a:t>Ενημερώστε </a:t>
            </a:r>
            <a:r>
              <a:rPr lang="el-GR" b="1" dirty="0">
                <a:solidFill>
                  <a:srgbClr val="C00000"/>
                </a:solidFill>
                <a:latin typeface="Times New Roman" panose="02020603050405020304" pitchFamily="18" charset="0"/>
                <a:cs typeface="Times New Roman" panose="02020603050405020304" pitchFamily="18" charset="0"/>
              </a:rPr>
              <a:t>μία/έναν έμπιστη/ο συνάδελφο </a:t>
            </a:r>
            <a:r>
              <a:rPr lang="el-GR" dirty="0">
                <a:solidFill>
                  <a:schemeClr val="tx1"/>
                </a:solidFill>
                <a:latin typeface="Times New Roman" panose="02020603050405020304" pitchFamily="18" charset="0"/>
                <a:cs typeface="Times New Roman" panose="02020603050405020304" pitchFamily="18" charset="0"/>
              </a:rPr>
              <a:t>και προσπαθήστε να διασφαλίσετε ότι </a:t>
            </a:r>
            <a:r>
              <a:rPr lang="el-GR" b="1" dirty="0">
                <a:solidFill>
                  <a:srgbClr val="C00000"/>
                </a:solidFill>
                <a:latin typeface="Times New Roman" panose="02020603050405020304" pitchFamily="18" charset="0"/>
                <a:cs typeface="Times New Roman" panose="02020603050405020304" pitchFamily="18" charset="0"/>
              </a:rPr>
              <a:t>είναι αυτόπτης ή αυτήκοη/</a:t>
            </a:r>
            <a:r>
              <a:rPr lang="el-GR" b="1" dirty="0" err="1">
                <a:solidFill>
                  <a:srgbClr val="C00000"/>
                </a:solidFill>
                <a:latin typeface="Times New Roman" panose="02020603050405020304" pitchFamily="18" charset="0"/>
                <a:cs typeface="Times New Roman" panose="02020603050405020304" pitchFamily="18" charset="0"/>
              </a:rPr>
              <a:t>ος</a:t>
            </a:r>
            <a:r>
              <a:rPr lang="el-GR" b="1" dirty="0">
                <a:solidFill>
                  <a:srgbClr val="C00000"/>
                </a:solidFill>
                <a:latin typeface="Times New Roman" panose="02020603050405020304" pitchFamily="18" charset="0"/>
                <a:cs typeface="Times New Roman" panose="02020603050405020304" pitchFamily="18" charset="0"/>
              </a:rPr>
              <a:t> μάρτυρας</a:t>
            </a:r>
            <a:r>
              <a:rPr lang="el-GR" dirty="0">
                <a:solidFill>
                  <a:schemeClr val="tx1"/>
                </a:solidFill>
                <a:latin typeface="Times New Roman" panose="02020603050405020304" pitchFamily="18" charset="0"/>
                <a:cs typeface="Times New Roman" panose="02020603050405020304" pitchFamily="18" charset="0"/>
              </a:rPr>
              <a:t> σε κάποια κατάσταση όπου </a:t>
            </a:r>
            <a:r>
              <a:rPr lang="el-GR" dirty="0" err="1">
                <a:solidFill>
                  <a:schemeClr val="tx1"/>
                </a:solidFill>
                <a:latin typeface="Times New Roman" panose="02020603050405020304" pitchFamily="18" charset="0"/>
                <a:cs typeface="Times New Roman" panose="02020603050405020304" pitchFamily="18" charset="0"/>
              </a:rPr>
              <a:t>παρενοχλείστε</a:t>
            </a:r>
            <a:r>
              <a:rPr lang="el-GR" dirty="0">
                <a:solidFill>
                  <a:schemeClr val="tx1"/>
                </a:solidFill>
                <a:latin typeface="Times New Roman" panose="02020603050405020304" pitchFamily="18" charset="0"/>
                <a:cs typeface="Times New Roman" panose="02020603050405020304" pitchFamily="18" charset="0"/>
              </a:rPr>
              <a:t> σεξουαλικά. </a:t>
            </a:r>
          </a:p>
          <a:p>
            <a:pPr marL="0" indent="0" algn="just">
              <a:lnSpc>
                <a:spcPct val="120000"/>
              </a:lnSpc>
              <a:buNone/>
              <a:defRPr/>
            </a:pPr>
            <a:r>
              <a:rPr lang="el-GR" altLang="el-GR" dirty="0">
                <a:solidFill>
                  <a:schemeClr val="tx1"/>
                </a:solidFill>
                <a:latin typeface="Times New Roman" panose="02020603050405020304" pitchFamily="18" charset="0"/>
                <a:cs typeface="Times New Roman" panose="02020603050405020304" pitchFamily="18" charset="0"/>
              </a:rPr>
              <a:t>[…] </a:t>
            </a:r>
            <a:r>
              <a:rPr lang="el-GR" altLang="el-GR" dirty="0">
                <a:solidFill>
                  <a:prstClr val="black"/>
                </a:solidFill>
                <a:latin typeface="Times New Roman" panose="02020603050405020304" pitchFamily="18" charset="0"/>
                <a:cs typeface="Times New Roman" panose="02020603050405020304" pitchFamily="18" charset="0"/>
              </a:rPr>
              <a:t>Πείτε το σε </a:t>
            </a:r>
            <a:r>
              <a:rPr lang="el-GR" altLang="el-GR" b="1" dirty="0">
                <a:solidFill>
                  <a:srgbClr val="C00000"/>
                </a:solidFill>
                <a:latin typeface="Times New Roman" panose="02020603050405020304" pitchFamily="18" charset="0"/>
                <a:cs typeface="Times New Roman" panose="02020603050405020304" pitchFamily="18" charset="0"/>
              </a:rPr>
              <a:t>κάποια/ον</a:t>
            </a:r>
            <a:r>
              <a:rPr lang="el-GR" altLang="el-GR" dirty="0">
                <a:solidFill>
                  <a:prstClr val="black"/>
                </a:solidFill>
                <a:latin typeface="Times New Roman" panose="02020603050405020304" pitchFamily="18" charset="0"/>
                <a:cs typeface="Times New Roman" panose="02020603050405020304" pitchFamily="18" charset="0"/>
              </a:rPr>
              <a:t>: Με το να είστε σιωπηλή ή γενναία (σηκώνοντας το βάρος μόνη σας) αφήνετε τη σεξουαλική παρενόχληση να συνεχίζετε.</a:t>
            </a:r>
          </a:p>
          <a:p>
            <a:pPr lvl="0" algn="just">
              <a:lnSpc>
                <a:spcPct val="120000"/>
              </a:lnSpc>
              <a:spcBef>
                <a:spcPts val="350"/>
              </a:spcBef>
              <a:buClr>
                <a:srgbClr val="A53010"/>
              </a:buClr>
              <a:buNone/>
            </a:pPr>
            <a:r>
              <a:rPr lang="el-GR" altLang="el-GR" dirty="0">
                <a:solidFill>
                  <a:prstClr val="black"/>
                </a:solidFill>
                <a:latin typeface="Times New Roman" panose="02020603050405020304" pitchFamily="18" charset="0"/>
                <a:cs typeface="Times New Roman" panose="02020603050405020304" pitchFamily="18" charset="0"/>
              </a:rPr>
              <a:t>[…] Εργασιακές ομάδες που βρίσκονται σε μεγαλύτερο κίνδυνο εργασιακής βίας από άλλες:</a:t>
            </a:r>
          </a:p>
          <a:p>
            <a:pPr marL="179388" lvl="0" indent="-179388" algn="just">
              <a:lnSpc>
                <a:spcPct val="120000"/>
              </a:lnSpc>
              <a:spcBef>
                <a:spcPts val="350"/>
              </a:spcBef>
              <a:buClr>
                <a:srgbClr val="A53010"/>
              </a:buClr>
              <a:buFont typeface="Arial" panose="020B0604020202020204" pitchFamily="34" charset="0"/>
              <a:buChar char="•"/>
            </a:pPr>
            <a:r>
              <a:rPr lang="el-GR" altLang="el-GR" b="1" dirty="0">
                <a:solidFill>
                  <a:srgbClr val="C00000"/>
                </a:solidFill>
                <a:latin typeface="Times New Roman" panose="02020603050405020304" pitchFamily="18" charset="0"/>
                <a:cs typeface="Times New Roman" panose="02020603050405020304" pitchFamily="18" charset="0"/>
              </a:rPr>
              <a:t>Εργαζόμενες/οι</a:t>
            </a:r>
            <a:r>
              <a:rPr lang="el-GR" altLang="el-GR" dirty="0">
                <a:solidFill>
                  <a:prstClr val="black"/>
                </a:solidFill>
                <a:latin typeface="Times New Roman" panose="02020603050405020304" pitchFamily="18" charset="0"/>
                <a:cs typeface="Times New Roman" panose="02020603050405020304" pitchFamily="18" charset="0"/>
              </a:rPr>
              <a:t> στο χώρο της καθαριότητας και σε συνεργεία καθαρισμού, </a:t>
            </a:r>
            <a:r>
              <a:rPr lang="el-GR" altLang="el-GR" b="1" dirty="0">
                <a:solidFill>
                  <a:srgbClr val="C00000"/>
                </a:solidFill>
                <a:latin typeface="Times New Roman" panose="02020603050405020304" pitchFamily="18" charset="0"/>
                <a:cs typeface="Times New Roman" panose="02020603050405020304" pitchFamily="18" charset="0"/>
              </a:rPr>
              <a:t>οικιακές/οι βοηθοί</a:t>
            </a:r>
          </a:p>
          <a:p>
            <a:pPr marL="179388" lvl="0" indent="-179388" algn="just">
              <a:lnSpc>
                <a:spcPct val="120000"/>
              </a:lnSpc>
              <a:spcBef>
                <a:spcPts val="350"/>
              </a:spcBef>
              <a:buClr>
                <a:srgbClr val="A53010"/>
              </a:buClr>
              <a:buFont typeface="Arial" panose="020B0604020202020204" pitchFamily="34" charset="0"/>
              <a:buChar char="•"/>
            </a:pPr>
            <a:r>
              <a:rPr lang="el-GR" altLang="el-GR" b="1" dirty="0">
                <a:solidFill>
                  <a:srgbClr val="C00000"/>
                </a:solidFill>
                <a:latin typeface="Times New Roman" panose="02020603050405020304" pitchFamily="18" charset="0"/>
                <a:cs typeface="Times New Roman" panose="02020603050405020304" pitchFamily="18" charset="0"/>
              </a:rPr>
              <a:t>Αλλοδαπές/</a:t>
            </a:r>
            <a:r>
              <a:rPr lang="el-GR" altLang="el-GR" b="1" dirty="0" err="1">
                <a:solidFill>
                  <a:srgbClr val="C00000"/>
                </a:solidFill>
                <a:latin typeface="Times New Roman" panose="02020603050405020304" pitchFamily="18" charset="0"/>
                <a:cs typeface="Times New Roman" panose="02020603050405020304" pitchFamily="18" charset="0"/>
              </a:rPr>
              <a:t>οί</a:t>
            </a:r>
            <a:r>
              <a:rPr lang="el-GR" altLang="el-GR" b="1" dirty="0">
                <a:solidFill>
                  <a:srgbClr val="C00000"/>
                </a:solidFill>
                <a:latin typeface="Times New Roman" panose="02020603050405020304" pitchFamily="18" charset="0"/>
                <a:cs typeface="Times New Roman" panose="02020603050405020304" pitchFamily="18" charset="0"/>
              </a:rPr>
              <a:t> εργαζόμενες/οι</a:t>
            </a:r>
          </a:p>
          <a:p>
            <a:pPr marL="179388" lvl="0" indent="-179388" algn="just">
              <a:lnSpc>
                <a:spcPct val="120000"/>
              </a:lnSpc>
              <a:spcBef>
                <a:spcPts val="350"/>
              </a:spcBef>
              <a:buClr>
                <a:srgbClr val="A53010"/>
              </a:buClr>
              <a:buFont typeface="Arial" panose="020B0604020202020204" pitchFamily="34" charset="0"/>
              <a:buChar char="•"/>
            </a:pPr>
            <a:r>
              <a:rPr lang="el-GR" altLang="el-GR" b="1" dirty="0">
                <a:solidFill>
                  <a:srgbClr val="C00000"/>
                </a:solidFill>
                <a:latin typeface="Times New Roman" panose="02020603050405020304" pitchFamily="18" charset="0"/>
                <a:cs typeface="Times New Roman" panose="02020603050405020304" pitchFamily="18" charset="0"/>
              </a:rPr>
              <a:t>Εργαζόμενες/οι</a:t>
            </a:r>
            <a:r>
              <a:rPr lang="el-GR" altLang="el-GR" dirty="0">
                <a:solidFill>
                  <a:prstClr val="black"/>
                </a:solidFill>
                <a:latin typeface="Times New Roman" panose="02020603050405020304" pitchFamily="18" charset="0"/>
                <a:cs typeface="Times New Roman" panose="02020603050405020304" pitchFamily="18" charset="0"/>
              </a:rPr>
              <a:t> στον τομέα της Υγείας και σε κοινωνικές υπηρεσίες</a:t>
            </a:r>
          </a:p>
          <a:p>
            <a:pPr marL="179388" lvl="0" indent="-179388" algn="just">
              <a:lnSpc>
                <a:spcPct val="120000"/>
              </a:lnSpc>
              <a:spcBef>
                <a:spcPts val="350"/>
              </a:spcBef>
              <a:buClr>
                <a:srgbClr val="A53010"/>
              </a:buClr>
              <a:buFont typeface="Arial" panose="020B0604020202020204" pitchFamily="34" charset="0"/>
              <a:buChar char="•"/>
            </a:pPr>
            <a:r>
              <a:rPr lang="el-GR" altLang="el-GR" b="1" dirty="0">
                <a:solidFill>
                  <a:srgbClr val="C00000"/>
                </a:solidFill>
                <a:latin typeface="Times New Roman" panose="02020603050405020304" pitchFamily="18" charset="0"/>
                <a:cs typeface="Times New Roman" panose="02020603050405020304" pitchFamily="18" charset="0"/>
              </a:rPr>
              <a:t>Εργαζόμενες/οι </a:t>
            </a:r>
            <a:r>
              <a:rPr lang="el-GR" altLang="el-GR" dirty="0">
                <a:solidFill>
                  <a:prstClr val="black"/>
                </a:solidFill>
                <a:latin typeface="Times New Roman" panose="02020603050405020304" pitchFamily="18" charset="0"/>
                <a:cs typeface="Times New Roman" panose="02020603050405020304" pitchFamily="18" charset="0"/>
              </a:rPr>
              <a:t>με συμβάσεις περιορισμένου χρόνου</a:t>
            </a:r>
          </a:p>
          <a:p>
            <a:pPr marL="179388" lvl="0" indent="-179388" algn="just">
              <a:lnSpc>
                <a:spcPct val="120000"/>
              </a:lnSpc>
              <a:spcBef>
                <a:spcPts val="350"/>
              </a:spcBef>
              <a:buClr>
                <a:srgbClr val="A53010"/>
              </a:buClr>
              <a:buFont typeface="Arial" panose="020B0604020202020204" pitchFamily="34" charset="0"/>
              <a:buChar char="•"/>
            </a:pPr>
            <a:r>
              <a:rPr lang="el-GR" altLang="el-GR" b="1" dirty="0">
                <a:solidFill>
                  <a:srgbClr val="C00000"/>
                </a:solidFill>
                <a:latin typeface="Times New Roman" panose="02020603050405020304" pitchFamily="18" charset="0"/>
                <a:cs typeface="Times New Roman" panose="02020603050405020304" pitchFamily="18" charset="0"/>
              </a:rPr>
              <a:t>Εργαζόμενες/οι</a:t>
            </a:r>
            <a:r>
              <a:rPr lang="el-GR" altLang="el-GR" b="1" dirty="0">
                <a:solidFill>
                  <a:prstClr val="black"/>
                </a:solidFill>
                <a:latin typeface="Times New Roman" panose="02020603050405020304" pitchFamily="18" charset="0"/>
                <a:cs typeface="Times New Roman" panose="02020603050405020304" pitchFamily="18" charset="0"/>
              </a:rPr>
              <a:t> </a:t>
            </a:r>
            <a:r>
              <a:rPr lang="el-GR" altLang="el-GR" dirty="0">
                <a:solidFill>
                  <a:prstClr val="black"/>
                </a:solidFill>
                <a:latin typeface="Times New Roman" panose="02020603050405020304" pitchFamily="18" charset="0"/>
                <a:cs typeface="Times New Roman" panose="02020603050405020304" pitchFamily="18" charset="0"/>
              </a:rPr>
              <a:t>στον τομέα λιανικής πωλήσεων και σε μικρές επιχειρήσεις</a:t>
            </a:r>
          </a:p>
          <a:p>
            <a:pPr marL="179388" lvl="0" indent="-179388" algn="just">
              <a:lnSpc>
                <a:spcPct val="120000"/>
              </a:lnSpc>
              <a:spcBef>
                <a:spcPts val="350"/>
              </a:spcBef>
              <a:buClr>
                <a:srgbClr val="A53010"/>
              </a:buClr>
              <a:buFont typeface="Arial" panose="020B0604020202020204" pitchFamily="34" charset="0"/>
              <a:buChar char="•"/>
            </a:pPr>
            <a:r>
              <a:rPr lang="el-GR" b="1" dirty="0">
                <a:solidFill>
                  <a:srgbClr val="C00000"/>
                </a:solidFill>
                <a:latin typeface="Times New Roman" panose="02020603050405020304" pitchFamily="18" charset="0"/>
                <a:cs typeface="Times New Roman" panose="02020603050405020304" pitchFamily="18" charset="0"/>
              </a:rPr>
              <a:t>Εκπαιδευτικοί, γυναίκες και άντρες</a:t>
            </a:r>
          </a:p>
        </p:txBody>
      </p:sp>
    </p:spTree>
    <p:extLst>
      <p:ext uri="{BB962C8B-B14F-4D97-AF65-F5344CB8AC3E}">
        <p14:creationId xmlns:p14="http://schemas.microsoft.com/office/powerpoint/2010/main" val="587927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Προτάσεις μη σεξιστικής χρήσης της γλώσσας</a:t>
            </a:r>
          </a:p>
        </p:txBody>
      </p:sp>
      <p:sp>
        <p:nvSpPr>
          <p:cNvPr id="3" name="Θέση περιεχομένου 2"/>
          <p:cNvSpPr>
            <a:spLocks noGrp="1"/>
          </p:cNvSpPr>
          <p:nvPr>
            <p:ph idx="1"/>
          </p:nvPr>
        </p:nvSpPr>
        <p:spPr>
          <a:xfrm>
            <a:off x="2589211" y="2133599"/>
            <a:ext cx="9367261" cy="4599709"/>
          </a:xfrm>
        </p:spPr>
        <p:txBody>
          <a:bodyPr>
            <a:normAutofit/>
          </a:bodyPr>
          <a:lstStyle/>
          <a:p>
            <a:pPr algn="just">
              <a:lnSpc>
                <a:spcPct val="90000"/>
              </a:lnSpc>
              <a:buClr>
                <a:srgbClr val="C00000"/>
              </a:buClr>
              <a:buFont typeface="+mj-lt"/>
              <a:buAutoNum type="arabicPeriod"/>
              <a:tabLst>
                <a:tab pos="457200" algn="l"/>
              </a:tabLst>
              <a:defRPr/>
            </a:pPr>
            <a:r>
              <a:rPr lang="el-GR" sz="2000" dirty="0">
                <a:latin typeface="Times New Roman" panose="02020603050405020304" pitchFamily="18" charset="0"/>
                <a:cs typeface="Times New Roman" panose="02020603050405020304" pitchFamily="18" charset="0"/>
              </a:rPr>
              <a:t>Η ταυτόχρονη αναφορά σε γυναίκες και άντρες όταν το κείμενο αναφέρεται σε μεικτούς πληθυσμούς αποτελούμενους και από τα δύο φύλα</a:t>
            </a:r>
            <a:r>
              <a:rPr lang="en-US" sz="2000" dirty="0">
                <a:latin typeface="Times New Roman" panose="02020603050405020304" pitchFamily="18" charset="0"/>
                <a:cs typeface="Times New Roman" panose="02020603050405020304" pitchFamily="18" charset="0"/>
              </a:rPr>
              <a:t> </a:t>
            </a:r>
            <a:r>
              <a:rPr lang="el-GR" sz="2000" dirty="0">
                <a:latin typeface="Times New Roman" panose="02020603050405020304" pitchFamily="18" charset="0"/>
                <a:cs typeface="Times New Roman" panose="02020603050405020304" pitchFamily="18" charset="0"/>
              </a:rPr>
              <a:t>είτε αναγράφοντας ολόκληρη τη λέξη είτε την κατάληξη του αρσενικού -εφόσον η λέξη είναι γένους θηλυκού- και το αντίστροφο.</a:t>
            </a:r>
            <a:endParaRPr lang="en-US" sz="2000" dirty="0">
              <a:latin typeface="Times New Roman" panose="02020603050405020304" pitchFamily="18" charset="0"/>
              <a:cs typeface="Times New Roman" panose="02020603050405020304" pitchFamily="18" charset="0"/>
            </a:endParaRPr>
          </a:p>
          <a:p>
            <a:pPr algn="just">
              <a:lnSpc>
                <a:spcPct val="90000"/>
              </a:lnSpc>
              <a:buClr>
                <a:srgbClr val="C00000"/>
              </a:buClr>
              <a:buFont typeface="+mj-lt"/>
              <a:buAutoNum type="arabicPeriod"/>
              <a:tabLst>
                <a:tab pos="457200" algn="l"/>
              </a:tabLst>
              <a:defRPr/>
            </a:pPr>
            <a:r>
              <a:rPr lang="el-GR" sz="2000" dirty="0">
                <a:latin typeface="Times New Roman" panose="02020603050405020304" pitchFamily="18" charset="0"/>
                <a:cs typeface="Times New Roman" panose="02020603050405020304" pitchFamily="18" charset="0"/>
              </a:rPr>
              <a:t> Όταν η αναφορά σε γυναίκες είναι αποκλειστική, η χρήση του θηλυκού γένους αυτονόητα είναι επίσης αποκλειστική.</a:t>
            </a:r>
            <a:endParaRPr lang="en-US" sz="2000" dirty="0">
              <a:latin typeface="Times New Roman" panose="02020603050405020304" pitchFamily="18" charset="0"/>
              <a:cs typeface="Times New Roman" panose="02020603050405020304" pitchFamily="18" charset="0"/>
            </a:endParaRPr>
          </a:p>
          <a:p>
            <a:pPr algn="just">
              <a:lnSpc>
                <a:spcPct val="90000"/>
              </a:lnSpc>
              <a:buClr>
                <a:srgbClr val="C00000"/>
              </a:buClr>
              <a:buFont typeface="+mj-lt"/>
              <a:buAutoNum type="arabicPeriod"/>
              <a:tabLst>
                <a:tab pos="457200" algn="l"/>
              </a:tabLst>
              <a:defRPr/>
            </a:pPr>
            <a:r>
              <a:rPr lang="el-GR" sz="2000" dirty="0">
                <a:latin typeface="Times New Roman" panose="02020603050405020304" pitchFamily="18" charset="0"/>
                <a:cs typeface="Times New Roman" panose="02020603050405020304" pitchFamily="18" charset="0"/>
              </a:rPr>
              <a:t>Σε κάθε περίπτωση κατά την οποία δημιουργείται αμφισημία ως προς το γένος του ονόματος αναφοράς σε άτομα και ομάδες ανθρώπων λόγω της κοινής μορφολογικής κατάληξης, να αναγράφονται τα άρθρα και στα δύο γένη. Στην περίπτωση δε της μορφολογικά κοινής ονομαστικής και γενικής του πληθυντικού, να προστίθεται η διευκρίνιση: ‘γυναίκες και άντρες’.</a:t>
            </a:r>
            <a:r>
              <a:rPr lang="en-US" sz="2000" dirty="0">
                <a:latin typeface="Times New Roman" panose="02020603050405020304" pitchFamily="18" charset="0"/>
                <a:cs typeface="Times New Roman" panose="02020603050405020304" pitchFamily="18" charset="0"/>
              </a:rPr>
              <a:t> </a:t>
            </a:r>
          </a:p>
          <a:p>
            <a:pPr algn="just">
              <a:lnSpc>
                <a:spcPct val="90000"/>
              </a:lnSpc>
              <a:buClr>
                <a:srgbClr val="C00000"/>
              </a:buClr>
              <a:buFont typeface="+mj-lt"/>
              <a:buAutoNum type="arabicPeriod"/>
              <a:tabLst>
                <a:tab pos="457200" algn="l"/>
              </a:tabLst>
              <a:defRPr/>
            </a:pPr>
            <a:r>
              <a:rPr lang="el-GR" sz="2000" dirty="0">
                <a:latin typeface="Times New Roman" panose="02020603050405020304" pitchFamily="18" charset="0"/>
                <a:cs typeface="Times New Roman" panose="02020603050405020304" pitchFamily="18" charset="0"/>
              </a:rPr>
              <a:t>Στις περιπτώσεις μορφολογικής ταύτισης αρσενικού και θηλυκού γένους τα προσαρτήματα στην ΟΦ (π.χ. επιθετικοί προσδιορισμοί) να παρατίθενται και στα δύο γένη. </a:t>
            </a:r>
          </a:p>
          <a:p>
            <a:pPr algn="just">
              <a:lnSpc>
                <a:spcPct val="90000"/>
              </a:lnSpc>
              <a:buClr>
                <a:srgbClr val="C00000"/>
              </a:buClr>
              <a:buFont typeface="+mj-lt"/>
              <a:buAutoNum type="arabicPeriod" startAt="2"/>
              <a:tabLst>
                <a:tab pos="457200" algn="l"/>
              </a:tabLst>
              <a:defRPr/>
            </a:pPr>
            <a:endParaRPr lang="el-GR" dirty="0">
              <a:latin typeface="Times New Roman" panose="02020603050405020304" pitchFamily="18" charset="0"/>
              <a:cs typeface="Times New Roman" panose="02020603050405020304" pitchFamily="18" charset="0"/>
            </a:endParaRPr>
          </a:p>
          <a:p>
            <a:pPr algn="just">
              <a:lnSpc>
                <a:spcPct val="90000"/>
              </a:lnSpc>
              <a:buClr>
                <a:srgbClr val="C00000"/>
              </a:buClr>
              <a:buFont typeface="+mj-lt"/>
              <a:buAutoNum type="arabicPeriod" startAt="2"/>
              <a:tabLst>
                <a:tab pos="457200" algn="l"/>
              </a:tabLst>
              <a:defRPr/>
            </a:pPr>
            <a:endParaRPr lang="el-GR" dirty="0">
              <a:latin typeface="Times New Roman" panose="02020603050405020304" pitchFamily="18" charset="0"/>
              <a:cs typeface="Times New Roman" panose="02020603050405020304" pitchFamily="18" charset="0"/>
            </a:endParaRPr>
          </a:p>
          <a:p>
            <a:pPr marL="0" indent="0">
              <a:buNone/>
            </a:pPr>
            <a:endParaRPr lang="el-GR" dirty="0"/>
          </a:p>
        </p:txBody>
      </p:sp>
    </p:spTree>
    <p:extLst>
      <p:ext uri="{BB962C8B-B14F-4D97-AF65-F5344CB8AC3E}">
        <p14:creationId xmlns:p14="http://schemas.microsoft.com/office/powerpoint/2010/main" val="42794327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Προτάσεις μη σεξιστικής χρήσης της γλώσσας</a:t>
            </a:r>
          </a:p>
        </p:txBody>
      </p:sp>
      <p:sp>
        <p:nvSpPr>
          <p:cNvPr id="3" name="Θέση περιεχομένου 2"/>
          <p:cNvSpPr>
            <a:spLocks noGrp="1"/>
          </p:cNvSpPr>
          <p:nvPr>
            <p:ph idx="1"/>
          </p:nvPr>
        </p:nvSpPr>
        <p:spPr>
          <a:xfrm>
            <a:off x="2592925" y="2382982"/>
            <a:ext cx="9339552" cy="4031673"/>
          </a:xfrm>
        </p:spPr>
        <p:txBody>
          <a:bodyPr>
            <a:normAutofit/>
          </a:bodyPr>
          <a:lstStyle/>
          <a:p>
            <a:pPr algn="just">
              <a:buFont typeface="+mj-lt"/>
              <a:buAutoNum type="arabicPeriod" startAt="5"/>
            </a:pPr>
            <a:r>
              <a:rPr lang="el-GR" dirty="0">
                <a:latin typeface="Times New Roman" panose="02020603050405020304" pitchFamily="18" charset="0"/>
                <a:cs typeface="Times New Roman" panose="02020603050405020304" pitchFamily="18" charset="0"/>
              </a:rPr>
              <a:t>Στις περιπτώσεις αναφοράς σε μεικτούς πληθυσμούς να παρατίθενται και τα δύο γένη των αντωνυμιών που αναπέμπουν σε πρόσωπα. Στην περίπτωση δε αποκλειστικής αναφοράς σε γυναικεία πρόσωπα δεν είναι κατανοητή –και ως εκ τούτου αποδεκτή- η γενικευτική χρήση αντωνυμιών γένους αρσενικού.</a:t>
            </a:r>
          </a:p>
          <a:p>
            <a:pPr algn="just">
              <a:buFont typeface="+mj-lt"/>
              <a:buAutoNum type="arabicPeriod" startAt="5"/>
            </a:pPr>
            <a:r>
              <a:rPr lang="el-GR" dirty="0">
                <a:latin typeface="Times New Roman" panose="02020603050405020304" pitchFamily="18" charset="0"/>
                <a:cs typeface="Times New Roman" panose="02020603050405020304" pitchFamily="18" charset="0"/>
              </a:rPr>
              <a:t>Να χρησιμοποιείται συχνά η πρόταξη του θηλυκού γραμματικού γένους. Στόχος είναι η επιλογή δήλωσης του γένους/ φύλου να  είναι ανατρεπτική ως προς τον κυρίαρχο γραμματικό κανόνα και να λειτουργήσει αφυπνιστικά, υποδεικνύοντας τη δυνατότητα μιας εναλλακτικής συντακτικής διευθέτησης όχι αμιγώς γλωσσικών ζητημάτων στην εκπροσώπηση των φύλων στο λόγο. Αντίστοιχες εναλλακτικές επιλογές μπορούν να υιοθετηθούν από τις/τους συντάκτριες-τες των Δημοσίων Εγγράφων οι οποίες-οι οφείλουν να καταστούν σαφή την επιλογή τους στις/στους αναγνώστριες-τες με μια υποσημείωση στην αρχή του εγγράφου.</a:t>
            </a:r>
          </a:p>
          <a:p>
            <a:pPr algn="just">
              <a:buFont typeface="+mj-lt"/>
              <a:buAutoNum type="arabicPeriod" startAt="5"/>
            </a:pPr>
            <a:endParaRPr lang="el-GR" dirty="0">
              <a:latin typeface="Times New Roman" panose="02020603050405020304" pitchFamily="18" charset="0"/>
              <a:cs typeface="Times New Roman" panose="02020603050405020304" pitchFamily="18" charset="0"/>
            </a:endParaRPr>
          </a:p>
          <a:p>
            <a:endParaRPr lang="el-GR" dirty="0"/>
          </a:p>
        </p:txBody>
      </p:sp>
    </p:spTree>
    <p:extLst>
      <p:ext uri="{BB962C8B-B14F-4D97-AF65-F5344CB8AC3E}">
        <p14:creationId xmlns:p14="http://schemas.microsoft.com/office/powerpoint/2010/main" val="387058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Προτάσεις μη σεξιστικής χρήσης της γλώσσας</a:t>
            </a:r>
          </a:p>
        </p:txBody>
      </p:sp>
      <p:sp>
        <p:nvSpPr>
          <p:cNvPr id="3" name="Θέση περιεχομένου 2"/>
          <p:cNvSpPr>
            <a:spLocks noGrp="1"/>
          </p:cNvSpPr>
          <p:nvPr>
            <p:ph idx="1"/>
          </p:nvPr>
        </p:nvSpPr>
        <p:spPr>
          <a:xfrm>
            <a:off x="2589212" y="2133600"/>
            <a:ext cx="9450388" cy="4572000"/>
          </a:xfrm>
        </p:spPr>
        <p:txBody>
          <a:bodyPr>
            <a:normAutofit/>
          </a:bodyPr>
          <a:lstStyle/>
          <a:p>
            <a:pPr lvl="0" algn="just">
              <a:buFont typeface="+mj-lt"/>
              <a:buAutoNum type="arabicPeriod" startAt="7"/>
            </a:pPr>
            <a:r>
              <a:rPr lang="el-GR" dirty="0">
                <a:latin typeface="Times New Roman" panose="02020603050405020304" pitchFamily="18" charset="0"/>
                <a:cs typeface="Times New Roman" panose="02020603050405020304" pitchFamily="18" charset="0"/>
              </a:rPr>
              <a:t>Η ταυτόχρονη αναφορά σε γυναίκες και άντρες όταν το κείμενο αναφέρεται σε μεικτούς  πληθυσμούς αποτελούμενους και από τα δύο φύλα μέσω της χρήσης και των δύο γραμματικών γενών είτε αναγράφοντας ολόκληρη τη λέξη είτε την κατάληξη του αρσενικού -εφόσον η λέξη είναι γένους θηλυκού- και το αντίστροφο.</a:t>
            </a:r>
          </a:p>
          <a:p>
            <a:pPr algn="just">
              <a:buFont typeface="+mj-lt"/>
              <a:buAutoNum type="arabicPeriod" startAt="7"/>
            </a:pPr>
            <a:r>
              <a:rPr lang="el-GR" dirty="0">
                <a:latin typeface="Times New Roman" panose="02020603050405020304" pitchFamily="18" charset="0"/>
                <a:cs typeface="Times New Roman" panose="02020603050405020304" pitchFamily="18" charset="0"/>
              </a:rPr>
              <a:t>Ιδιαίτερη ευαισθησία και προσοχή πρέπει να δίνεται στην αναπαραγωγή </a:t>
            </a:r>
            <a:r>
              <a:rPr lang="el-GR" dirty="0" err="1">
                <a:latin typeface="Times New Roman" panose="02020603050405020304" pitchFamily="18" charset="0"/>
                <a:cs typeface="Times New Roman" panose="02020603050405020304" pitchFamily="18" charset="0"/>
              </a:rPr>
              <a:t>απαξιωτικών</a:t>
            </a:r>
            <a:r>
              <a:rPr lang="el-GR" dirty="0">
                <a:latin typeface="Times New Roman" panose="02020603050405020304" pitchFamily="18" charset="0"/>
                <a:cs typeface="Times New Roman" panose="02020603050405020304" pitchFamily="18" charset="0"/>
              </a:rPr>
              <a:t> σημασιολογικών στερεοτύπων που αφορούν κοινωνικές ταυτότητες και ρόλους</a:t>
            </a:r>
            <a:r>
              <a:rPr lang="en-US" dirty="0">
                <a:latin typeface="Times New Roman" panose="02020603050405020304" pitchFamily="18" charset="0"/>
                <a:cs typeface="Times New Roman" panose="02020603050405020304" pitchFamily="18" charset="0"/>
              </a:rPr>
              <a:t>.</a:t>
            </a:r>
          </a:p>
          <a:p>
            <a:pPr algn="just">
              <a:buFont typeface="+mj-lt"/>
              <a:buAutoNum type="arabicPeriod" startAt="7"/>
            </a:pPr>
            <a:r>
              <a:rPr lang="el-GR" dirty="0">
                <a:latin typeface="Times New Roman" panose="02020603050405020304" pitchFamily="18" charset="0"/>
                <a:cs typeface="Times New Roman" panose="02020603050405020304" pitchFamily="18" charset="0"/>
              </a:rPr>
              <a:t>Τα κείμενα προσλαμβάνονται και ερμηνεύονται από τις/τους αναγνώστριες-τες ως ολότητες. Ως εκ τούτου, εάν το σύνολο του κειμένου </a:t>
            </a:r>
            <a:r>
              <a:rPr lang="el-GR" dirty="0" err="1">
                <a:latin typeface="Times New Roman" panose="02020603050405020304" pitchFamily="18" charset="0"/>
                <a:cs typeface="Times New Roman" panose="02020603050405020304" pitchFamily="18" charset="0"/>
              </a:rPr>
              <a:t>περικειμενοποιεί</a:t>
            </a:r>
            <a:r>
              <a:rPr lang="el-GR" dirty="0">
                <a:latin typeface="Times New Roman" panose="02020603050405020304" pitchFamily="18" charset="0"/>
                <a:cs typeface="Times New Roman" panose="02020603050405020304" pitchFamily="18" charset="0"/>
              </a:rPr>
              <a:t> την κυριαρχία του αρσενικού γραμματικού γένους, τότε και οι ουδέτερες ως προς το γένος λέξεις θα ερμηνευθούν ως αρσενικές και θα (</a:t>
            </a:r>
            <a:r>
              <a:rPr lang="el-GR" dirty="0" err="1">
                <a:latin typeface="Times New Roman" panose="02020603050405020304" pitchFamily="18" charset="0"/>
                <a:cs typeface="Times New Roman" panose="02020603050405020304" pitchFamily="18" charset="0"/>
              </a:rPr>
              <a:t>ανα</a:t>
            </a:r>
            <a:r>
              <a:rPr lang="el-GR" dirty="0">
                <a:latin typeface="Times New Roman" panose="02020603050405020304" pitchFamily="18" charset="0"/>
                <a:cs typeface="Times New Roman" panose="02020603050405020304" pitchFamily="18" charset="0"/>
              </a:rPr>
              <a:t>)παράγονται αναπαραστάσεις αρσενικής κυριαρχίας, συχνά ακόμα και εις βάρος της </a:t>
            </a:r>
            <a:r>
              <a:rPr lang="el-GR" dirty="0" err="1">
                <a:latin typeface="Times New Roman" panose="02020603050405020304" pitchFamily="18" charset="0"/>
                <a:cs typeface="Times New Roman" panose="02020603050405020304" pitchFamily="18" charset="0"/>
              </a:rPr>
              <a:t>κατανοησιμότητάς</a:t>
            </a:r>
            <a:r>
              <a:rPr lang="el-GR" dirty="0">
                <a:latin typeface="Times New Roman" panose="02020603050405020304" pitchFamily="18" charset="0"/>
                <a:cs typeface="Times New Roman" panose="02020603050405020304" pitchFamily="18" charset="0"/>
              </a:rPr>
              <a:t> του. Για να μη συμβεί αυτό θα πρέπει να εφαρμοστούν όλες οι παραπάνω προτάσεις. </a:t>
            </a:r>
          </a:p>
          <a:p>
            <a:pPr>
              <a:buFont typeface="+mj-lt"/>
              <a:buAutoNum type="arabicPeriod" startAt="7"/>
            </a:pPr>
            <a:endParaRPr lang="el-G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817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2589212" y="3020291"/>
            <a:ext cx="8915400" cy="1662545"/>
          </a:xfrm>
        </p:spPr>
        <p:txBody>
          <a:bodyPr>
            <a:normAutofit/>
          </a:bodyPr>
          <a:lstStyle/>
          <a:p>
            <a:pPr marL="0" indent="0" algn="ctr">
              <a:buNone/>
            </a:pPr>
            <a:r>
              <a:rPr lang="el-GR" sz="6000" i="1" dirty="0"/>
              <a:t>Σας ευχαριστούμε!</a:t>
            </a:r>
          </a:p>
        </p:txBody>
      </p:sp>
    </p:spTree>
    <p:extLst>
      <p:ext uri="{BB962C8B-B14F-4D97-AF65-F5344CB8AC3E}">
        <p14:creationId xmlns:p14="http://schemas.microsoft.com/office/powerpoint/2010/main" val="619080702"/>
      </p:ext>
    </p:extLst>
  </p:cSld>
  <p:clrMapOvr>
    <a:masterClrMapping/>
  </p:clrMapOvr>
</p:sld>
</file>

<file path=ppt/theme/theme1.xml><?xml version="1.0" encoding="utf-8"?>
<a:theme xmlns:a="http://schemas.openxmlformats.org/drawingml/2006/main" name="Θρόισμα">
  <a:themeElements>
    <a:clrScheme name="Θρόισμα">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Θρόισμα">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Θρόισμα">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2159</TotalTime>
  <Words>3259</Words>
  <Application>Microsoft Office PowerPoint</Application>
  <PresentationFormat>Ευρεία οθόνη</PresentationFormat>
  <Paragraphs>197</Paragraphs>
  <Slides>28</Slides>
  <Notes>0</Notes>
  <HiddenSlides>0</HiddenSlides>
  <MMClips>0</MMClips>
  <ScaleCrop>false</ScaleCrop>
  <HeadingPairs>
    <vt:vector size="6" baseType="variant">
      <vt:variant>
        <vt:lpstr>Γραμματοσειρές που χρησιμοποιούνται</vt:lpstr>
      </vt:variant>
      <vt:variant>
        <vt:i4>6</vt:i4>
      </vt:variant>
      <vt:variant>
        <vt:lpstr>Θέμα</vt:lpstr>
      </vt:variant>
      <vt:variant>
        <vt:i4>1</vt:i4>
      </vt:variant>
      <vt:variant>
        <vt:lpstr>Τίτλοι διαφανειών</vt:lpstr>
      </vt:variant>
      <vt:variant>
        <vt:i4>28</vt:i4>
      </vt:variant>
    </vt:vector>
  </HeadingPairs>
  <TitlesOfParts>
    <vt:vector size="35" baseType="lpstr">
      <vt:lpstr>Andale Sans UI</vt:lpstr>
      <vt:lpstr>Arial</vt:lpstr>
      <vt:lpstr>Century Gothic</vt:lpstr>
      <vt:lpstr>Times New Roman</vt:lpstr>
      <vt:lpstr>Wingdings</vt:lpstr>
      <vt:lpstr>Wingdings 3</vt:lpstr>
      <vt:lpstr>Θρόισμα</vt:lpstr>
      <vt:lpstr>«Υπερβαίνοντας τον γλωσσικό σεξισμό των διοικητικών εγγράφων»</vt:lpstr>
      <vt:lpstr>Ο Οδηγός</vt:lpstr>
      <vt:lpstr>Στόχος Οδηγού</vt:lpstr>
      <vt:lpstr>Διάδοση Οδηγού</vt:lpstr>
      <vt:lpstr>Περιεχόμενο Οδηγού</vt:lpstr>
      <vt:lpstr>Παράδειγμα 1 (μορφολογία ονόματος)</vt:lpstr>
      <vt:lpstr>Πρόβλημα</vt:lpstr>
      <vt:lpstr>Προτεινόμενη Διόρθωση</vt:lpstr>
      <vt:lpstr>Παράδειγμα 2 (το άρθρο)</vt:lpstr>
      <vt:lpstr>Πρόβλημα</vt:lpstr>
      <vt:lpstr>Προτεινόμενη Διόρθωση</vt:lpstr>
      <vt:lpstr>Παράδειγμα 3 (προσαρτήματα στην ΟΦ)</vt:lpstr>
      <vt:lpstr>Πρόβλημα</vt:lpstr>
      <vt:lpstr>Προτεινόμενη Διόρθωση</vt:lpstr>
      <vt:lpstr>Παράδειγμα 4 (σημασιολογία) </vt:lpstr>
      <vt:lpstr>Πρόβλημα</vt:lpstr>
      <vt:lpstr>Προτεινόμενη Διόρθωση</vt:lpstr>
      <vt:lpstr>Παράδειγμα 5 (πραγματολογική/ κειμενική ανάλυση)</vt:lpstr>
      <vt:lpstr>Πρόβλημα</vt:lpstr>
      <vt:lpstr>Προτεινόμενη Διόρθωση</vt:lpstr>
      <vt:lpstr>Παράδειγμα 6 (πραγματολογική/ κειμενική ανάλυση)</vt:lpstr>
      <vt:lpstr>Πρόβλημα</vt:lpstr>
      <vt:lpstr>Πρόταση</vt:lpstr>
      <vt:lpstr>Προτεινόμενη Διόρθωση</vt:lpstr>
      <vt:lpstr>Προτάσεις μη σεξιστικής χρήσης της γλώσσας</vt:lpstr>
      <vt:lpstr>Προτάσεις μη σεξιστικής χρήσης της γλώσσας</vt:lpstr>
      <vt:lpstr>Προτάσεις μη σεξιστικής χρήσης της γλώσσας</vt:lpstr>
      <vt:lpstr>Παρουσίαση του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Denise</dc:creator>
  <cp:lastModifiedBy>User</cp:lastModifiedBy>
  <cp:revision>81</cp:revision>
  <dcterms:created xsi:type="dcterms:W3CDTF">2017-06-15T18:08:51Z</dcterms:created>
  <dcterms:modified xsi:type="dcterms:W3CDTF">2017-06-20T09:45:26Z</dcterms:modified>
</cp:coreProperties>
</file>