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notesMasterIdLst>
    <p:notesMasterId r:id="rId23"/>
  </p:notesMasterIdLst>
  <p:sldIdLst>
    <p:sldId id="256" r:id="rId2"/>
    <p:sldId id="328" r:id="rId3"/>
    <p:sldId id="379" r:id="rId4"/>
    <p:sldId id="337" r:id="rId5"/>
    <p:sldId id="391" r:id="rId6"/>
    <p:sldId id="423" r:id="rId7"/>
    <p:sldId id="424" r:id="rId8"/>
    <p:sldId id="338" r:id="rId9"/>
    <p:sldId id="339" r:id="rId10"/>
    <p:sldId id="396" r:id="rId11"/>
    <p:sldId id="410" r:id="rId12"/>
    <p:sldId id="394" r:id="rId13"/>
    <p:sldId id="411" r:id="rId14"/>
    <p:sldId id="402" r:id="rId15"/>
    <p:sldId id="404" r:id="rId16"/>
    <p:sldId id="407" r:id="rId17"/>
    <p:sldId id="412" r:id="rId18"/>
    <p:sldId id="413" r:id="rId19"/>
    <p:sldId id="414" r:id="rId20"/>
    <p:sldId id="415" r:id="rId21"/>
    <p:sldId id="425" r:id="rId22"/>
  </p:sldIdLst>
  <p:sldSz cx="9144000" cy="6858000" type="screen4x3"/>
  <p:notesSz cx="6858000" cy="9144000"/>
  <p:defaultTextStyle>
    <a:defPPr>
      <a:defRPr lang="el-GR"/>
    </a:defPPr>
    <a:lvl1pPr algn="l" rtl="0" fontAlgn="base">
      <a:spcBef>
        <a:spcPct val="0"/>
      </a:spcBef>
      <a:spcAft>
        <a:spcPct val="0"/>
      </a:spcAft>
      <a:defRPr u="sng" kern="1200">
        <a:solidFill>
          <a:schemeClr val="tx1"/>
        </a:solidFill>
        <a:latin typeface="Times New Roman" pitchFamily="18" charset="0"/>
        <a:ea typeface="+mn-ea"/>
        <a:cs typeface="Arial" pitchFamily="34" charset="0"/>
      </a:defRPr>
    </a:lvl1pPr>
    <a:lvl2pPr marL="457200" algn="l" rtl="0" fontAlgn="base">
      <a:spcBef>
        <a:spcPct val="0"/>
      </a:spcBef>
      <a:spcAft>
        <a:spcPct val="0"/>
      </a:spcAft>
      <a:defRPr u="sng" kern="1200">
        <a:solidFill>
          <a:schemeClr val="tx1"/>
        </a:solidFill>
        <a:latin typeface="Times New Roman" pitchFamily="18" charset="0"/>
        <a:ea typeface="+mn-ea"/>
        <a:cs typeface="Arial" pitchFamily="34" charset="0"/>
      </a:defRPr>
    </a:lvl2pPr>
    <a:lvl3pPr marL="914400" algn="l" rtl="0" fontAlgn="base">
      <a:spcBef>
        <a:spcPct val="0"/>
      </a:spcBef>
      <a:spcAft>
        <a:spcPct val="0"/>
      </a:spcAft>
      <a:defRPr u="sng" kern="1200">
        <a:solidFill>
          <a:schemeClr val="tx1"/>
        </a:solidFill>
        <a:latin typeface="Times New Roman" pitchFamily="18" charset="0"/>
        <a:ea typeface="+mn-ea"/>
        <a:cs typeface="Arial" pitchFamily="34" charset="0"/>
      </a:defRPr>
    </a:lvl3pPr>
    <a:lvl4pPr marL="1371600" algn="l" rtl="0" fontAlgn="base">
      <a:spcBef>
        <a:spcPct val="0"/>
      </a:spcBef>
      <a:spcAft>
        <a:spcPct val="0"/>
      </a:spcAft>
      <a:defRPr u="sng" kern="1200">
        <a:solidFill>
          <a:schemeClr val="tx1"/>
        </a:solidFill>
        <a:latin typeface="Times New Roman" pitchFamily="18" charset="0"/>
        <a:ea typeface="+mn-ea"/>
        <a:cs typeface="Arial" pitchFamily="34" charset="0"/>
      </a:defRPr>
    </a:lvl4pPr>
    <a:lvl5pPr marL="1828800" algn="l" rtl="0" fontAlgn="base">
      <a:spcBef>
        <a:spcPct val="0"/>
      </a:spcBef>
      <a:spcAft>
        <a:spcPct val="0"/>
      </a:spcAft>
      <a:defRPr u="sng" kern="1200">
        <a:solidFill>
          <a:schemeClr val="tx1"/>
        </a:solidFill>
        <a:latin typeface="Times New Roman" pitchFamily="18" charset="0"/>
        <a:ea typeface="+mn-ea"/>
        <a:cs typeface="Arial" pitchFamily="34" charset="0"/>
      </a:defRPr>
    </a:lvl5pPr>
    <a:lvl6pPr marL="2286000" algn="l" defTabSz="914400" rtl="0" eaLnBrk="1" latinLnBrk="0" hangingPunct="1">
      <a:defRPr u="sng" kern="1200">
        <a:solidFill>
          <a:schemeClr val="tx1"/>
        </a:solidFill>
        <a:latin typeface="Times New Roman" pitchFamily="18" charset="0"/>
        <a:ea typeface="+mn-ea"/>
        <a:cs typeface="Arial" pitchFamily="34" charset="0"/>
      </a:defRPr>
    </a:lvl6pPr>
    <a:lvl7pPr marL="2743200" algn="l" defTabSz="914400" rtl="0" eaLnBrk="1" latinLnBrk="0" hangingPunct="1">
      <a:defRPr u="sng" kern="1200">
        <a:solidFill>
          <a:schemeClr val="tx1"/>
        </a:solidFill>
        <a:latin typeface="Times New Roman" pitchFamily="18" charset="0"/>
        <a:ea typeface="+mn-ea"/>
        <a:cs typeface="Arial" pitchFamily="34" charset="0"/>
      </a:defRPr>
    </a:lvl7pPr>
    <a:lvl8pPr marL="3200400" algn="l" defTabSz="914400" rtl="0" eaLnBrk="1" latinLnBrk="0" hangingPunct="1">
      <a:defRPr u="sng" kern="1200">
        <a:solidFill>
          <a:schemeClr val="tx1"/>
        </a:solidFill>
        <a:latin typeface="Times New Roman" pitchFamily="18" charset="0"/>
        <a:ea typeface="+mn-ea"/>
        <a:cs typeface="Arial" pitchFamily="34" charset="0"/>
      </a:defRPr>
    </a:lvl8pPr>
    <a:lvl9pPr marL="3657600" algn="l" defTabSz="914400" rtl="0" eaLnBrk="1" latinLnBrk="0" hangingPunct="1">
      <a:defRPr u="sng" kern="1200">
        <a:solidFill>
          <a:schemeClr val="tx1"/>
        </a:solidFill>
        <a:latin typeface="Times New Roman" pitchFamily="18"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a:srgbClr val="FFFFCC"/>
    <a:srgbClr val="33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356" autoAdjust="0"/>
    <p:restoredTop sz="93081" autoAdjust="0"/>
  </p:normalViewPr>
  <p:slideViewPr>
    <p:cSldViewPr>
      <p:cViewPr>
        <p:scale>
          <a:sx n="100" d="100"/>
          <a:sy n="100" d="100"/>
        </p:scale>
        <p:origin x="-612"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mn-cs"/>
              </a:defRPr>
            </a:lvl1pPr>
          </a:lstStyle>
          <a:p>
            <a:pPr>
              <a:defRPr/>
            </a:pPr>
            <a:endParaRPr lang="el-GR"/>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mn-cs"/>
              </a:defRPr>
            </a:lvl1pPr>
          </a:lstStyle>
          <a:p>
            <a:pPr>
              <a:defRPr/>
            </a:pPr>
            <a:fld id="{49D878E2-095A-4A12-B792-867BD60CB33C}" type="datetimeFigureOut">
              <a:rPr lang="el-GR"/>
              <a:pPr>
                <a:defRPr/>
              </a:pPr>
              <a:t>21/6/2017</a:t>
            </a:fld>
            <a:endParaRPr lang="el-GR"/>
          </a:p>
        </p:txBody>
      </p:sp>
      <p:sp>
        <p:nvSpPr>
          <p:cNvPr id="4" name="3 - Θέση εικόνας διαφάνειας"/>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l-GR" noProof="0" smtClean="0"/>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noProof="0" smtClean="0"/>
              <a:t>Kλικ για επεξεργασία των στυλ του υποδείγματος</a:t>
            </a:r>
          </a:p>
          <a:p>
            <a:pPr lvl="1"/>
            <a:r>
              <a:rPr lang="el-GR" noProof="0" smtClean="0"/>
              <a:t>Δεύτερου επιπέδου</a:t>
            </a:r>
          </a:p>
          <a:p>
            <a:pPr lvl="2"/>
            <a:r>
              <a:rPr lang="el-GR" noProof="0" smtClean="0"/>
              <a:t>Τρίτου επιπέδου</a:t>
            </a:r>
          </a:p>
          <a:p>
            <a:pPr lvl="3"/>
            <a:r>
              <a:rPr lang="el-GR" noProof="0" smtClean="0"/>
              <a:t>Τέταρτου επιπέδου</a:t>
            </a:r>
          </a:p>
          <a:p>
            <a:pPr lvl="4"/>
            <a:r>
              <a:rPr lang="el-GR" noProof="0" smtClean="0"/>
              <a:t>Πέμπτου επιπέδου</a:t>
            </a:r>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mn-cs"/>
              </a:defRPr>
            </a:lvl1pPr>
          </a:lstStyle>
          <a:p>
            <a:pPr>
              <a:defRPr/>
            </a:pPr>
            <a:endParaRPr lang="el-GR"/>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cs typeface="+mn-cs"/>
              </a:defRPr>
            </a:lvl1pPr>
          </a:lstStyle>
          <a:p>
            <a:pPr>
              <a:defRPr/>
            </a:pPr>
            <a:fld id="{201EE3F2-7B0E-4D79-BD83-20441481552A}" type="slidenum">
              <a:rPr lang="el-GR" altLang="el-GR"/>
              <a:pPr>
                <a:defRPr/>
              </a:pPr>
              <a:t>‹#›</a:t>
            </a:fld>
            <a:endParaRPr lang="el-GR" altLang="el-G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l-GR" sz="1200" b="0" i="0" kern="1200" dirty="0" err="1" smtClean="0">
                <a:solidFill>
                  <a:schemeClr val="tx1"/>
                </a:solidFill>
                <a:latin typeface="+mn-lt"/>
                <a:ea typeface="+mn-ea"/>
                <a:cs typeface="+mn-cs"/>
              </a:rPr>
              <a:t>Γέιλ</a:t>
            </a:r>
            <a:r>
              <a:rPr lang="el-GR" sz="1200" b="0" i="0" kern="1200" dirty="0" smtClean="0">
                <a:solidFill>
                  <a:schemeClr val="tx1"/>
                </a:solidFill>
                <a:latin typeface="+mn-lt"/>
                <a:ea typeface="+mn-ea"/>
                <a:cs typeface="+mn-cs"/>
              </a:rPr>
              <a:t> </a:t>
            </a:r>
            <a:r>
              <a:rPr lang="el-GR" sz="1200" b="0" i="0" kern="1200" dirty="0" err="1" smtClean="0">
                <a:solidFill>
                  <a:schemeClr val="tx1"/>
                </a:solidFill>
                <a:latin typeface="+mn-lt"/>
                <a:ea typeface="+mn-ea"/>
                <a:cs typeface="+mn-cs"/>
              </a:rPr>
              <a:t>Ρούμπιν</a:t>
            </a:r>
            <a:r>
              <a:rPr lang="el-GR" sz="1200" b="0" i="0" kern="1200" dirty="0" smtClean="0">
                <a:solidFill>
                  <a:schemeClr val="tx1"/>
                </a:solidFill>
                <a:latin typeface="+mn-lt"/>
                <a:ea typeface="+mn-ea"/>
                <a:cs typeface="+mn-cs"/>
              </a:rPr>
              <a:t> Μαρξίστρια</a:t>
            </a:r>
            <a:endParaRPr lang="el-GR" dirty="0"/>
          </a:p>
        </p:txBody>
      </p:sp>
      <p:sp>
        <p:nvSpPr>
          <p:cNvPr id="4" name="Slide Number Placeholder 3"/>
          <p:cNvSpPr>
            <a:spLocks noGrp="1"/>
          </p:cNvSpPr>
          <p:nvPr>
            <p:ph type="sldNum" sz="quarter" idx="10"/>
          </p:nvPr>
        </p:nvSpPr>
        <p:spPr/>
        <p:txBody>
          <a:bodyPr/>
          <a:lstStyle/>
          <a:p>
            <a:pPr>
              <a:defRPr/>
            </a:pPr>
            <a:fld id="{201EE3F2-7B0E-4D79-BD83-20441481552A}" type="slidenum">
              <a:rPr lang="el-GR" altLang="el-GR" smtClean="0"/>
              <a:pPr>
                <a:defRPr/>
              </a:pPr>
              <a:t>4</a:t>
            </a:fld>
            <a:endParaRPr lang="el-GR" altLang="el-G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4" name="Rectangle 6"/>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Rectangle 9"/>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10"/>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lang="en-US" smtClean="0"/>
              <a:t>Click to edit Master title style</a:t>
            </a:r>
            <a:endParaRPr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7" name="Date Placeholder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endParaRPr lang="el-GR"/>
          </a:p>
        </p:txBody>
      </p:sp>
      <p:sp>
        <p:nvSpPr>
          <p:cNvPr id="10" name="Footer Placeholder 16"/>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el-GR"/>
          </a:p>
        </p:txBody>
      </p:sp>
      <p:sp>
        <p:nvSpPr>
          <p:cNvPr id="11"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27E9BE66-F127-466A-BCDF-32A576FE773D}" type="slidenum">
              <a:rPr lang="el-GR" altLang="el-GR"/>
              <a:pPr>
                <a:defRPr/>
              </a:pPr>
              <a:t>‹#›</a:t>
            </a:fld>
            <a:endParaRPr lang="el-GR" altLang="el-G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lang="en-US" smtClean="0"/>
              <a:t>Click to edit Master title style</a:t>
            </a:r>
            <a:endParaRPr lang="en-US"/>
          </a:p>
        </p:txBody>
      </p:sp>
      <p:sp>
        <p:nvSpPr>
          <p:cNvPr id="8" name="Content Placeholder 7"/>
          <p:cNvSpPr>
            <a:spLocks noGrp="1"/>
          </p:cNvSpPr>
          <p:nvPr>
            <p:ph sz="quarter" idx="1"/>
          </p:nvPr>
        </p:nvSpPr>
        <p:spPr>
          <a:xfrm>
            <a:off x="612648" y="1600200"/>
            <a:ext cx="81534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l-GR"/>
          </a:p>
        </p:txBody>
      </p:sp>
      <p:sp>
        <p:nvSpPr>
          <p:cNvPr id="5" name="Footer Placeholder 2"/>
          <p:cNvSpPr>
            <a:spLocks noGrp="1"/>
          </p:cNvSpPr>
          <p:nvPr>
            <p:ph type="ftr" sz="quarter" idx="11"/>
          </p:nvPr>
        </p:nvSpPr>
        <p:spPr/>
        <p:txBody>
          <a:bodyPr/>
          <a:lstStyle>
            <a:lvl1pPr>
              <a:defRPr/>
            </a:lvl1pPr>
          </a:lstStyle>
          <a:p>
            <a:pPr>
              <a:defRPr/>
            </a:pPr>
            <a:endParaRPr lang="el-GR"/>
          </a:p>
        </p:txBody>
      </p:sp>
      <p:sp>
        <p:nvSpPr>
          <p:cNvPr id="6" name="Slide Number Placeholder 22"/>
          <p:cNvSpPr>
            <a:spLocks noGrp="1"/>
          </p:cNvSpPr>
          <p:nvPr>
            <p:ph type="sldNum" sz="quarter" idx="12"/>
          </p:nvPr>
        </p:nvSpPr>
        <p:spPr/>
        <p:txBody>
          <a:bodyPr/>
          <a:lstStyle>
            <a:lvl1pPr>
              <a:defRPr/>
            </a:lvl1pPr>
          </a:lstStyle>
          <a:p>
            <a:pPr>
              <a:defRPr/>
            </a:pPr>
            <a:fld id="{CC4BC49A-2929-4392-BBDF-C9F3A08A5852}" type="slidenum">
              <a:rPr lang="el-GR" altLang="el-GR"/>
              <a:pPr>
                <a:defRPr/>
              </a:pPr>
              <a:t>‹#›</a:t>
            </a:fld>
            <a:endParaRPr lang="el-GR" alt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Text Placeholder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en-US" smtClean="0"/>
              <a:t>Click to edit Master title style</a:t>
            </a:r>
            <a:endParaRPr lang="en-US"/>
          </a:p>
        </p:txBody>
      </p:sp>
      <p:sp>
        <p:nvSpPr>
          <p:cNvPr id="7" name="Date Placeholder 11"/>
          <p:cNvSpPr>
            <a:spLocks noGrp="1"/>
          </p:cNvSpPr>
          <p:nvPr>
            <p:ph type="dt" sz="half" idx="10"/>
          </p:nvPr>
        </p:nvSpPr>
        <p:spPr/>
        <p:txBody>
          <a:bodyPr/>
          <a:lstStyle>
            <a:lvl1pPr>
              <a:defRPr/>
            </a:lvl1pPr>
          </a:lstStyle>
          <a:p>
            <a:pPr>
              <a:defRPr/>
            </a:pPr>
            <a:endParaRPr lang="el-GR"/>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98996D8D-5D63-43B7-9E5F-501A4067C2B6}" type="slidenum">
              <a:rPr lang="el-GR" altLang="el-GR"/>
              <a:pPr>
                <a:defRPr/>
              </a:pPr>
              <a:t>‹#›</a:t>
            </a:fld>
            <a:endParaRPr lang="el-GR" altLang="el-GR"/>
          </a:p>
        </p:txBody>
      </p:sp>
      <p:sp>
        <p:nvSpPr>
          <p:cNvPr id="9" name="Footer Placeholder 13"/>
          <p:cNvSpPr>
            <a:spLocks noGrp="1"/>
          </p:cNvSpPr>
          <p:nvPr>
            <p:ph type="ftr" sz="quarter" idx="12"/>
          </p:nvPr>
        </p:nvSpPr>
        <p:spPr/>
        <p:txBody>
          <a:bodyPr/>
          <a:lstStyle>
            <a:lvl1pPr>
              <a:defRPr/>
            </a:lvl1pPr>
          </a:lstStyle>
          <a:p>
            <a:pPr>
              <a:defRPr/>
            </a:pPr>
            <a:endParaRPr lang="el-G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844901"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7"/>
          <p:cNvSpPr>
            <a:spLocks noGrp="1"/>
          </p:cNvSpPr>
          <p:nvPr>
            <p:ph type="dt" sz="half" idx="10"/>
          </p:nvPr>
        </p:nvSpPr>
        <p:spPr/>
        <p:txBody>
          <a:bodyPr rtlCol="0"/>
          <a:lstStyle>
            <a:lvl1pPr>
              <a:defRPr/>
            </a:lvl1pPr>
          </a:lstStyle>
          <a:p>
            <a:pPr>
              <a:defRPr/>
            </a:pPr>
            <a:endParaRPr lang="el-GR"/>
          </a:p>
        </p:txBody>
      </p:sp>
      <p:sp>
        <p:nvSpPr>
          <p:cNvPr id="6" name="Slide Number Placeholder 9"/>
          <p:cNvSpPr>
            <a:spLocks noGrp="1"/>
          </p:cNvSpPr>
          <p:nvPr>
            <p:ph type="sldNum" sz="quarter" idx="11"/>
          </p:nvPr>
        </p:nvSpPr>
        <p:spPr/>
        <p:txBody>
          <a:bodyPr rtlCol="0"/>
          <a:lstStyle>
            <a:lvl1pPr>
              <a:defRPr/>
            </a:lvl1pPr>
          </a:lstStyle>
          <a:p>
            <a:pPr>
              <a:defRPr/>
            </a:pPr>
            <a:fld id="{8F99357A-6C90-447A-B35B-5FFCB1C66C2C}" type="slidenum">
              <a:rPr lang="el-GR" altLang="el-GR"/>
              <a:pPr>
                <a:defRPr/>
              </a:pPr>
              <a:t>‹#›</a:t>
            </a:fld>
            <a:endParaRPr lang="el-GR" altLang="el-GR"/>
          </a:p>
        </p:txBody>
      </p:sp>
      <p:sp>
        <p:nvSpPr>
          <p:cNvPr id="7" name="Footer Placeholder 11"/>
          <p:cNvSpPr>
            <a:spLocks noGrp="1"/>
          </p:cNvSpPr>
          <p:nvPr>
            <p:ph type="ftr" sz="quarter" idx="12"/>
          </p:nvPr>
        </p:nvSpPr>
        <p:spPr/>
        <p:txBody>
          <a:bodyPr rtlCol="0"/>
          <a:lstStyle>
            <a:lvl1pPr>
              <a:defRPr/>
            </a:lvl1pPr>
          </a:lstStyle>
          <a:p>
            <a:pPr>
              <a:defRPr/>
            </a:pPr>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609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800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9"/>
          <p:cNvSpPr>
            <a:spLocks noGrp="1"/>
          </p:cNvSpPr>
          <p:nvPr>
            <p:ph type="dt" sz="half" idx="10"/>
          </p:nvPr>
        </p:nvSpPr>
        <p:spPr/>
        <p:txBody>
          <a:bodyPr rtlCol="0"/>
          <a:lstStyle>
            <a:lvl1pPr>
              <a:defRPr/>
            </a:lvl1pPr>
          </a:lstStyle>
          <a:p>
            <a:pPr>
              <a:defRPr/>
            </a:pPr>
            <a:endParaRPr lang="el-GR"/>
          </a:p>
        </p:txBody>
      </p:sp>
      <p:sp>
        <p:nvSpPr>
          <p:cNvPr id="8" name="Slide Number Placeholder 11"/>
          <p:cNvSpPr>
            <a:spLocks noGrp="1"/>
          </p:cNvSpPr>
          <p:nvPr>
            <p:ph type="sldNum" sz="quarter" idx="11"/>
          </p:nvPr>
        </p:nvSpPr>
        <p:spPr/>
        <p:txBody>
          <a:bodyPr rtlCol="0"/>
          <a:lstStyle>
            <a:lvl1pPr>
              <a:defRPr/>
            </a:lvl1pPr>
          </a:lstStyle>
          <a:p>
            <a:pPr>
              <a:defRPr/>
            </a:pPr>
            <a:fld id="{4E0D9EFF-9FA5-4991-8546-632A07E052C0}" type="slidenum">
              <a:rPr lang="el-GR" altLang="el-GR"/>
              <a:pPr>
                <a:defRPr/>
              </a:pPr>
              <a:t>‹#›</a:t>
            </a:fld>
            <a:endParaRPr lang="el-GR" altLang="el-GR"/>
          </a:p>
        </p:txBody>
      </p:sp>
      <p:sp>
        <p:nvSpPr>
          <p:cNvPr id="9" name="Footer Placeholder 13"/>
          <p:cNvSpPr>
            <a:spLocks noGrp="1"/>
          </p:cNvSpPr>
          <p:nvPr>
            <p:ph type="ftr" sz="quarter" idx="12"/>
          </p:nvPr>
        </p:nvSpPr>
        <p:spPr/>
        <p:txBody>
          <a:bodyPr rtlCol="0"/>
          <a:lstStyle>
            <a:lvl1pPr>
              <a:defRPr/>
            </a:lvl1pPr>
          </a:lstStyle>
          <a:p>
            <a:pPr>
              <a:defRPr/>
            </a:pPr>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el-GR"/>
          </a:p>
        </p:txBody>
      </p:sp>
      <p:sp>
        <p:nvSpPr>
          <p:cNvPr id="4" name="Footer Placeholder 2"/>
          <p:cNvSpPr>
            <a:spLocks noGrp="1"/>
          </p:cNvSpPr>
          <p:nvPr>
            <p:ph type="ftr" sz="quarter" idx="11"/>
          </p:nvPr>
        </p:nvSpPr>
        <p:spPr/>
        <p:txBody>
          <a:bodyPr/>
          <a:lstStyle>
            <a:lvl1pPr>
              <a:defRPr/>
            </a:lvl1pPr>
          </a:lstStyle>
          <a:p>
            <a:pPr>
              <a:defRPr/>
            </a:pPr>
            <a:endParaRPr lang="el-GR"/>
          </a:p>
        </p:txBody>
      </p:sp>
      <p:sp>
        <p:nvSpPr>
          <p:cNvPr id="5" name="Slide Number Placeholder 22"/>
          <p:cNvSpPr>
            <a:spLocks noGrp="1"/>
          </p:cNvSpPr>
          <p:nvPr>
            <p:ph type="sldNum" sz="quarter" idx="12"/>
          </p:nvPr>
        </p:nvSpPr>
        <p:spPr/>
        <p:txBody>
          <a:bodyPr/>
          <a:lstStyle>
            <a:lvl1pPr>
              <a:defRPr/>
            </a:lvl1pPr>
          </a:lstStyle>
          <a:p>
            <a:pPr>
              <a:defRPr/>
            </a:pPr>
            <a:fld id="{3FAF9F64-C76E-4009-9BAE-4C68808E8E3C}" type="slidenum">
              <a:rPr lang="el-GR" altLang="el-GR"/>
              <a:pPr>
                <a:defRPr/>
              </a:pPr>
              <a:t>‹#›</a:t>
            </a:fld>
            <a:endParaRPr lang="el-GR" alt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l-GR"/>
          </a:p>
        </p:txBody>
      </p:sp>
      <p:sp>
        <p:nvSpPr>
          <p:cNvPr id="3" name="Footer Placeholder 2"/>
          <p:cNvSpPr>
            <a:spLocks noGrp="1"/>
          </p:cNvSpPr>
          <p:nvPr>
            <p:ph type="ftr" sz="quarter" idx="11"/>
          </p:nvPr>
        </p:nvSpPr>
        <p:spPr/>
        <p:txBody>
          <a:bodyPr/>
          <a:lstStyle>
            <a:lvl1pPr>
              <a:defRPr/>
            </a:lvl1pPr>
          </a:lstStyle>
          <a:p>
            <a:pPr>
              <a:defRPr/>
            </a:pPr>
            <a:endParaRPr lang="el-GR"/>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DEEC92F2-C777-4FF8-9393-9149717551F5}" type="slidenum">
              <a:rPr lang="el-GR" altLang="el-GR"/>
              <a:pPr>
                <a:defRPr/>
              </a:pPr>
              <a:t>‹#›</a:t>
            </a:fld>
            <a:endParaRPr lang="el-GR" alt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lstStyle>
            <a:lvl1pPr algn="l">
              <a:buNone/>
              <a:defRPr sz="4400" b="0"/>
            </a:lvl1pPr>
          </a:lstStyle>
          <a:p>
            <a:r>
              <a:rPr lang="en-US" smtClean="0"/>
              <a:t>Click to edit Master title style</a:t>
            </a:r>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l-GR"/>
          </a:p>
        </p:txBody>
      </p:sp>
      <p:sp>
        <p:nvSpPr>
          <p:cNvPr id="6" name="Footer Placeholder 2"/>
          <p:cNvSpPr>
            <a:spLocks noGrp="1"/>
          </p:cNvSpPr>
          <p:nvPr>
            <p:ph type="ftr" sz="quarter" idx="11"/>
          </p:nvPr>
        </p:nvSpPr>
        <p:spPr/>
        <p:txBody>
          <a:bodyPr/>
          <a:lstStyle>
            <a:lvl1pPr>
              <a:defRPr/>
            </a:lvl1pPr>
          </a:lstStyle>
          <a:p>
            <a:pPr>
              <a:defRPr/>
            </a:pPr>
            <a:endParaRPr lang="el-GR"/>
          </a:p>
        </p:txBody>
      </p:sp>
      <p:sp>
        <p:nvSpPr>
          <p:cNvPr id="7" name="Slide Number Placeholder 22"/>
          <p:cNvSpPr>
            <a:spLocks noGrp="1"/>
          </p:cNvSpPr>
          <p:nvPr>
            <p:ph type="sldNum" sz="quarter" idx="12"/>
          </p:nvPr>
        </p:nvSpPr>
        <p:spPr/>
        <p:txBody>
          <a:bodyPr/>
          <a:lstStyle>
            <a:lvl1pPr>
              <a:defRPr/>
            </a:lvl1pPr>
          </a:lstStyle>
          <a:p>
            <a:pPr>
              <a:defRPr/>
            </a:pPr>
            <a:fld id="{BD38FA34-00E6-40C1-ADEB-EFA993ACE31F}" type="slidenum">
              <a:rPr lang="el-GR" altLang="el-GR"/>
              <a:pPr>
                <a:defRPr/>
              </a:pPr>
              <a:t>‹#›</a:t>
            </a:fld>
            <a:endParaRPr lang="el-GR" alt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 name="Rectangle 7"/>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8"/>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10"/>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11"/>
          <p:cNvSpPr>
            <a:spLocks noGrp="1"/>
          </p:cNvSpPr>
          <p:nvPr>
            <p:ph type="dt" sz="half" idx="10"/>
          </p:nvPr>
        </p:nvSpPr>
        <p:spPr>
          <a:xfrm>
            <a:off x="6248400" y="6248400"/>
            <a:ext cx="2667000" cy="365125"/>
          </a:xfrm>
        </p:spPr>
        <p:txBody>
          <a:bodyPr rtlCol="0"/>
          <a:lstStyle>
            <a:lvl1pPr>
              <a:defRPr/>
            </a:lvl1pPr>
          </a:lstStyle>
          <a:p>
            <a:pPr>
              <a:defRPr/>
            </a:pPr>
            <a:endParaRPr lang="el-GR"/>
          </a:p>
        </p:txBody>
      </p:sp>
      <p:sp>
        <p:nvSpPr>
          <p:cNvPr id="10" name="Slide Number Placeholder 12"/>
          <p:cNvSpPr>
            <a:spLocks noGrp="1"/>
          </p:cNvSpPr>
          <p:nvPr>
            <p:ph type="sldNum" sz="quarter" idx="11"/>
          </p:nvPr>
        </p:nvSpPr>
        <p:spPr>
          <a:xfrm>
            <a:off x="0" y="4667250"/>
            <a:ext cx="1447800" cy="663575"/>
          </a:xfrm>
        </p:spPr>
        <p:txBody>
          <a:bodyPr rtlCol="0"/>
          <a:lstStyle>
            <a:lvl1pPr>
              <a:defRPr sz="2800"/>
            </a:lvl1pPr>
          </a:lstStyle>
          <a:p>
            <a:pPr>
              <a:defRPr/>
            </a:pPr>
            <a:fld id="{6556FBE8-5A27-416D-A102-A6E0DBCFA1CC}" type="slidenum">
              <a:rPr lang="el-GR" altLang="el-GR"/>
              <a:pPr>
                <a:defRPr/>
              </a:pPr>
              <a:t>‹#›</a:t>
            </a:fld>
            <a:endParaRPr lang="el-GR" altLang="el-GR"/>
          </a:p>
        </p:txBody>
      </p:sp>
      <p:sp>
        <p:nvSpPr>
          <p:cNvPr id="11" name="Footer Placeholder 13"/>
          <p:cNvSpPr>
            <a:spLocks noGrp="1"/>
          </p:cNvSpPr>
          <p:nvPr>
            <p:ph type="ftr" sz="quarter" idx="12"/>
          </p:nvPr>
        </p:nvSpPr>
        <p:spPr>
          <a:xfrm>
            <a:off x="1600200" y="6248400"/>
            <a:ext cx="4572000" cy="365125"/>
          </a:xfrm>
        </p:spPr>
        <p:txBody>
          <a:bodyPr rtlCol="0"/>
          <a:lstStyle>
            <a:lvl1pPr>
              <a:defRPr/>
            </a:lvl1pPr>
          </a:lstStyle>
          <a:p>
            <a:pPr>
              <a:defRPr/>
            </a:pPr>
            <a:endParaRPr lang="el-G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l-GR"/>
          </a:p>
        </p:txBody>
      </p:sp>
      <p:sp>
        <p:nvSpPr>
          <p:cNvPr id="5" name="Footer Placeholder 2"/>
          <p:cNvSpPr>
            <a:spLocks noGrp="1"/>
          </p:cNvSpPr>
          <p:nvPr>
            <p:ph type="ftr" sz="quarter" idx="11"/>
          </p:nvPr>
        </p:nvSpPr>
        <p:spPr/>
        <p:txBody>
          <a:bodyPr/>
          <a:lstStyle>
            <a:lvl1pPr>
              <a:defRPr/>
            </a:lvl1pPr>
          </a:lstStyle>
          <a:p>
            <a:pPr>
              <a:defRPr/>
            </a:pPr>
            <a:endParaRPr lang="el-GR"/>
          </a:p>
        </p:txBody>
      </p:sp>
      <p:sp>
        <p:nvSpPr>
          <p:cNvPr id="6" name="Slide Number Placeholder 22"/>
          <p:cNvSpPr>
            <a:spLocks noGrp="1"/>
          </p:cNvSpPr>
          <p:nvPr>
            <p:ph type="sldNum" sz="quarter" idx="12"/>
          </p:nvPr>
        </p:nvSpPr>
        <p:spPr/>
        <p:txBody>
          <a:bodyPr/>
          <a:lstStyle>
            <a:lvl1pPr>
              <a:defRPr/>
            </a:lvl1pPr>
          </a:lstStyle>
          <a:p>
            <a:pPr>
              <a:defRPr/>
            </a:pPr>
            <a:fld id="{78EE362F-6B56-4199-B94C-2CDCCEB011EA}" type="slidenum">
              <a:rPr lang="el-GR" altLang="el-GR"/>
              <a:pPr>
                <a:defRPr/>
              </a:pPr>
              <a:t>‹#›</a:t>
            </a:fld>
            <a:endParaRPr lang="el-GR" alt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6"/>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Vertical Title 1"/>
          <p:cNvSpPr>
            <a:spLocks noGrp="1"/>
          </p:cNvSpPr>
          <p:nvPr>
            <p:ph type="title" orient="vert"/>
          </p:nvPr>
        </p:nvSpPr>
        <p:spPr>
          <a:xfrm>
            <a:off x="6553200" y="609600"/>
            <a:ext cx="2057400" cy="5516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6553200" y="6248400"/>
            <a:ext cx="2209800" cy="365125"/>
          </a:xfrm>
        </p:spPr>
        <p:txBody>
          <a:bodyPr/>
          <a:lstStyle>
            <a:lvl1pPr>
              <a:defRPr/>
            </a:lvl1pPr>
          </a:lstStyle>
          <a:p>
            <a:pPr>
              <a:defRPr/>
            </a:pPr>
            <a:endParaRPr lang="el-GR"/>
          </a:p>
        </p:txBody>
      </p:sp>
      <p:sp>
        <p:nvSpPr>
          <p:cNvPr id="8" name="Footer Placeholder 4"/>
          <p:cNvSpPr>
            <a:spLocks noGrp="1"/>
          </p:cNvSpPr>
          <p:nvPr>
            <p:ph type="ftr" sz="quarter" idx="11"/>
          </p:nvPr>
        </p:nvSpPr>
        <p:spPr>
          <a:xfrm>
            <a:off x="457200" y="6248400"/>
            <a:ext cx="5573713" cy="365125"/>
          </a:xfrm>
        </p:spPr>
        <p:txBody>
          <a:bodyPr/>
          <a:lstStyle>
            <a:lvl1pPr>
              <a:defRPr/>
            </a:lvl1pPr>
          </a:lstStyle>
          <a:p>
            <a:pPr>
              <a:defRPr/>
            </a:pPr>
            <a:endParaRPr lang="el-GR"/>
          </a:p>
        </p:txBody>
      </p:sp>
      <p:sp>
        <p:nvSpPr>
          <p:cNvPr id="9" name="Slide Number Placeholder 5"/>
          <p:cNvSpPr>
            <a:spLocks noGrp="1"/>
          </p:cNvSpPr>
          <p:nvPr>
            <p:ph type="sldNum" sz="quarter" idx="12"/>
          </p:nvPr>
        </p:nvSpPr>
        <p:spPr>
          <a:xfrm rot="5400000">
            <a:off x="5989638" y="144462"/>
            <a:ext cx="533400" cy="244475"/>
          </a:xfrm>
        </p:spPr>
        <p:txBody>
          <a:bodyPr/>
          <a:lstStyle>
            <a:lvl1pPr>
              <a:defRPr/>
            </a:lvl1pPr>
          </a:lstStyle>
          <a:p>
            <a:pPr>
              <a:defRPr/>
            </a:pPr>
            <a:fld id="{1A2CBE59-C097-408D-AF8B-9C4B5976689B}" type="slidenum">
              <a:rPr lang="el-GR" altLang="el-GR"/>
              <a:pPr>
                <a:defRPr/>
              </a:pPr>
              <a:t>‹#›</a:t>
            </a:fld>
            <a:endParaRPr lang="el-GR" altLang="el-GR"/>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cs typeface="+mn-cs"/>
              </a:defRPr>
            </a:lvl1pPr>
          </a:lstStyle>
          <a:p>
            <a:pPr>
              <a:defRPr/>
            </a:pPr>
            <a:endParaRPr lang="el-GR"/>
          </a:p>
        </p:txBody>
      </p:sp>
      <p:sp>
        <p:nvSpPr>
          <p:cNvPr id="3" name="Footer Placeholder 2"/>
          <p:cNvSpPr>
            <a:spLocks noGrp="1"/>
          </p:cNvSpPr>
          <p:nvPr>
            <p:ph type="ftr" sz="quarter" idx="3"/>
          </p:nvPr>
        </p:nvSpPr>
        <p:spPr>
          <a:xfrm>
            <a:off x="609600" y="6248400"/>
            <a:ext cx="5421313" cy="365125"/>
          </a:xfrm>
          <a:prstGeom prst="rect">
            <a:avLst/>
          </a:prstGeom>
        </p:spPr>
        <p:txBody>
          <a:bodyPr vert="horz" anchor="ctr"/>
          <a:lstStyle>
            <a:lvl1pPr algn="r" eaLnBrk="1" latinLnBrk="0" hangingPunct="1">
              <a:defRPr kumimoji="0" sz="1400">
                <a:solidFill>
                  <a:schemeClr val="tx2"/>
                </a:solidFill>
                <a:cs typeface="+mn-cs"/>
              </a:defRPr>
            </a:lvl1pPr>
          </a:lstStyle>
          <a:p>
            <a:pPr>
              <a:defRPr/>
            </a:pPr>
            <a:endParaRPr lang="el-GR"/>
          </a:p>
        </p:txBody>
      </p:sp>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3" name="Slide Number Placeholder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latinLnBrk="0" hangingPunct="1">
              <a:defRPr kumimoji="0" sz="1400" b="1">
                <a:solidFill>
                  <a:srgbClr val="FFFFFF"/>
                </a:solidFill>
                <a:cs typeface="+mn-cs"/>
              </a:defRPr>
            </a:lvl1pPr>
          </a:lstStyle>
          <a:p>
            <a:pPr>
              <a:defRPr/>
            </a:pPr>
            <a:fld id="{469675DF-26FA-4A0A-BDA3-BA56D60F7B76}" type="slidenum">
              <a:rPr lang="el-GR" altLang="el-GR"/>
              <a:pPr>
                <a:defRPr/>
              </a:pPr>
              <a:t>‹#›</a:t>
            </a:fld>
            <a:endParaRPr lang="el-GR" altLang="el-GR"/>
          </a:p>
        </p:txBody>
      </p:sp>
    </p:spTree>
  </p:cSld>
  <p:clrMap bg1="lt1" tx1="dk1" bg2="lt2" tx2="dk2" accent1="accent1" accent2="accent2" accent3="accent3" accent4="accent4" accent5="accent5" accent6="accent6" hlink="hlink" folHlink="folHlink"/>
  <p:sldLayoutIdLst>
    <p:sldLayoutId id="2147483721" r:id="rId1"/>
    <p:sldLayoutId id="2147483720" r:id="rId2"/>
    <p:sldLayoutId id="2147483722" r:id="rId3"/>
    <p:sldLayoutId id="2147483723" r:id="rId4"/>
    <p:sldLayoutId id="2147483724" r:id="rId5"/>
    <p:sldLayoutId id="2147483719" r:id="rId6"/>
    <p:sldLayoutId id="2147483725" r:id="rId7"/>
    <p:sldLayoutId id="2147483718" r:id="rId8"/>
    <p:sldLayoutId id="2147483726" r:id="rId9"/>
    <p:sldLayoutId id="2147483717" r:id="rId10"/>
    <p:sldLayoutId id="2147483727"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Calibri" pitchFamily="34" charset="0"/>
        </a:defRPr>
      </a:lvl2pPr>
      <a:lvl3pPr algn="l" rtl="0" eaLnBrk="0" fontAlgn="base" hangingPunct="0">
        <a:spcBef>
          <a:spcPct val="0"/>
        </a:spcBef>
        <a:spcAft>
          <a:spcPct val="0"/>
        </a:spcAft>
        <a:defRPr sz="4400">
          <a:solidFill>
            <a:schemeClr val="tx2"/>
          </a:solidFill>
          <a:latin typeface="Calibri" pitchFamily="34" charset="0"/>
        </a:defRPr>
      </a:lvl3pPr>
      <a:lvl4pPr algn="l" rtl="0" eaLnBrk="0" fontAlgn="base" hangingPunct="0">
        <a:spcBef>
          <a:spcPct val="0"/>
        </a:spcBef>
        <a:spcAft>
          <a:spcPct val="0"/>
        </a:spcAft>
        <a:defRPr sz="4400">
          <a:solidFill>
            <a:schemeClr val="tx2"/>
          </a:solidFill>
          <a:latin typeface="Calibri" pitchFamily="34" charset="0"/>
        </a:defRPr>
      </a:lvl4pPr>
      <a:lvl5pPr algn="l" rtl="0" eaLnBrk="0" fontAlgn="base" hangingPunct="0">
        <a:spcBef>
          <a:spcPct val="0"/>
        </a:spcBef>
        <a:spcAft>
          <a:spcPct val="0"/>
        </a:spcAft>
        <a:defRPr sz="4400">
          <a:solidFill>
            <a:schemeClr val="tx2"/>
          </a:solidFill>
          <a:latin typeface="Calibri" pitchFamily="34" charset="0"/>
        </a:defRPr>
      </a:lvl5pPr>
      <a:lvl6pPr marL="457200" algn="l" rtl="0" fontAlgn="base">
        <a:spcBef>
          <a:spcPct val="0"/>
        </a:spcBef>
        <a:spcAft>
          <a:spcPct val="0"/>
        </a:spcAft>
        <a:defRPr sz="4400">
          <a:solidFill>
            <a:schemeClr val="tx2"/>
          </a:solidFill>
          <a:latin typeface="Calibri" pitchFamily="34" charset="0"/>
        </a:defRPr>
      </a:lvl6pPr>
      <a:lvl7pPr marL="914400" algn="l" rtl="0" fontAlgn="base">
        <a:spcBef>
          <a:spcPct val="0"/>
        </a:spcBef>
        <a:spcAft>
          <a:spcPct val="0"/>
        </a:spcAft>
        <a:defRPr sz="4400">
          <a:solidFill>
            <a:schemeClr val="tx2"/>
          </a:solidFill>
          <a:latin typeface="Calibri" pitchFamily="34" charset="0"/>
        </a:defRPr>
      </a:lvl7pPr>
      <a:lvl8pPr marL="1371600" algn="l" rtl="0" fontAlgn="base">
        <a:spcBef>
          <a:spcPct val="0"/>
        </a:spcBef>
        <a:spcAft>
          <a:spcPct val="0"/>
        </a:spcAft>
        <a:defRPr sz="4400">
          <a:solidFill>
            <a:schemeClr val="tx2"/>
          </a:solidFill>
          <a:latin typeface="Calibri" pitchFamily="34" charset="0"/>
        </a:defRPr>
      </a:lvl8pPr>
      <a:lvl9pPr marL="1828800" algn="l" rtl="0" fontAlgn="base">
        <a:spcBef>
          <a:spcPct val="0"/>
        </a:spcBef>
        <a:spcAft>
          <a:spcPct val="0"/>
        </a:spcAft>
        <a:defRPr sz="4400">
          <a:solidFill>
            <a:schemeClr val="tx2"/>
          </a:solidFill>
          <a:latin typeface="Calibri"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2276872"/>
            <a:ext cx="9144000" cy="576263"/>
          </a:xfrm>
          <a:ln>
            <a:solidFill>
              <a:schemeClr val="tx1"/>
            </a:solidFill>
          </a:ln>
        </p:spPr>
        <p:txBody>
          <a:bodyPr>
            <a:normAutofit fontScale="90000"/>
          </a:bodyPr>
          <a:lstStyle/>
          <a:p>
            <a:pPr algn="ctr" eaLnBrk="1" hangingPunct="1"/>
            <a:r>
              <a:rPr lang="el-GR" sz="3600" cap="none" dirty="0" smtClean="0"/>
              <a:t/>
            </a:r>
            <a:br>
              <a:rPr lang="el-GR" sz="3600" cap="none" dirty="0" smtClean="0"/>
            </a:br>
            <a:r>
              <a:rPr lang="el-GR" sz="3600" cap="none" dirty="0" smtClean="0"/>
              <a:t/>
            </a:r>
            <a:br>
              <a:rPr lang="el-GR" sz="3600" cap="none" dirty="0" smtClean="0"/>
            </a:br>
            <a:r>
              <a:rPr lang="el-GR" sz="3600" cap="none" dirty="0" smtClean="0"/>
              <a:t/>
            </a:r>
            <a:br>
              <a:rPr lang="el-GR" sz="3600" cap="none" dirty="0" smtClean="0"/>
            </a:br>
            <a:r>
              <a:rPr lang="el-GR" sz="3600" cap="none" dirty="0" smtClean="0"/>
              <a:t/>
            </a:r>
            <a:br>
              <a:rPr lang="el-GR" sz="3600" cap="none" dirty="0" smtClean="0"/>
            </a:br>
            <a:r>
              <a:rPr lang="el-GR" sz="3600" cap="none" dirty="0" smtClean="0"/>
              <a:t/>
            </a:r>
            <a:br>
              <a:rPr lang="el-GR" sz="3600" cap="none" dirty="0" smtClean="0"/>
            </a:br>
            <a:r>
              <a:rPr lang="el-GR" sz="3600" cap="none" dirty="0" smtClean="0"/>
              <a:t/>
            </a:r>
            <a:br>
              <a:rPr lang="el-GR" sz="3600" cap="none" dirty="0" smtClean="0"/>
            </a:br>
            <a:r>
              <a:rPr lang="el-GR" sz="3600" cap="none" dirty="0" smtClean="0"/>
              <a:t/>
            </a:r>
            <a:br>
              <a:rPr lang="el-GR" sz="3600" cap="none" dirty="0" smtClean="0"/>
            </a:br>
            <a:r>
              <a:rPr lang="el-GR" sz="4000" cap="none" dirty="0" smtClean="0"/>
              <a:t/>
            </a:r>
            <a:br>
              <a:rPr lang="el-GR" sz="4000" cap="none" dirty="0" smtClean="0"/>
            </a:br>
            <a:r>
              <a:rPr lang="el-GR" sz="4000" cap="none" dirty="0" smtClean="0"/>
              <a:t/>
            </a:r>
            <a:br>
              <a:rPr lang="el-GR" sz="4000" cap="none" dirty="0" smtClean="0"/>
            </a:br>
            <a:r>
              <a:rPr lang="el-GR" sz="1800" cap="none" dirty="0" smtClean="0"/>
              <a:t> </a:t>
            </a:r>
            <a:r>
              <a:rPr lang="el-GR" sz="4000" cap="none" dirty="0" smtClean="0"/>
              <a:t/>
            </a:r>
            <a:br>
              <a:rPr lang="el-GR" sz="4000" cap="none" dirty="0" smtClean="0"/>
            </a:br>
            <a:r>
              <a:rPr lang="el-GR" sz="2400" cap="none" dirty="0" smtClean="0">
                <a:solidFill>
                  <a:srgbClr val="FF0000"/>
                </a:solidFill>
              </a:rPr>
              <a:t>ΦΥΛΟ ΚΑΙ</a:t>
            </a:r>
            <a:r>
              <a:rPr lang="el-GR" sz="4000" cap="none" dirty="0" smtClean="0">
                <a:solidFill>
                  <a:srgbClr val="FF0000"/>
                </a:solidFill>
              </a:rPr>
              <a:t> </a:t>
            </a:r>
            <a:r>
              <a:rPr lang="el-GR" sz="2400" b="1" cap="none" dirty="0" smtClean="0">
                <a:solidFill>
                  <a:srgbClr val="FF0000"/>
                </a:solidFill>
              </a:rPr>
              <a:t>ΔΗΜΟΣΙΑ ΔΙΟΙΚΗΣΗ</a:t>
            </a:r>
            <a:endParaRPr lang="el-GR" sz="4000" cap="none" dirty="0" smtClean="0">
              <a:solidFill>
                <a:srgbClr val="FF0000"/>
              </a:solidFill>
            </a:endParaRPr>
          </a:p>
        </p:txBody>
      </p:sp>
      <p:sp>
        <p:nvSpPr>
          <p:cNvPr id="14338" name="Rectangle 3"/>
          <p:cNvSpPr>
            <a:spLocks noGrp="1" noChangeArrowheads="1"/>
          </p:cNvSpPr>
          <p:nvPr>
            <p:ph type="subTitle" idx="1"/>
          </p:nvPr>
        </p:nvSpPr>
        <p:spPr>
          <a:xfrm>
            <a:off x="2195513" y="3213100"/>
            <a:ext cx="6400800" cy="1752600"/>
          </a:xfrm>
        </p:spPr>
        <p:txBody>
          <a:bodyPr/>
          <a:lstStyle/>
          <a:p>
            <a:pPr algn="r" eaLnBrk="1" hangingPunct="1">
              <a:lnSpc>
                <a:spcPct val="90000"/>
              </a:lnSpc>
            </a:pPr>
            <a:r>
              <a:rPr lang="el-GR" sz="2000" b="1" i="1" dirty="0" smtClean="0"/>
              <a:t>Διδάσκουσα:</a:t>
            </a:r>
            <a:r>
              <a:rPr lang="el-GR" sz="2000" i="1" dirty="0" smtClean="0"/>
              <a:t> </a:t>
            </a:r>
            <a:r>
              <a:rPr lang="el-GR" sz="2000" i="1" dirty="0" err="1" smtClean="0"/>
              <a:t>Γκασούκα</a:t>
            </a:r>
            <a:r>
              <a:rPr lang="el-GR" sz="2000" i="1" dirty="0" smtClean="0"/>
              <a:t> Μαρία,</a:t>
            </a:r>
            <a:endParaRPr lang="en-US" sz="2000" i="1" dirty="0" smtClean="0"/>
          </a:p>
          <a:p>
            <a:pPr algn="r" eaLnBrk="1" hangingPunct="1">
              <a:lnSpc>
                <a:spcPct val="90000"/>
              </a:lnSpc>
            </a:pPr>
            <a:r>
              <a:rPr lang="el-GR" sz="2000" i="1" dirty="0" smtClean="0"/>
              <a:t> Αναπληρώτρια Καθηγήτρια Πανεπιστημίου Αιγαίου</a:t>
            </a:r>
            <a:endParaRPr lang="el-GR" sz="2000" dirty="0" smtClean="0"/>
          </a:p>
        </p:txBody>
      </p:sp>
      <p:sp>
        <p:nvSpPr>
          <p:cNvPr id="3174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l-GR" sz="11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Ε</a:t>
            </a:r>
            <a:r>
              <a:rPr kumimoji="0" lang="el-GR" sz="8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ΘΝΙΚΗ </a:t>
            </a:r>
            <a:r>
              <a:rPr kumimoji="0" lang="el-GR" sz="11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Σ</a:t>
            </a:r>
            <a:r>
              <a:rPr kumimoji="0" lang="el-GR" sz="8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ΧΟΛΗ </a:t>
            </a:r>
            <a:r>
              <a:rPr kumimoji="0" lang="el-GR" sz="11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Δ</a:t>
            </a:r>
            <a:r>
              <a:rPr kumimoji="0" lang="el-GR" sz="8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ΗΜΟΣΙΑΣ </a:t>
            </a:r>
            <a:r>
              <a:rPr kumimoji="0" lang="el-GR" sz="11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Δ</a:t>
            </a:r>
            <a:r>
              <a:rPr kumimoji="0" lang="el-GR" sz="8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ΙΟΙΚΗΣΗΣ &amp; </a:t>
            </a:r>
            <a:r>
              <a:rPr kumimoji="0" lang="el-GR" sz="11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Α</a:t>
            </a:r>
            <a:r>
              <a:rPr kumimoji="0" lang="el-GR" sz="8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ΥΤΟΔΙΟΙΚΗΣΗΣ</a:t>
            </a:r>
            <a:r>
              <a:rPr kumimoji="0" lang="el-GR" sz="1600" b="1" i="1" u="none" strike="noStrike" cap="none" normalizeH="0" baseline="0" smtClean="0">
                <a:ln>
                  <a:noFill/>
                </a:ln>
                <a:solidFill>
                  <a:srgbClr val="000000"/>
                </a:solidFill>
                <a:effectLst/>
                <a:latin typeface="Verdana" pitchFamily="34" charset="0"/>
                <a:ea typeface="Times New Roman" pitchFamily="18" charset="0"/>
                <a:cs typeface="Arial" pitchFamily="34" charset="0"/>
              </a:rPr>
              <a:t> </a:t>
            </a: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a:xfrm>
            <a:off x="609600" y="228600"/>
            <a:ext cx="8153400" cy="990600"/>
          </a:xfrm>
        </p:spPr>
        <p:txBody>
          <a:bodyPr/>
          <a:lstStyle/>
          <a:p>
            <a:r>
              <a:rPr lang="el-GR" sz="2400" b="1" dirty="0" smtClean="0"/>
              <a:t>Θεματικές της 3ης διδακτικής ενότητας </a:t>
            </a:r>
          </a:p>
        </p:txBody>
      </p:sp>
      <p:sp>
        <p:nvSpPr>
          <p:cNvPr id="64515" name="Rectangle 3"/>
          <p:cNvSpPr>
            <a:spLocks noGrp="1"/>
          </p:cNvSpPr>
          <p:nvPr>
            <p:ph type="body" idx="1"/>
          </p:nvPr>
        </p:nvSpPr>
        <p:spPr>
          <a:xfrm>
            <a:off x="539552" y="1340768"/>
            <a:ext cx="8297416" cy="4525963"/>
          </a:xfrm>
        </p:spPr>
        <p:txBody>
          <a:bodyPr/>
          <a:lstStyle/>
          <a:p>
            <a:pPr>
              <a:lnSpc>
                <a:spcPct val="80000"/>
              </a:lnSpc>
            </a:pPr>
            <a:endParaRPr lang="el-GR" sz="1400" dirty="0" smtClean="0"/>
          </a:p>
          <a:p>
            <a:pPr lvl="0" algn="ctr">
              <a:buNone/>
            </a:pPr>
            <a:endParaRPr lang="en-US" sz="3200" b="1" dirty="0" smtClean="0"/>
          </a:p>
          <a:p>
            <a:pPr lvl="0" algn="ctr">
              <a:buNone/>
            </a:pPr>
            <a:r>
              <a:rPr lang="el-GR" sz="4000" b="1" dirty="0" smtClean="0"/>
              <a:t>Το φύλο στη θεωρία των Οργανώσεων, Δημόσιο Μάνατζμεντ και Φύλο: </a:t>
            </a:r>
            <a:r>
              <a:rPr lang="el-GR" sz="4000" b="1" dirty="0" err="1" smtClean="0"/>
              <a:t>Έμφυλα</a:t>
            </a:r>
            <a:r>
              <a:rPr lang="el-GR" sz="4000" b="1" dirty="0" smtClean="0"/>
              <a:t> χαρακτηριστικά και Κουλτούρα στην Ελληνική Δημόσια Διοίκηση,</a:t>
            </a:r>
            <a:r>
              <a:rPr lang="en-US" sz="4000" b="1" dirty="0" smtClean="0"/>
              <a:t> </a:t>
            </a:r>
            <a:r>
              <a:rPr lang="el-GR" sz="4000" b="1" dirty="0" smtClean="0"/>
              <a:t> Τοπική Αυτοδιοίκηση και Φύλο</a:t>
            </a:r>
          </a:p>
          <a:p>
            <a:pPr lvl="0"/>
            <a:endParaRPr lang="el-GR" sz="32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p:cNvSpPr>
            <a:spLocks noGrp="1"/>
          </p:cNvSpPr>
          <p:nvPr>
            <p:ph idx="1"/>
          </p:nvPr>
        </p:nvSpPr>
        <p:spPr/>
        <p:txBody>
          <a:bodyPr/>
          <a:lstStyle/>
          <a:p>
            <a:pPr>
              <a:buNone/>
            </a:pPr>
            <a:r>
              <a:rPr lang="el-GR" sz="2800" dirty="0" smtClean="0"/>
              <a:t>1.«</a:t>
            </a:r>
            <a:r>
              <a:rPr lang="en-US" sz="2800" dirty="0" smtClean="0">
                <a:latin typeface="Calibri" pitchFamily="34" charset="0"/>
              </a:rPr>
              <a:t>Κ</a:t>
            </a:r>
            <a:r>
              <a:rPr lang="el-GR" sz="2800" dirty="0" err="1" smtClean="0">
                <a:latin typeface="Calibri" pitchFamily="34" charset="0"/>
              </a:rPr>
              <a:t>άθε</a:t>
            </a:r>
            <a:r>
              <a:rPr lang="el-GR" sz="2800" dirty="0" smtClean="0">
                <a:latin typeface="Calibri" pitchFamily="34" charset="0"/>
              </a:rPr>
              <a:t> άνθρωπος</a:t>
            </a:r>
            <a:r>
              <a:rPr lang="en-US" sz="2800" dirty="0" smtClean="0">
                <a:latin typeface="Calibri" pitchFamily="34" charset="0"/>
              </a:rPr>
              <a:t> </a:t>
            </a:r>
            <a:r>
              <a:rPr lang="en-US" sz="2800" dirty="0" err="1" smtClean="0">
                <a:latin typeface="Calibri" pitchFamily="34" charset="0"/>
              </a:rPr>
              <a:t>έχει</a:t>
            </a:r>
            <a:r>
              <a:rPr lang="en-US" sz="2800" dirty="0" smtClean="0">
                <a:latin typeface="Calibri" pitchFamily="34" charset="0"/>
              </a:rPr>
              <a:t> </a:t>
            </a:r>
            <a:r>
              <a:rPr lang="en-US" sz="2800" dirty="0" err="1" smtClean="0">
                <a:latin typeface="Calibri" pitchFamily="34" charset="0"/>
              </a:rPr>
              <a:t>το</a:t>
            </a:r>
            <a:r>
              <a:rPr lang="en-US" sz="2800" dirty="0" smtClean="0">
                <a:latin typeface="Calibri" pitchFamily="34" charset="0"/>
              </a:rPr>
              <a:t> </a:t>
            </a:r>
            <a:r>
              <a:rPr lang="en-US" sz="2800" dirty="0" err="1" smtClean="0">
                <a:latin typeface="Calibri" pitchFamily="34" charset="0"/>
              </a:rPr>
              <a:t>δικαίωμα</a:t>
            </a:r>
            <a:r>
              <a:rPr lang="en-US" sz="2800" dirty="0" smtClean="0">
                <a:latin typeface="Calibri" pitchFamily="34" charset="0"/>
              </a:rPr>
              <a:t> </a:t>
            </a:r>
            <a:r>
              <a:rPr lang="en-US" sz="2800" dirty="0" err="1" smtClean="0">
                <a:latin typeface="Calibri" pitchFamily="34" charset="0"/>
              </a:rPr>
              <a:t>να</a:t>
            </a:r>
            <a:r>
              <a:rPr lang="en-US" sz="2800" dirty="0" smtClean="0">
                <a:latin typeface="Calibri" pitchFamily="34" charset="0"/>
              </a:rPr>
              <a:t> </a:t>
            </a:r>
            <a:r>
              <a:rPr lang="en-US" sz="2800" dirty="0" err="1" smtClean="0">
                <a:latin typeface="Calibri" pitchFamily="34" charset="0"/>
              </a:rPr>
              <a:t>συμμετέχει</a:t>
            </a:r>
            <a:r>
              <a:rPr lang="en-US" sz="2800" dirty="0" smtClean="0">
                <a:latin typeface="Calibri" pitchFamily="34" charset="0"/>
              </a:rPr>
              <a:t> </a:t>
            </a:r>
            <a:r>
              <a:rPr lang="en-US" sz="2800" dirty="0" err="1" smtClean="0">
                <a:latin typeface="Calibri" pitchFamily="34" charset="0"/>
              </a:rPr>
              <a:t>στη</a:t>
            </a:r>
            <a:r>
              <a:rPr lang="en-US" sz="2800" dirty="0" smtClean="0">
                <a:latin typeface="Calibri" pitchFamily="34" charset="0"/>
              </a:rPr>
              <a:t> </a:t>
            </a:r>
            <a:r>
              <a:rPr lang="en-US" sz="2800" dirty="0" err="1" smtClean="0">
                <a:latin typeface="Calibri" pitchFamily="34" charset="0"/>
              </a:rPr>
              <a:t>διακυβέρνηση</a:t>
            </a:r>
            <a:r>
              <a:rPr lang="en-US" sz="2800" dirty="0" smtClean="0">
                <a:latin typeface="Calibri" pitchFamily="34" charset="0"/>
              </a:rPr>
              <a:t> </a:t>
            </a:r>
            <a:r>
              <a:rPr lang="en-US" sz="2800" dirty="0" err="1" smtClean="0">
                <a:latin typeface="Calibri" pitchFamily="34" charset="0"/>
              </a:rPr>
              <a:t>της</a:t>
            </a:r>
            <a:r>
              <a:rPr lang="en-US" sz="2800" dirty="0" smtClean="0">
                <a:latin typeface="Calibri" pitchFamily="34" charset="0"/>
              </a:rPr>
              <a:t> </a:t>
            </a:r>
            <a:r>
              <a:rPr lang="en-US" sz="2800" dirty="0" err="1" smtClean="0">
                <a:latin typeface="Calibri" pitchFamily="34" charset="0"/>
              </a:rPr>
              <a:t>χώρας</a:t>
            </a:r>
            <a:r>
              <a:rPr lang="en-US" sz="2800" dirty="0" smtClean="0">
                <a:latin typeface="Calibri" pitchFamily="34" charset="0"/>
              </a:rPr>
              <a:t> </a:t>
            </a:r>
            <a:r>
              <a:rPr lang="en-US" sz="2800" dirty="0" err="1" smtClean="0">
                <a:latin typeface="Calibri" pitchFamily="34" charset="0"/>
              </a:rPr>
              <a:t>του</a:t>
            </a:r>
            <a:r>
              <a:rPr lang="en-US" sz="2800" dirty="0" smtClean="0">
                <a:latin typeface="Calibri" pitchFamily="34" charset="0"/>
              </a:rPr>
              <a:t> , </a:t>
            </a:r>
            <a:r>
              <a:rPr lang="en-US" sz="2800" dirty="0" err="1" smtClean="0">
                <a:latin typeface="Calibri" pitchFamily="34" charset="0"/>
              </a:rPr>
              <a:t>άμεσα</a:t>
            </a:r>
            <a:r>
              <a:rPr lang="en-US" sz="2800" dirty="0" smtClean="0">
                <a:latin typeface="Calibri" pitchFamily="34" charset="0"/>
              </a:rPr>
              <a:t> ή </a:t>
            </a:r>
            <a:r>
              <a:rPr lang="en-US" sz="2800" dirty="0" err="1" smtClean="0">
                <a:latin typeface="Calibri" pitchFamily="34" charset="0"/>
              </a:rPr>
              <a:t>μέσω</a:t>
            </a:r>
            <a:r>
              <a:rPr lang="en-US" sz="2800" dirty="0" smtClean="0">
                <a:latin typeface="Calibri" pitchFamily="34" charset="0"/>
              </a:rPr>
              <a:t> </a:t>
            </a:r>
            <a:r>
              <a:rPr lang="el-GR" sz="2800" dirty="0" smtClean="0">
                <a:latin typeface="Calibri" pitchFamily="34" charset="0"/>
              </a:rPr>
              <a:t>των</a:t>
            </a:r>
            <a:r>
              <a:rPr lang="en-US" sz="2800" dirty="0" smtClean="0">
                <a:latin typeface="Calibri" pitchFamily="34" charset="0"/>
              </a:rPr>
              <a:t> </a:t>
            </a:r>
            <a:r>
              <a:rPr lang="en-US" sz="2800" dirty="0" err="1" smtClean="0">
                <a:latin typeface="Calibri" pitchFamily="34" charset="0"/>
              </a:rPr>
              <a:t>ελεύθερα</a:t>
            </a:r>
            <a:r>
              <a:rPr lang="en-US" sz="2800" dirty="0" smtClean="0">
                <a:latin typeface="Calibri" pitchFamily="34" charset="0"/>
              </a:rPr>
              <a:t> </a:t>
            </a:r>
            <a:r>
              <a:rPr lang="en-US" sz="2800" dirty="0" err="1" smtClean="0">
                <a:latin typeface="Calibri" pitchFamily="34" charset="0"/>
              </a:rPr>
              <a:t>εκλεγμένων</a:t>
            </a:r>
            <a:r>
              <a:rPr lang="en-US" sz="2800" dirty="0" smtClean="0">
                <a:latin typeface="Calibri" pitchFamily="34" charset="0"/>
              </a:rPr>
              <a:t> </a:t>
            </a:r>
            <a:r>
              <a:rPr lang="en-US" sz="2800" dirty="0" err="1" smtClean="0">
                <a:latin typeface="Calibri" pitchFamily="34" charset="0"/>
              </a:rPr>
              <a:t>αντιπροσώπων</a:t>
            </a:r>
            <a:r>
              <a:rPr lang="el-GR" sz="2800" dirty="0" smtClean="0">
                <a:latin typeface="Calibri" pitchFamily="34" charset="0"/>
              </a:rPr>
              <a:t> του»</a:t>
            </a:r>
            <a:r>
              <a:rPr lang="en-US" sz="2800" dirty="0" smtClean="0">
                <a:latin typeface="Calibri" pitchFamily="34" charset="0"/>
              </a:rPr>
              <a:t> </a:t>
            </a:r>
            <a:endParaRPr lang="el-GR" sz="2800" dirty="0" smtClean="0">
              <a:latin typeface="Calibri" pitchFamily="34" charset="0"/>
            </a:endParaRPr>
          </a:p>
          <a:p>
            <a:pPr>
              <a:buNone/>
            </a:pPr>
            <a:r>
              <a:rPr lang="el-GR" sz="2800" dirty="0" smtClean="0"/>
              <a:t>2. «Κάθε άνθρωπος έχει το δικαίωμα της ίσης πρόσβασης στις δημόσιες υπηρεσίες της χώρας του»</a:t>
            </a:r>
          </a:p>
          <a:p>
            <a:pPr eaLnBrk="1" hangingPunct="1"/>
            <a:endParaRPr lang="el-GR" sz="2400" dirty="0" smtClean="0"/>
          </a:p>
        </p:txBody>
      </p:sp>
      <p:sp>
        <p:nvSpPr>
          <p:cNvPr id="3" name="Title 1"/>
          <p:cNvSpPr>
            <a:spLocks noGrp="1"/>
          </p:cNvSpPr>
          <p:nvPr>
            <p:ph type="title"/>
          </p:nvPr>
        </p:nvSpPr>
        <p:spPr>
          <a:xfrm>
            <a:off x="251520" y="260648"/>
            <a:ext cx="8686800" cy="901824"/>
          </a:xfrm>
          <a:solidFill>
            <a:schemeClr val="bg2">
              <a:lumMod val="75000"/>
            </a:schemeClr>
          </a:solidFill>
        </p:spPr>
        <p:txBody>
          <a:bodyPr>
            <a:normAutofit fontScale="90000"/>
          </a:bodyPr>
          <a:lstStyle/>
          <a:p>
            <a:pPr algn="ctr"/>
            <a:r>
              <a:rPr lang="el-GR" sz="2400" dirty="0" smtClean="0"/>
              <a:t> </a:t>
            </a:r>
            <a:r>
              <a:rPr lang="el-GR" sz="2400" b="1" dirty="0" smtClean="0"/>
              <a:t>Άρθρο 21 , Οικουμενική Διακήρυξη των Δικαιωμάτων του Ανθρώπου</a:t>
            </a:r>
            <a:br>
              <a:rPr lang="el-GR" sz="2400" b="1" dirty="0" smtClean="0"/>
            </a:br>
            <a:r>
              <a:rPr lang="el-GR" sz="2400" b="1" dirty="0" smtClean="0"/>
              <a:t>ΟΗΕ 10/12/1948 </a:t>
            </a:r>
            <a:r>
              <a:rPr lang="el-GR" sz="2400" dirty="0" smtClean="0"/>
              <a:t/>
            </a:r>
            <a:br>
              <a:rPr lang="el-GR" sz="2400" dirty="0" smtClean="0"/>
            </a:br>
            <a:endParaRPr lang="el-GR" sz="2400" b="1" dirty="0">
              <a:solidFill>
                <a:schemeClr val="tx1"/>
              </a:solidFill>
              <a:effectLst>
                <a:outerShdw blurRad="38100" dist="38100" dir="2700000" algn="tl">
                  <a:srgbClr val="000000">
                    <a:alpha val="43137"/>
                  </a:srgbClr>
                </a:outerShdw>
              </a:effectLst>
              <a:latin typeface="Segoe Script" pitchFamily="34" charset="0"/>
              <a:ea typeface="Segoe UI" pitchFamily="34" charset="0"/>
              <a:cs typeface="Segoe UI"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700808"/>
            <a:ext cx="8208912" cy="4657704"/>
          </a:xfrm>
          <a:solidFill>
            <a:schemeClr val="accent2">
              <a:lumMod val="20000"/>
              <a:lumOff val="80000"/>
            </a:schemeClr>
          </a:solidFill>
        </p:spPr>
        <p:txBody>
          <a:bodyPr>
            <a:normAutofit fontScale="55000" lnSpcReduction="20000"/>
          </a:bodyPr>
          <a:lstStyle/>
          <a:p>
            <a:pPr>
              <a:buFontTx/>
              <a:buNone/>
            </a:pPr>
            <a:r>
              <a:rPr lang="el-GR" dirty="0" smtClean="0"/>
              <a:t>Πρόκειται για τις βασικές παραδοχές,  πεποιθήσεις, θέσεις, νοοτροπίες</a:t>
            </a:r>
            <a:r>
              <a:rPr lang="el-GR" sz="4000" dirty="0" smtClean="0"/>
              <a:t>, </a:t>
            </a:r>
            <a:r>
              <a:rPr lang="el-GR" dirty="0" smtClean="0"/>
              <a:t>και οι αξίες που καθορίζουν τη συμπεριφορά των εργαζομένων, τον τρόπο λειτουργίας και τις δραστηριότητες ενός οργανισμού</a:t>
            </a:r>
            <a:r>
              <a:rPr lang="el-GR" sz="3200" dirty="0" smtClean="0"/>
              <a:t> </a:t>
            </a:r>
            <a:r>
              <a:rPr lang="el-GR" sz="2000" dirty="0" smtClean="0"/>
              <a:t>(</a:t>
            </a:r>
            <a:r>
              <a:rPr lang="en-US" sz="2000" dirty="0" smtClean="0"/>
              <a:t>Schein</a:t>
            </a:r>
            <a:r>
              <a:rPr lang="el-GR" sz="2000" dirty="0" smtClean="0"/>
              <a:t>, 1985)</a:t>
            </a:r>
          </a:p>
          <a:p>
            <a:pPr>
              <a:buFontTx/>
              <a:buNone/>
            </a:pPr>
            <a:r>
              <a:rPr lang="el-GR" sz="3200" dirty="0" smtClean="0"/>
              <a:t>• </a:t>
            </a:r>
            <a:r>
              <a:rPr lang="el-GR" sz="3200" dirty="0" smtClean="0">
                <a:solidFill>
                  <a:srgbClr val="FF0000"/>
                </a:solidFill>
              </a:rPr>
              <a:t>Ισχυρή (</a:t>
            </a:r>
            <a:r>
              <a:rPr lang="el-GR" sz="3200" dirty="0" err="1" smtClean="0">
                <a:solidFill>
                  <a:srgbClr val="FF0000"/>
                </a:solidFill>
              </a:rPr>
              <a:t>strong</a:t>
            </a:r>
            <a:r>
              <a:rPr lang="el-GR" sz="3200" dirty="0" smtClean="0">
                <a:solidFill>
                  <a:srgbClr val="FF0000"/>
                </a:solidFill>
              </a:rPr>
              <a:t>) κουλτούρα</a:t>
            </a:r>
            <a:r>
              <a:rPr lang="el-GR" sz="3200" dirty="0" smtClean="0"/>
              <a:t>: Τα βασικά χαρακτηριστικά της κουλτούρας είναι αποδεκτά σε σημαντικό βαθμό από την πλειοψηφία των εργαζομένων</a:t>
            </a:r>
            <a:endParaRPr lang="en-US" sz="3200" dirty="0" smtClean="0"/>
          </a:p>
          <a:p>
            <a:pPr>
              <a:buFontTx/>
              <a:buNone/>
            </a:pPr>
            <a:r>
              <a:rPr lang="el-GR" sz="3200" dirty="0" smtClean="0"/>
              <a:t>• Οι οργανισμοί με ισχυρή κουλτούρα διακρίνονται από: </a:t>
            </a:r>
            <a:endParaRPr lang="en-US" sz="3200" dirty="0" smtClean="0"/>
          </a:p>
          <a:p>
            <a:pPr>
              <a:buFontTx/>
              <a:buNone/>
            </a:pPr>
            <a:r>
              <a:rPr lang="el-GR" sz="3200" dirty="0" smtClean="0"/>
              <a:t>– Ξεκάθαρη φιλοσοφία διοίκησης και λειτουργίας </a:t>
            </a:r>
            <a:endParaRPr lang="en-US" sz="3200" dirty="0" smtClean="0"/>
          </a:p>
          <a:p>
            <a:pPr>
              <a:buFontTx/>
              <a:buNone/>
            </a:pPr>
            <a:r>
              <a:rPr lang="el-GR" sz="3200" dirty="0" smtClean="0"/>
              <a:t>– Σαφείς και κοινά αποδεκτοί κανόνες και αξίες </a:t>
            </a:r>
            <a:endParaRPr lang="en-US" sz="3200" dirty="0" smtClean="0"/>
          </a:p>
          <a:p>
            <a:pPr>
              <a:buFontTx/>
              <a:buNone/>
            </a:pPr>
            <a:r>
              <a:rPr lang="el-GR" sz="3200" dirty="0" smtClean="0"/>
              <a:t>– Συνεχή μετάδοση/υπενθύμιση των κεντρικών αξιών/πεποιθήσεων </a:t>
            </a:r>
            <a:endParaRPr lang="en-US" sz="3200" dirty="0" smtClean="0"/>
          </a:p>
          <a:p>
            <a:pPr>
              <a:buFontTx/>
              <a:buNone/>
            </a:pPr>
            <a:r>
              <a:rPr lang="el-GR" sz="3200" dirty="0" smtClean="0"/>
              <a:t>– Προσεκτική επιλογή νέων εργαζομένων </a:t>
            </a:r>
          </a:p>
          <a:p>
            <a:pPr algn="just">
              <a:buFontTx/>
              <a:buNone/>
            </a:pPr>
            <a:r>
              <a:rPr lang="el-GR" sz="3200" dirty="0" smtClean="0"/>
              <a:t>• </a:t>
            </a:r>
            <a:r>
              <a:rPr lang="el-GR" sz="3200" dirty="0" smtClean="0">
                <a:solidFill>
                  <a:srgbClr val="FF0000"/>
                </a:solidFill>
              </a:rPr>
              <a:t>Αδύναμη (</a:t>
            </a:r>
            <a:r>
              <a:rPr lang="el-GR" sz="3200" dirty="0" err="1" smtClean="0">
                <a:solidFill>
                  <a:srgbClr val="FF0000"/>
                </a:solidFill>
              </a:rPr>
              <a:t>weak</a:t>
            </a:r>
            <a:r>
              <a:rPr lang="el-GR" sz="3200" dirty="0" smtClean="0">
                <a:solidFill>
                  <a:srgbClr val="FF0000"/>
                </a:solidFill>
              </a:rPr>
              <a:t>) κουλτούρα</a:t>
            </a:r>
            <a:r>
              <a:rPr lang="el-GR" sz="3200" dirty="0" smtClean="0"/>
              <a:t>: Τα κεντρικά χαρακτηριστικά της κουλτούρας δεν είναι αποδεκτά σε σημαντικό βαθμό από την πλειοψηφία και επηρεάζουν ελάχιστα την συμπεριφορά τους </a:t>
            </a:r>
          </a:p>
          <a:p>
            <a:pPr algn="just">
              <a:buFontTx/>
              <a:buNone/>
            </a:pPr>
            <a:endParaRPr lang="el-GR" sz="3200" dirty="0" smtClean="0"/>
          </a:p>
          <a:p>
            <a:pPr>
              <a:buNone/>
            </a:pPr>
            <a:r>
              <a:rPr lang="el-GR" sz="4400" b="1" dirty="0" smtClean="0"/>
              <a:t>Είτε αδύναμη ή ισχυρή η κουλτούρα ενός οργανισμού έχει  ισχυρή επιρροή σε κάθε πτυχή της οργάνωσης. </a:t>
            </a:r>
            <a:endParaRPr lang="el-GR" sz="4400" dirty="0"/>
          </a:p>
        </p:txBody>
      </p:sp>
      <p:sp>
        <p:nvSpPr>
          <p:cNvPr id="5" name="Rectangle 4"/>
          <p:cNvSpPr/>
          <p:nvPr/>
        </p:nvSpPr>
        <p:spPr>
          <a:xfrm>
            <a:off x="611560" y="476672"/>
            <a:ext cx="5544616" cy="523220"/>
          </a:xfrm>
          <a:prstGeom prst="rect">
            <a:avLst/>
          </a:prstGeom>
        </p:spPr>
        <p:txBody>
          <a:bodyPr wrap="square">
            <a:spAutoFit/>
          </a:bodyPr>
          <a:lstStyle/>
          <a:p>
            <a:r>
              <a:rPr lang="el-GR" sz="2800" u="none" dirty="0" err="1" smtClean="0">
                <a:solidFill>
                  <a:schemeClr val="bg2">
                    <a:lumMod val="75000"/>
                  </a:schemeClr>
                </a:solidFill>
                <a:latin typeface="Calibri" pitchFamily="34" charset="0"/>
              </a:rPr>
              <a:t>Οργανωσιακή</a:t>
            </a:r>
            <a:r>
              <a:rPr lang="el-GR" sz="2800" u="none" dirty="0" smtClean="0">
                <a:solidFill>
                  <a:schemeClr val="bg2">
                    <a:lumMod val="75000"/>
                  </a:schemeClr>
                </a:solidFill>
                <a:latin typeface="Calibri" pitchFamily="34" charset="0"/>
              </a:rPr>
              <a:t> Κουλτούρα</a:t>
            </a:r>
            <a:endParaRPr lang="el-GR" sz="2800" u="none" dirty="0">
              <a:solidFill>
                <a:schemeClr val="bg2">
                  <a:lumMod val="75000"/>
                </a:schemeClr>
              </a:solidFill>
              <a:latin typeface="Calibri"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z="2000" dirty="0" smtClean="0"/>
              <a:t/>
            </a:r>
            <a:br>
              <a:rPr lang="el-GR" sz="2000" dirty="0" smtClean="0"/>
            </a:br>
            <a:r>
              <a:rPr lang="el-GR" sz="2000" dirty="0" smtClean="0"/>
              <a:t/>
            </a:r>
            <a:br>
              <a:rPr lang="el-GR" sz="2000" dirty="0" smtClean="0"/>
            </a:br>
            <a:r>
              <a:rPr lang="el-GR" sz="2000" dirty="0" smtClean="0"/>
              <a:t/>
            </a:r>
            <a:br>
              <a:rPr lang="el-GR" sz="2000" dirty="0" smtClean="0"/>
            </a:br>
            <a:r>
              <a:rPr lang="el-GR" sz="2000" b="1" dirty="0" smtClean="0"/>
              <a:t>Η </a:t>
            </a:r>
            <a:r>
              <a:rPr lang="el-GR" sz="2000" b="1" dirty="0" err="1" smtClean="0"/>
              <a:t>οργανωσιακή</a:t>
            </a:r>
            <a:r>
              <a:rPr lang="el-GR" sz="2000" b="1" dirty="0" smtClean="0"/>
              <a:t> κουλτούρα </a:t>
            </a:r>
            <a:r>
              <a:rPr lang="en-US" sz="2000" dirty="0" smtClean="0"/>
              <a:t/>
            </a:r>
            <a:br>
              <a:rPr lang="en-US" sz="2000" dirty="0" smtClean="0"/>
            </a:br>
            <a:r>
              <a:rPr lang="el-GR" sz="3600" dirty="0" smtClean="0"/>
              <a:t/>
            </a:r>
            <a:br>
              <a:rPr lang="el-GR" sz="3600" dirty="0" smtClean="0"/>
            </a:br>
            <a:endParaRPr lang="el-GR" sz="2000" dirty="0"/>
          </a:p>
        </p:txBody>
      </p:sp>
      <p:sp>
        <p:nvSpPr>
          <p:cNvPr id="3" name="Content Placeholder 2"/>
          <p:cNvSpPr>
            <a:spLocks noGrp="1"/>
          </p:cNvSpPr>
          <p:nvPr>
            <p:ph sz="quarter" idx="1"/>
          </p:nvPr>
        </p:nvSpPr>
        <p:spPr>
          <a:xfrm>
            <a:off x="612648" y="1772816"/>
            <a:ext cx="8153400" cy="4323184"/>
          </a:xfrm>
          <a:solidFill>
            <a:schemeClr val="bg2">
              <a:lumMod val="90000"/>
            </a:schemeClr>
          </a:solidFill>
        </p:spPr>
        <p:txBody>
          <a:bodyPr/>
          <a:lstStyle/>
          <a:p>
            <a:pPr algn="just"/>
            <a:r>
              <a:rPr lang="el-GR" sz="2000" dirty="0" smtClean="0"/>
              <a:t> </a:t>
            </a:r>
            <a:r>
              <a:rPr lang="en-US" sz="2000" dirty="0" smtClean="0"/>
              <a:t>E</a:t>
            </a:r>
            <a:r>
              <a:rPr lang="el-GR" sz="2000" dirty="0" err="1" smtClean="0"/>
              <a:t>πιδρά</a:t>
            </a:r>
            <a:r>
              <a:rPr lang="el-GR" sz="2000" dirty="0" smtClean="0"/>
              <a:t> στην επιτυχία του οργανισμού, ευθυγραμμίζεται με την αποστολή και το όραμα του οργανισμού. </a:t>
            </a:r>
          </a:p>
          <a:p>
            <a:r>
              <a:rPr lang="el-GR" sz="2000" dirty="0" smtClean="0"/>
              <a:t>Δημιουργεί αίσθηση ταυτότητας </a:t>
            </a:r>
            <a:endParaRPr lang="en-US" sz="2000" dirty="0" smtClean="0"/>
          </a:p>
          <a:p>
            <a:r>
              <a:rPr lang="el-GR" sz="2000" dirty="0" smtClean="0"/>
              <a:t>Ενισχύει το βαθμό δέσμευσης στο σύνολο και συμμετοχής στην επίτευξη της αποστολής</a:t>
            </a:r>
            <a:endParaRPr lang="en-US" sz="2000" dirty="0" smtClean="0"/>
          </a:p>
          <a:p>
            <a:r>
              <a:rPr lang="el-GR" sz="2000" dirty="0" smtClean="0"/>
              <a:t> Ξεκαθαρίζει και ενισχύει τα πρότυπα συμπεριφοράς και λειτουργίας</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z="2800" b="1" dirty="0" smtClean="0"/>
              <a:t> </a:t>
            </a:r>
            <a:r>
              <a:rPr lang="el-GR" sz="2800" dirty="0" smtClean="0"/>
              <a:t/>
            </a:r>
            <a:br>
              <a:rPr lang="el-GR" sz="2800" dirty="0" smtClean="0"/>
            </a:br>
            <a:r>
              <a:rPr lang="el-GR" sz="2800" b="1" dirty="0" smtClean="0"/>
              <a:t>2.Σχετικά με το φύλο στη θεωρία των οργανώσεων</a:t>
            </a:r>
            <a:r>
              <a:rPr lang="el-GR" b="1" dirty="0" smtClean="0"/>
              <a:t> </a:t>
            </a:r>
            <a:r>
              <a:rPr lang="el-GR" u="sng" dirty="0" smtClean="0"/>
              <a:t/>
            </a:r>
            <a:br>
              <a:rPr lang="el-GR" u="sng" dirty="0" smtClean="0"/>
            </a:br>
            <a:endParaRPr lang="el-GR" dirty="0"/>
          </a:p>
        </p:txBody>
      </p:sp>
      <p:sp>
        <p:nvSpPr>
          <p:cNvPr id="3" name="Content Placeholder 2"/>
          <p:cNvSpPr>
            <a:spLocks noGrp="1"/>
          </p:cNvSpPr>
          <p:nvPr>
            <p:ph sz="quarter" idx="1"/>
          </p:nvPr>
        </p:nvSpPr>
        <p:spPr/>
        <p:txBody>
          <a:bodyPr/>
          <a:lstStyle/>
          <a:p>
            <a:r>
              <a:rPr lang="el-GR" b="1" dirty="0" smtClean="0"/>
              <a:t>Αρχικά η θεωρία των οργανώσεων ήταν κυρίως προσανατολισμένη στον κόσμο της εργασίας και των σχέσεων μεταξύ των ανδρών, ενώ ασχολούνταν κατ’ εξοχήν με τα ενδιαφέροντα και τα προβλήματά τους. Εστίαζε μάλιστα στα προβλήματα που αντιμετώπιζαν οι άνδρες σε θέσεις εξουσίας, όπως, για παράδειγμα, οι διευθυντές και οι προϊστάμενοι Ήταν λοιπόν </a:t>
            </a:r>
            <a:r>
              <a:rPr lang="el-GR" b="1" dirty="0" err="1" smtClean="0"/>
              <a:t>ανδροκεντρική</a:t>
            </a:r>
            <a:r>
              <a:rPr lang="el-GR" b="1" dirty="0" smtClean="0"/>
              <a:t> και αγνοούσε τη φεμινιστική προβληματική.</a:t>
            </a:r>
            <a:endParaRPr lang="el-GR" u="sng" dirty="0" smtClean="0"/>
          </a:p>
          <a:p>
            <a:endParaRPr lang="el-G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r>
              <a:rPr lang="el-GR" b="1" dirty="0" smtClean="0"/>
              <a:t>Η κατάσταση αλλάζει από τα  τέλη της δεκαετίας του 1970,  καθώς η θεωρία εμπλουτίζεται από τη φεμινιστική προβληματική και τις  αναλύσεις ερευνητριών, οι οποίες επικεντρώθηκαν σε ερωτήματα, όπως π.χ. πως γίνεται και οι γυναίκες να βρίσκονται στα χαμηλότερα επίπεδα της  δομής των οργανισμών.</a:t>
            </a:r>
            <a:endParaRPr lang="el-GR" u="sng"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00808"/>
            <a:ext cx="8229600" cy="3888432"/>
          </a:xfrm>
          <a:solidFill>
            <a:schemeClr val="accent2">
              <a:lumMod val="20000"/>
              <a:lumOff val="80000"/>
            </a:schemeClr>
          </a:solidFill>
        </p:spPr>
        <p:txBody>
          <a:bodyPr>
            <a:normAutofit fontScale="92500" lnSpcReduction="20000"/>
          </a:bodyPr>
          <a:lstStyle/>
          <a:p>
            <a:r>
              <a:rPr lang="el-GR" sz="2000" dirty="0" smtClean="0"/>
              <a:t>Στη διαμόρφωση των </a:t>
            </a:r>
            <a:r>
              <a:rPr lang="el-GR" sz="2000" dirty="0" err="1" smtClean="0"/>
              <a:t>έμφυλων</a:t>
            </a:r>
            <a:r>
              <a:rPr lang="el-GR" sz="2000" dirty="0" smtClean="0"/>
              <a:t> πρακτικών διαιρέσεων του φορέα σε </a:t>
            </a:r>
            <a:r>
              <a:rPr lang="el-GR" sz="2000" dirty="0" err="1" smtClean="0"/>
              <a:t>ό,τι</a:t>
            </a:r>
            <a:r>
              <a:rPr lang="el-GR" sz="2000" dirty="0" smtClean="0"/>
              <a:t> αφορά στα εργασιακά καθήκοντα, τα επίπεδα και την εξουσία (κατά κανόνα οι διαιρέσεις αυτές χαρακτηρίζονται από την </a:t>
            </a:r>
            <a:r>
              <a:rPr lang="el-GR" sz="2000" i="1" dirty="0" smtClean="0"/>
              <a:t>ανδρική κυριαρχία και τη γυναικεία υποταγή). </a:t>
            </a:r>
          </a:p>
          <a:p>
            <a:r>
              <a:rPr lang="el-GR" sz="2000" dirty="0" smtClean="0"/>
              <a:t> Στη δημιουργία συμβόλων, εικόνων και διαφόρων μορφών αναπαραστάσεων και αντιλήψεων που επιβεβαιώνουν, και εκφράζουν τις </a:t>
            </a:r>
            <a:r>
              <a:rPr lang="el-GR" sz="2000" dirty="0" err="1" smtClean="0"/>
              <a:t>έμφυλες</a:t>
            </a:r>
            <a:r>
              <a:rPr lang="el-GR" sz="2000" dirty="0" smtClean="0"/>
              <a:t> διαιρέσεις (αλλά και κάποτε αντιφάσκουν μ’ αυτές). </a:t>
            </a:r>
          </a:p>
          <a:p>
            <a:r>
              <a:rPr lang="el-GR" sz="2000" dirty="0" smtClean="0"/>
              <a:t>Στην αλληλεπίδραση μεταξύ ατόμων (γυναικών με άνδρες, γυναικών με γυναίκες, ανδρών με άνδρες) που σκηνοθετούν την κυριαρχία και την υποταγή και δημιουργούν συμμαχίες και αποκλεισμούς. </a:t>
            </a:r>
          </a:p>
          <a:p>
            <a:r>
              <a:rPr lang="el-GR" sz="2000" dirty="0" smtClean="0"/>
              <a:t>Στις ψυχικές διεργασίες των ατόμων, που συντελούν στην κατανόηση του </a:t>
            </a:r>
            <a:r>
              <a:rPr lang="el-GR" sz="2000" dirty="0" err="1" smtClean="0"/>
              <a:t>έμφυλου</a:t>
            </a:r>
            <a:r>
              <a:rPr lang="el-GR" sz="2000" dirty="0" smtClean="0"/>
              <a:t> προσδιορισμού των επιχειρήσεων και των άλλων Οργανώσεων αναφορικά με την εργασία, τις ευκαιρίες και τις απαιτήσεις για αρμόζουσες συμπεριφορές. </a:t>
            </a:r>
          </a:p>
          <a:p>
            <a:endParaRPr lang="el-GR" sz="2000" dirty="0" smtClean="0"/>
          </a:p>
          <a:p>
            <a:endParaRPr lang="el-GR" sz="2000" dirty="0">
              <a:latin typeface="Segoe UI" pitchFamily="34" charset="0"/>
              <a:ea typeface="Segoe UI" pitchFamily="34" charset="0"/>
              <a:cs typeface="Segoe UI" pitchFamily="34" charset="0"/>
            </a:endParaRPr>
          </a:p>
        </p:txBody>
      </p:sp>
      <p:sp>
        <p:nvSpPr>
          <p:cNvPr id="5" name="Rectangle 4"/>
          <p:cNvSpPr/>
          <p:nvPr/>
        </p:nvSpPr>
        <p:spPr>
          <a:xfrm>
            <a:off x="323528" y="260648"/>
            <a:ext cx="8496944" cy="86409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b="1" u="none" dirty="0" smtClean="0"/>
              <a:t>Ο </a:t>
            </a:r>
            <a:r>
              <a:rPr lang="el-GR" sz="2000" b="1" u="none" dirty="0" err="1" smtClean="0"/>
              <a:t>έμφυλος</a:t>
            </a:r>
            <a:r>
              <a:rPr lang="el-GR" sz="2000" b="1" u="none" dirty="0" smtClean="0"/>
              <a:t>- πολιτισμικός χαρακτήρας των επιχειρήσεων και των λοιπών κοινωνικοοικονομικών Οργανώσεων συνίσταται </a:t>
            </a:r>
            <a:endParaRPr lang="el-GR" sz="2000" b="1" u="none" dirty="0">
              <a:ln w="12700">
                <a:solidFill>
                  <a:schemeClr val="tx2">
                    <a:satMod val="155000"/>
                  </a:schemeClr>
                </a:solidFill>
                <a:prstDash val="solid"/>
              </a:ln>
              <a:solidFill>
                <a:sysClr val="windowText" lastClr="000000"/>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00808"/>
            <a:ext cx="8229600" cy="4873728"/>
          </a:xfrm>
          <a:solidFill>
            <a:schemeClr val="accent2">
              <a:lumMod val="20000"/>
              <a:lumOff val="80000"/>
            </a:schemeClr>
          </a:solidFill>
        </p:spPr>
        <p:txBody>
          <a:bodyPr>
            <a:normAutofit fontScale="92500" lnSpcReduction="10000"/>
          </a:bodyPr>
          <a:lstStyle/>
          <a:p>
            <a:pPr indent="-34925">
              <a:buNone/>
            </a:pPr>
            <a:r>
              <a:rPr lang="el-GR" sz="2400" dirty="0" smtClean="0"/>
              <a:t>   Η </a:t>
            </a:r>
            <a:r>
              <a:rPr lang="el-GR" sz="2400" dirty="0" err="1" smtClean="0"/>
              <a:t>έμφυλη</a:t>
            </a:r>
            <a:r>
              <a:rPr lang="el-GR" sz="2400" dirty="0" smtClean="0"/>
              <a:t> διάσταση της Δ.Δ. παρουσιάζει ιδιαίτερο ενδιαφέρον, καθώς αφορά αφενός μεν το σύνολο του ανθρώπινου δυναμικού της αφετέρου το σύνολο της κοινωνίας, προς την οποία απευθύνονται  οι ενέργειες και οι πολιτικές της</a:t>
            </a:r>
            <a:r>
              <a:rPr lang="el-GR" sz="2400" u="sng" dirty="0" smtClean="0"/>
              <a:t>. </a:t>
            </a:r>
          </a:p>
          <a:p>
            <a:pPr>
              <a:buNone/>
            </a:pPr>
            <a:r>
              <a:rPr lang="el-GR" sz="2400" dirty="0" smtClean="0"/>
              <a:t>    Η Δημόσια Διοίκηση απέχει ακόμα από το να θεωρηθεί ένα  Σύστημα Διοίκησης «Ανοικτών Θυρών» (</a:t>
            </a:r>
            <a:r>
              <a:rPr lang="en-US" sz="2400" dirty="0" smtClean="0"/>
              <a:t>Open Doors System</a:t>
            </a:r>
            <a:r>
              <a:rPr lang="el-GR" sz="2400" dirty="0" smtClean="0"/>
              <a:t>). Η κυρίαρχη </a:t>
            </a:r>
            <a:r>
              <a:rPr lang="el-GR" sz="2400" dirty="0" err="1" smtClean="0"/>
              <a:t>οργανωσιακή</a:t>
            </a:r>
            <a:r>
              <a:rPr lang="el-GR" sz="2400" dirty="0" smtClean="0"/>
              <a:t> κουλτούρα που αναπτύσσεται στο πλαίσιό της είναι </a:t>
            </a:r>
            <a:r>
              <a:rPr lang="el-GR" sz="2400" dirty="0" err="1" smtClean="0"/>
              <a:t>ανδροκεντρική</a:t>
            </a:r>
            <a:r>
              <a:rPr lang="el-GR" sz="2400" dirty="0" smtClean="0"/>
              <a:t>, όπως </a:t>
            </a:r>
            <a:r>
              <a:rPr lang="el-GR" sz="2400" dirty="0" err="1" smtClean="0"/>
              <a:t>ανδροκεντρική</a:t>
            </a:r>
            <a:r>
              <a:rPr lang="el-GR" sz="2400" dirty="0" smtClean="0"/>
              <a:t> είναι και σε σημαντικό βαθμό η λήψη των αποφάσεων, αλλά και η θέσπιση των προτεραιοτήτων όσον αφορά στα μέτρα και τις πολιτικές που σχεδιάζονται στο εσωτερικό της και εφαρμόζονται τόσο στο εσωτερικό της όσο και στην κοινωνία ευρύτερα.  Όπως και άλλοι θεσμοί (πολιτικά κόμματα, συνδικαλιστικές οργανώσεις κ.ά.) έχει δομηθεί και λειτουργεί με βάση την ανδρική εμπειρία και την ανδρική κατανομή και διαχείριση του χρόνου.</a:t>
            </a:r>
            <a:r>
              <a:rPr lang="el-GR" sz="2400" u="sng" dirty="0" smtClean="0"/>
              <a:t> </a:t>
            </a:r>
          </a:p>
          <a:p>
            <a:pPr>
              <a:buNone/>
            </a:pPr>
            <a:endParaRPr lang="el-GR" sz="2300" dirty="0" smtClean="0">
              <a:latin typeface="Segoe UI" pitchFamily="34" charset="0"/>
              <a:ea typeface="Segoe UI" pitchFamily="34" charset="0"/>
              <a:cs typeface="Segoe UI" pitchFamily="34" charset="0"/>
            </a:endParaRPr>
          </a:p>
        </p:txBody>
      </p:sp>
      <p:sp>
        <p:nvSpPr>
          <p:cNvPr id="6" name="Rectangle 5"/>
          <p:cNvSpPr/>
          <p:nvPr/>
        </p:nvSpPr>
        <p:spPr>
          <a:xfrm>
            <a:off x="179512" y="188640"/>
            <a:ext cx="8280920" cy="72008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b="1" u="none" dirty="0" smtClean="0">
                <a:solidFill>
                  <a:sysClr val="windowText" lastClr="000000"/>
                </a:solidFill>
              </a:rPr>
              <a:t>Η </a:t>
            </a:r>
            <a:r>
              <a:rPr lang="el-GR" b="1" u="none" dirty="0" err="1" smtClean="0">
                <a:solidFill>
                  <a:sysClr val="windowText" lastClr="000000"/>
                </a:solidFill>
              </a:rPr>
              <a:t>έμφυλη</a:t>
            </a:r>
            <a:r>
              <a:rPr lang="el-GR" b="1" u="none" dirty="0" smtClean="0">
                <a:solidFill>
                  <a:sysClr val="windowText" lastClr="000000"/>
                </a:solidFill>
              </a:rPr>
              <a:t> διάσταση της  Δημόσιας Διοίκησης </a:t>
            </a:r>
            <a:endParaRPr lang="el-GR" b="1" u="none" dirty="0">
              <a:solidFill>
                <a:sysClr val="windowText" lastClr="0000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z="2800" b="1" dirty="0" smtClean="0"/>
              <a:t/>
            </a:r>
            <a:br>
              <a:rPr lang="el-GR" sz="2800" b="1" dirty="0" smtClean="0"/>
            </a:br>
            <a:r>
              <a:rPr lang="el-GR" sz="2800" b="1" dirty="0" smtClean="0"/>
              <a:t/>
            </a:r>
            <a:br>
              <a:rPr lang="el-GR" sz="2800" b="1" dirty="0" smtClean="0"/>
            </a:br>
            <a:r>
              <a:rPr lang="el-GR" sz="2400" b="1" dirty="0" smtClean="0"/>
              <a:t>Λόγος, Γλώσσα και Δημόσια Διοίκηση</a:t>
            </a:r>
            <a:br>
              <a:rPr lang="el-GR" sz="2400" b="1" dirty="0" smtClean="0"/>
            </a:br>
            <a:r>
              <a:rPr lang="el-GR" sz="2400" b="1" i="1" dirty="0" smtClean="0"/>
              <a:t>Ο φανερός και έρπων ή λανθάνων σεξισμός του λόγου τους</a:t>
            </a:r>
            <a:r>
              <a:rPr lang="el-GR" sz="3600" u="sng" dirty="0" smtClean="0"/>
              <a:t/>
            </a:r>
            <a:br>
              <a:rPr lang="el-GR" sz="3600" u="sng" dirty="0" smtClean="0"/>
            </a:br>
            <a:endParaRPr lang="el-GR" sz="3600" b="1" dirty="0">
              <a:solidFill>
                <a:schemeClr val="bg2">
                  <a:lumMod val="75000"/>
                </a:schemeClr>
              </a:solidFill>
            </a:endParaRPr>
          </a:p>
        </p:txBody>
      </p:sp>
      <p:sp>
        <p:nvSpPr>
          <p:cNvPr id="3" name="Content Placeholder 2"/>
          <p:cNvSpPr>
            <a:spLocks noGrp="1"/>
          </p:cNvSpPr>
          <p:nvPr>
            <p:ph sz="quarter" idx="1"/>
          </p:nvPr>
        </p:nvSpPr>
        <p:spPr/>
        <p:txBody>
          <a:bodyPr/>
          <a:lstStyle/>
          <a:p>
            <a:pPr algn="just">
              <a:buNone/>
            </a:pPr>
            <a:r>
              <a:rPr lang="el-GR" sz="2400" dirty="0" smtClean="0"/>
              <a:t>      Η γλώσσα δεν είναι κοινωνικά ουδέτερη ή αθώα. Σε προσωπικό επίπεδο έχει άμεση σχέση με τη σκέψη μας και σε κοινωνικό επίπεδο με τις κοινωνικές και πολιτικές συνθήκες που καθορίζουν τη ζωή μας.  Κατά συνέπεια,, και σύμφωνα με τη σύγχρονη γλωσσολογία, η γλώσσα εκφράζει ιδέες, αλλά εκφράζοντας αυτές τις επηρεάζει και τις διαμορφώνει. Ακόμα και η απλή -η «αθώα»- εκφορά μιας λέξης, αναπαράγει σκέψεις και σχέσεις που υφίστανται/ κυκλοφορούν στο ευρύτερο </a:t>
            </a:r>
            <a:r>
              <a:rPr lang="el-GR" sz="2400" dirty="0" err="1" smtClean="0"/>
              <a:t>κοινωνικοπολιτισμικό</a:t>
            </a:r>
            <a:r>
              <a:rPr lang="el-GR" sz="2400" dirty="0" smtClean="0"/>
              <a:t> πλαίσιο. Όταν η συνεχής χρήση και εφαρμογή μιας γλώσσας αγνοεί ή απαξιώνει το θηλυκό φύλο, τότε η ίδια αυτή γλώσσα γίνεται φορέας πρακτικών προκατάληψης, μισογυνισμού ή/και σεξισμού. </a:t>
            </a:r>
            <a:endParaRPr lang="el-GR" sz="2400" u="sng" dirty="0" smtClean="0"/>
          </a:p>
          <a:p>
            <a:endParaRPr lang="el-G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Διοικητικά έγγραφα</a:t>
            </a:r>
            <a:endParaRPr lang="el-GR" dirty="0"/>
          </a:p>
        </p:txBody>
      </p:sp>
      <p:sp>
        <p:nvSpPr>
          <p:cNvPr id="3" name="Content Placeholder 2"/>
          <p:cNvSpPr>
            <a:spLocks noGrp="1"/>
          </p:cNvSpPr>
          <p:nvPr>
            <p:ph sz="quarter" idx="1"/>
          </p:nvPr>
        </p:nvSpPr>
        <p:spPr/>
        <p:txBody>
          <a:bodyPr/>
          <a:lstStyle/>
          <a:p>
            <a:r>
              <a:rPr lang="el-GR" sz="2400" dirty="0" smtClean="0"/>
              <a:t>Τα διοικητικά έγγραφα αποτελούν σημαντικό στοιχείο τόσο της δημόσιας ζωής όσο και του δημόσιου λόγου. </a:t>
            </a:r>
          </a:p>
          <a:p>
            <a:r>
              <a:rPr lang="el-GR" sz="2400" dirty="0" smtClean="0"/>
              <a:t>Διεκπεραιώνουν ποικιλία διοικητικών λειτουργιών και αναφέρονται ή/και απευθύνονται σε διαφορετικές κατηγορίες στελεχών και ομάδες πολιτών, ανδρών και γυναικών, αποδίδοντάς τους συγκεκριμένα κοινωνικά χαρακτηριστικά. </a:t>
            </a:r>
            <a:endParaRPr lang="el-GR" sz="2400" u="sng" dirty="0" smtClean="0"/>
          </a:p>
          <a:p>
            <a:r>
              <a:rPr lang="el-GR" sz="2400" dirty="0" smtClean="0"/>
              <a:t> Ακόμα, τα έγγραφα εκφέρουν λόγο, που είναι φορέας ιδεολογίας και αντανακλά συχνά την ανισότητα των φύλων που υπάρχει στις παραδοσιακές κοινωνίες και αλλάζει, καθώς μεταβάλλονται αυτές οι αξίες και οι παραδόσεις</a:t>
            </a:r>
            <a:r>
              <a:rPr lang="el-GR" dirty="0" smtClean="0"/>
              <a:t>. </a:t>
            </a:r>
            <a:endParaRPr lang="el-GR" u="sng" dirty="0" smtClean="0"/>
          </a:p>
          <a:p>
            <a:endParaRPr lang="el-G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2"/>
          </a:solidFill>
        </p:spPr>
        <p:txBody>
          <a:bodyPr/>
          <a:lstStyle/>
          <a:p>
            <a:r>
              <a:rPr lang="el-GR" b="1" dirty="0" smtClean="0"/>
              <a:t> </a:t>
            </a:r>
            <a:r>
              <a:rPr lang="el-GR" dirty="0" smtClean="0"/>
              <a:t/>
            </a:r>
            <a:br>
              <a:rPr lang="el-GR" dirty="0" smtClean="0"/>
            </a:br>
            <a:r>
              <a:rPr lang="el-GR" sz="2800" b="1" dirty="0" smtClean="0"/>
              <a:t>Στο γραπτό κυρίως λόγο της ΔΔ διαπιστώνεται:</a:t>
            </a:r>
            <a:r>
              <a:rPr lang="el-GR" u="sng" dirty="0" smtClean="0"/>
              <a:t/>
            </a:r>
            <a:br>
              <a:rPr lang="el-GR" u="sng" dirty="0" smtClean="0"/>
            </a:br>
            <a:r>
              <a:rPr lang="el-GR" u="sng" dirty="0" smtClean="0"/>
              <a:t/>
            </a:r>
            <a:br>
              <a:rPr lang="el-GR" u="sng" dirty="0" smtClean="0"/>
            </a:br>
            <a:endParaRPr lang="el-GR" dirty="0">
              <a:solidFill>
                <a:srgbClr val="C00000"/>
              </a:solidFill>
            </a:endParaRPr>
          </a:p>
        </p:txBody>
      </p:sp>
      <p:sp>
        <p:nvSpPr>
          <p:cNvPr id="3" name="Content Placeholder 2"/>
          <p:cNvSpPr>
            <a:spLocks noGrp="1"/>
          </p:cNvSpPr>
          <p:nvPr>
            <p:ph sz="quarter" idx="1"/>
          </p:nvPr>
        </p:nvSpPr>
        <p:spPr/>
        <p:txBody>
          <a:bodyPr/>
          <a:lstStyle/>
          <a:p>
            <a:r>
              <a:rPr lang="el-GR" sz="2400" i="1" dirty="0" smtClean="0"/>
              <a:t>Η συντριπτική κυριαρχία του αρσενικού γένους</a:t>
            </a:r>
            <a:endParaRPr lang="el-GR" sz="2400" u="sng" dirty="0" smtClean="0"/>
          </a:p>
          <a:p>
            <a:r>
              <a:rPr lang="el-GR" sz="2400" i="1" dirty="0" smtClean="0"/>
              <a:t>Η συστηματική χρήση  του αρσενικού άρθρου</a:t>
            </a:r>
            <a:endParaRPr lang="el-GR" sz="2400" u="sng" dirty="0" smtClean="0"/>
          </a:p>
          <a:p>
            <a:r>
              <a:rPr lang="el-GR" sz="2400" i="1" dirty="0" smtClean="0"/>
              <a:t>Τα αρσενικά Προσαρτήματα στην Ονοματική Φράση</a:t>
            </a:r>
            <a:endParaRPr lang="el-GR" sz="2400" u="sng" dirty="0" smtClean="0"/>
          </a:p>
          <a:p>
            <a:r>
              <a:rPr lang="el-GR" sz="2400" i="1" dirty="0" smtClean="0"/>
              <a:t>Η πρόταξη του αρσενικού στη σειρά  των όρων κατά τη σύνταξη</a:t>
            </a:r>
            <a:endParaRPr lang="el-GR" sz="2400" u="sng" dirty="0" smtClean="0"/>
          </a:p>
          <a:p>
            <a:r>
              <a:rPr lang="el-GR" sz="2400" i="1" dirty="0" smtClean="0"/>
              <a:t>Το αρσενικό γραμματικό γένος ως σημασιολογική κατηγορία</a:t>
            </a:r>
            <a:endParaRPr lang="el-GR" sz="2400" u="sng" dirty="0" smtClean="0"/>
          </a:p>
          <a:p>
            <a:r>
              <a:rPr lang="el-GR" sz="2400" i="1" dirty="0" smtClean="0"/>
              <a:t>Η πρόσληψη ουδέτερων νοηματικά λέξεων ως αρσενικών (λ.χ. άνθρωπος)</a:t>
            </a:r>
            <a:endParaRPr lang="el-GR" sz="2400" u="sng" dirty="0" smtClean="0"/>
          </a:p>
          <a:p>
            <a:endParaRPr lang="el-GR" sz="1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2">
              <a:lumMod val="90000"/>
            </a:schemeClr>
          </a:solidFill>
        </p:spPr>
        <p:txBody>
          <a:bodyPr/>
          <a:lstStyle/>
          <a:p>
            <a:r>
              <a:rPr lang="el-GR" sz="3200" b="1" dirty="0" smtClean="0"/>
              <a:t>Στο γραπτό κυρίως λόγο της ΔΔ διαπιστώνεται:</a:t>
            </a:r>
            <a:endParaRPr lang="el-GR" sz="3200" dirty="0"/>
          </a:p>
        </p:txBody>
      </p:sp>
      <p:sp>
        <p:nvSpPr>
          <p:cNvPr id="3" name="Content Placeholder 2"/>
          <p:cNvSpPr>
            <a:spLocks noGrp="1"/>
          </p:cNvSpPr>
          <p:nvPr>
            <p:ph sz="quarter" idx="1"/>
          </p:nvPr>
        </p:nvSpPr>
        <p:spPr/>
        <p:txBody>
          <a:bodyPr/>
          <a:lstStyle/>
          <a:p>
            <a:r>
              <a:rPr lang="el-GR" dirty="0" smtClean="0"/>
              <a:t>Είτε μέσω της κοινής μορφολογικής κατάληξης, είτε μέσω της χρήσης του αρσενικού των επαγγελματικών ονομάτων, οι γυναίκες φορείς των αντίστοιχων ιδιοτήτων καθίστανται στην καλύτερη περίπτωση δυσδιάκριτες. Κι όπως χαρακτηριστικά καταλήγει η τελευταία σχετική έρευνα: «η εμπεριστατωμένη έρευνα και η συστηματική μελέτη των 1000 περίπου  εγγράφων της Ελληνικής Δημόσιας   Διοίκησης απέδειξε  ότι στα έγγραφά της η κυριαρχία του αρσενικού γένους είναι συντριπτική». </a:t>
            </a:r>
          </a:p>
          <a:p>
            <a:endParaRPr lang="el-G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r>
              <a:rPr lang="el-GR" sz="3200" dirty="0" smtClean="0"/>
              <a:t>«Οι γυναίκες ουσιαστικά αναπαρίστανται κι αυτές μέσω του αρσενικού, ενώ το φύλο τους καθίσταται σχεδόν αόρατο στο δημόσιο λόγο. Σε ελάχιστες περιπτώσεις οι συντάκτριες/τες των εγγράφων αναφέρονται στο θηλυκό γένος, όταν απευθύνονται σε μεικτές ως προς το φύλο ομάδες του πληθυσμού , ενώ  πάντα δίνουν προτεραιότητα και προτάσσουν το αρσενικό». </a:t>
            </a:r>
          </a:p>
          <a:p>
            <a:endParaRPr lang="el-GR" sz="2000" dirty="0"/>
          </a:p>
        </p:txBody>
      </p:sp>
      <p:sp>
        <p:nvSpPr>
          <p:cNvPr id="4" name="Title 1"/>
          <p:cNvSpPr>
            <a:spLocks noGrp="1"/>
          </p:cNvSpPr>
          <p:nvPr>
            <p:ph type="title"/>
          </p:nvPr>
        </p:nvSpPr>
        <p:spPr>
          <a:solidFill>
            <a:schemeClr val="bg2">
              <a:lumMod val="90000"/>
            </a:schemeClr>
          </a:solidFill>
        </p:spPr>
        <p:txBody>
          <a:bodyPr/>
          <a:lstStyle/>
          <a:p>
            <a:r>
              <a:rPr lang="el-GR" sz="3200" b="1" dirty="0" smtClean="0"/>
              <a:t>Στο γραπτό κυρίως λόγο της ΔΔ διαπιστώνεται:</a:t>
            </a:r>
            <a:endParaRPr lang="el-GR" sz="3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l-GR" sz="4000" dirty="0"/>
          </a:p>
        </p:txBody>
      </p:sp>
      <p:sp>
        <p:nvSpPr>
          <p:cNvPr id="3" name="Content Placeholder 2"/>
          <p:cNvSpPr>
            <a:spLocks noGrp="1"/>
          </p:cNvSpPr>
          <p:nvPr>
            <p:ph sz="quarter" idx="1"/>
          </p:nvPr>
        </p:nvSpPr>
        <p:spPr/>
        <p:txBody>
          <a:bodyPr/>
          <a:lstStyle/>
          <a:p>
            <a:r>
              <a:rPr lang="el-GR" sz="2800" dirty="0" smtClean="0"/>
              <a:t>Οι </a:t>
            </a:r>
            <a:r>
              <a:rPr lang="el-GR" sz="2800" dirty="0" err="1" smtClean="0"/>
              <a:t>συντελέστριες</a:t>
            </a:r>
            <a:r>
              <a:rPr lang="el-GR" sz="2800" dirty="0" smtClean="0"/>
              <a:t>/ες και τα πρόσωπα αναφοράς της ελληνικής δημόσιας διοίκησης «κατασκευάζονται» μέσω του αρσενικού γένους και ταυτίζονται  κατ’ εξοχήν με τους άντρες. Έτσι με τρόπο έμμεσο και λανθάνοντα νομιμοποιούν τις ασύμμετρες σχέσεις και συντελούν στη </a:t>
            </a:r>
            <a:r>
              <a:rPr lang="el-GR" sz="2800" dirty="0" err="1" smtClean="0"/>
              <a:t>φυσικοποίηση</a:t>
            </a:r>
            <a:r>
              <a:rPr lang="el-GR" sz="2800" dirty="0" smtClean="0"/>
              <a:t> της κυριαρχίας του αρσενικού στο δημόσιο βίο, παρουσιάζοντας ως αιώνιο και φυσικό </a:t>
            </a:r>
            <a:r>
              <a:rPr lang="el-GR" sz="2800" dirty="0" err="1" smtClean="0"/>
              <a:t>ό,τι</a:t>
            </a:r>
            <a:r>
              <a:rPr lang="el-GR" sz="2800" dirty="0" smtClean="0"/>
              <a:t> στην πραγματικότητα είναι ιστορικό και μεταβατικό. Παράγουν ως εκ τούτου σεξιστικό λόγο και επιβεβαιώνεται ότι η γλώσσα συμβάλλει στην αναπαραγωγή και διατήρηση κυριάρχων ιδεολογικών θέσεων και στάσεων.</a:t>
            </a:r>
            <a:r>
              <a:rPr lang="el-GR" sz="2800" i="1" dirty="0" smtClean="0"/>
              <a:t>  </a:t>
            </a:r>
            <a:endParaRPr lang="el-GR" sz="2800" dirty="0"/>
          </a:p>
        </p:txBody>
      </p:sp>
      <p:sp>
        <p:nvSpPr>
          <p:cNvPr id="4" name="Title 1"/>
          <p:cNvSpPr txBox="1">
            <a:spLocks/>
          </p:cNvSpPr>
          <p:nvPr/>
        </p:nvSpPr>
        <p:spPr bwMode="auto">
          <a:xfrm>
            <a:off x="467544" y="188640"/>
            <a:ext cx="8153400" cy="990600"/>
          </a:xfrm>
          <a:prstGeom prst="rect">
            <a:avLst/>
          </a:prstGeom>
          <a:solidFill>
            <a:schemeClr val="bg2">
              <a:lumMod val="90000"/>
            </a:schemeClr>
          </a:solid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l-GR" sz="3200" b="1" i="0" u="none" strike="noStrike" kern="1200" cap="none" spc="0" normalizeH="0" baseline="0" noProof="0" smtClean="0">
                <a:ln>
                  <a:noFill/>
                </a:ln>
                <a:solidFill>
                  <a:schemeClr val="tx2"/>
                </a:solidFill>
                <a:effectLst/>
                <a:uLnTx/>
                <a:uFillTx/>
                <a:latin typeface="+mj-lt"/>
                <a:ea typeface="+mj-ea"/>
                <a:cs typeface="+mj-cs"/>
              </a:rPr>
              <a:t>Στο γραπτό κυρίως λόγο της ΔΔ διαπιστώνεται:</a:t>
            </a:r>
            <a:endParaRPr kumimoji="0" lang="el-GR" sz="3200" b="0" i="0" u="none" strike="noStrike" kern="1200" cap="none" spc="0" normalizeH="0" baseline="0" noProof="0" dirty="0">
              <a:ln>
                <a:noFill/>
              </a:ln>
              <a:solidFill>
                <a:schemeClr val="tx2"/>
              </a:solidFill>
              <a:effectLst/>
              <a:uLnTx/>
              <a:uFillTx/>
              <a:latin typeface="+mj-lt"/>
              <a:ea typeface="+mj-ea"/>
              <a:cs typeface="+mj-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2">
              <a:lumMod val="90000"/>
            </a:schemeClr>
          </a:solidFill>
        </p:spPr>
        <p:txBody>
          <a:bodyPr/>
          <a:lstStyle/>
          <a:p>
            <a:r>
              <a:rPr lang="el-GR" sz="2000" b="1" dirty="0" smtClean="0">
                <a:solidFill>
                  <a:schemeClr val="bg1"/>
                </a:solidFill>
              </a:rPr>
              <a:t>Η </a:t>
            </a:r>
            <a:r>
              <a:rPr lang="el-GR" sz="2000" b="1" dirty="0" err="1" smtClean="0">
                <a:solidFill>
                  <a:schemeClr val="bg1"/>
                </a:solidFill>
              </a:rPr>
              <a:t>έμφυλη</a:t>
            </a:r>
            <a:r>
              <a:rPr lang="el-GR" sz="2000" b="1" dirty="0" smtClean="0">
                <a:solidFill>
                  <a:schemeClr val="bg1"/>
                </a:solidFill>
              </a:rPr>
              <a:t> διάσταση της  Δημόσιας Διοίκησης και των διοικητικών εγγράφων (Ο φανερός και έρπων ή λανθάνων σεξισμός του λόγου τους)</a:t>
            </a:r>
            <a:br>
              <a:rPr lang="el-GR" sz="2000" b="1" dirty="0" smtClean="0">
                <a:solidFill>
                  <a:schemeClr val="bg1"/>
                </a:solidFill>
              </a:rPr>
            </a:br>
            <a:endParaRPr lang="el-GR" sz="2000" dirty="0">
              <a:solidFill>
                <a:schemeClr val="bg1"/>
              </a:solidFill>
            </a:endParaRPr>
          </a:p>
        </p:txBody>
      </p:sp>
      <p:sp>
        <p:nvSpPr>
          <p:cNvPr id="3" name="Content Placeholder 2"/>
          <p:cNvSpPr>
            <a:spLocks noGrp="1"/>
          </p:cNvSpPr>
          <p:nvPr>
            <p:ph sz="quarter" idx="1"/>
          </p:nvPr>
        </p:nvSpPr>
        <p:spPr>
          <a:xfrm>
            <a:off x="323528" y="1600200"/>
            <a:ext cx="8442520" cy="4495800"/>
          </a:xfrm>
        </p:spPr>
        <p:txBody>
          <a:bodyPr/>
          <a:lstStyle/>
          <a:p>
            <a:pPr algn="just">
              <a:buNone/>
            </a:pPr>
            <a:r>
              <a:rPr lang="el-GR" sz="2000" dirty="0" smtClean="0"/>
              <a:t>       Η αντιμετώπιση του προβλήματος αποτελεί  διαδικασία από τη μια κατανόησης και ερμηνείας του φαινομένου και από την άλλη </a:t>
            </a:r>
            <a:r>
              <a:rPr lang="el-GR" sz="2000" b="1" dirty="0" smtClean="0"/>
              <a:t>α. λήψης της απόφασης υπέρβασής του</a:t>
            </a:r>
            <a:r>
              <a:rPr lang="el-GR" sz="2000" dirty="0" smtClean="0"/>
              <a:t> και </a:t>
            </a:r>
            <a:r>
              <a:rPr lang="el-GR" sz="2000" b="1" dirty="0" smtClean="0"/>
              <a:t>β. συνεχούς προσπάθειας και άσκησης υλοποίησης αυτής της απόφασης κατά τη σύνταξη των διοικητικών εγγράφων</a:t>
            </a:r>
            <a:r>
              <a:rPr lang="el-GR" sz="2000" dirty="0" smtClean="0"/>
              <a:t>.  Στην επιτυχία του εγχειρήματος συντελεί η συμμετοχή σε αυτό όλων των βαθμίδων της υπηρεσιακής πυραμίδας, αλλά και της εκάστοτε πολιτικής ηγεσίας. Συντελεί επίσης σημαντικά η σχετική επιμόρφωση/ευαισθητοποίηση των στελεχών, όπως και η παραγωγή κατάλληλου ανάλογου υλικού (εκπαιδευτικών πακέτων, Οδηγών κ.ά.). </a:t>
            </a:r>
            <a:r>
              <a:rPr lang="en-US" sz="2000" dirty="0" smtClean="0"/>
              <a:t>H</a:t>
            </a:r>
            <a:r>
              <a:rPr lang="el-GR" sz="2000" dirty="0" smtClean="0"/>
              <a:t> προσέγγιση της  Δημόσιας Διοίκησης από τη σκοπιά του φύλου επιβεβαιώνει το φαινόμενο της συνύπαρξης ενός θεσμικού πλαισίου ισότητας και μιας κοινωνικής πρακτικής (όπως και της αντίστοιχης συλλογικής συνείδησης άλλωστε) που διέπεται από την ιεραρχία και τις σχέσεις εξουσίας ανάμεσα στα κοινωνικά φύλα, τους άνδρες και τις γυναίκες</a:t>
            </a:r>
            <a:r>
              <a:rPr lang="el-GR" sz="2000" u="sng" dirty="0" smtClean="0"/>
              <a:t>.</a:t>
            </a:r>
          </a:p>
          <a:p>
            <a:endParaRPr lang="el-GR" sz="1600" dirty="0" smtClean="0"/>
          </a:p>
          <a:p>
            <a:endParaRPr lang="el-GR" sz="1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95536" y="1600200"/>
            <a:ext cx="8370512" cy="4495800"/>
          </a:xfrm>
        </p:spPr>
        <p:txBody>
          <a:bodyPr/>
          <a:lstStyle/>
          <a:p>
            <a:pPr algn="just"/>
            <a:r>
              <a:rPr lang="el-GR" sz="2400" dirty="0" smtClean="0"/>
              <a:t>Στην ελληνική Δημόσια Διοίκηση, με την εξαίρεση υπουργείων όπως αυτό της Εθνικής Άμυνας, οι γυναίκες αποτελούν την πλειοψηφία των εργαζομένων των εισαγωγικών βαθμών, αφού κατά κανόνα επιτυγχάνουν καλύτερες επιδόσεις στους σχετικούς εισαγωγικούς διαγωνισμούς. Ωστόσο, ο αριθμός περιορίζεται στις ανώτατες κυρίως θέσεις της διοικητικής πυραμίδας, όπως και στα ανώτερα κέντρα λήψης των αποφάσεων.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a:r>
              <a:rPr lang="el-GR" sz="2400" dirty="0" smtClean="0"/>
              <a:t>Ο περιορισμός αυτός συνδέεται κατεξοχήν με τον πατριαρχικό χαρακτήρα της προαναφερόμενης κουλτούρας της Δημόσιας Διοίκησης (ως σημεία-κλειδιά της οποίας η </a:t>
            </a:r>
            <a:r>
              <a:rPr lang="el-GR" sz="2400" dirty="0" err="1" smtClean="0"/>
              <a:t>έμφυλη</a:t>
            </a:r>
            <a:r>
              <a:rPr lang="el-GR" sz="2400" dirty="0" smtClean="0"/>
              <a:t> έρευνα επισημαίνει, μεταξύ των άλλων, το στυλ διοίκησης, το Λόγο (</a:t>
            </a:r>
            <a:r>
              <a:rPr lang="en-US" sz="2400" dirty="0" smtClean="0"/>
              <a:t>discourse</a:t>
            </a:r>
            <a:r>
              <a:rPr lang="el-GR" sz="2400" dirty="0" smtClean="0"/>
              <a:t>) που αρθρώνεται γραπτά ή/και προφορικά στο πλαίσιό της, τα συνήθως «αόρατα» κριτήρια αξιολόγησης και ανέλιξης που διαμορφώνονται και τα οποία συχνά συνδέονται με </a:t>
            </a:r>
            <a:r>
              <a:rPr lang="el-GR" sz="2400" dirty="0" err="1" smtClean="0"/>
              <a:t>έμφυλα</a:t>
            </a:r>
            <a:r>
              <a:rPr lang="el-GR" sz="2400" dirty="0" smtClean="0"/>
              <a:t> στερεότυπα και προκαταλήψεις κ.λπ. και τα οποία συνηθίσαμε να χαρακτηρίζουμε με τον όρο «γυάλινη οροφή» καθώς και την ολοκληρωτική σχεδόν άγνοια εργαζομένων, στελεχών και ηγεσίας σε θέματα κοινωνικού φύλου και σεξισμού. </a:t>
            </a:r>
          </a:p>
          <a:p>
            <a:pPr algn="just">
              <a:buNone/>
            </a:pPr>
            <a:r>
              <a:rPr lang="el-GR" sz="2400" dirty="0" smtClean="0"/>
              <a:t> </a:t>
            </a:r>
          </a:p>
          <a:p>
            <a:endParaRPr lang="el-G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z="2400" dirty="0" smtClean="0"/>
              <a:t>Το συγκεκριμένο έλλειμμα είναι ορατό σε θέματα (εντελώς ενδεικτικά) όπως:</a:t>
            </a:r>
            <a:br>
              <a:rPr lang="el-GR" sz="2400" dirty="0" smtClean="0"/>
            </a:br>
            <a:endParaRPr lang="el-GR" sz="2400" dirty="0"/>
          </a:p>
        </p:txBody>
      </p:sp>
      <p:sp>
        <p:nvSpPr>
          <p:cNvPr id="3" name="Content Placeholder 2"/>
          <p:cNvSpPr>
            <a:spLocks noGrp="1"/>
          </p:cNvSpPr>
          <p:nvPr>
            <p:ph sz="quarter" idx="1"/>
          </p:nvPr>
        </p:nvSpPr>
        <p:spPr/>
        <p:txBody>
          <a:bodyPr/>
          <a:lstStyle/>
          <a:p>
            <a:pPr>
              <a:buNone/>
            </a:pPr>
            <a:r>
              <a:rPr lang="el-GR" sz="1600" dirty="0" smtClean="0"/>
              <a:t>-Η αξιολόγηση με κριτήριο το φύλο διαφόρων μέτρων και πολιτικών, αλλά και η διερεύνηση των επιπτώσεων της εφαρμογής τους σε κάθε φύλο χωριστά.</a:t>
            </a:r>
          </a:p>
          <a:p>
            <a:pPr>
              <a:buNone/>
            </a:pPr>
            <a:r>
              <a:rPr lang="el-GR" sz="1600" dirty="0" smtClean="0"/>
              <a:t>-Η έλλειψη πληροφοριακών συστημάτων που συνδέονται με τη λήψη των αποφάσεων, τα οποία προσφέρουν κατά φύλο σχετικά δεδομένα, χρήσιμα στο σχεδιασμό των διαφόρων πολιτικών.</a:t>
            </a:r>
          </a:p>
          <a:p>
            <a:pPr>
              <a:buNone/>
            </a:pPr>
            <a:r>
              <a:rPr lang="el-GR" sz="1600" dirty="0" smtClean="0"/>
              <a:t>-Η απουσία ερευνών/μελετών για τον </a:t>
            </a:r>
            <a:r>
              <a:rPr lang="el-GR" sz="1600" dirty="0" err="1" smtClean="0"/>
              <a:t>έμφυλο</a:t>
            </a:r>
            <a:r>
              <a:rPr lang="el-GR" sz="1600" dirty="0" smtClean="0"/>
              <a:t> χάρτη της  Δημόσιας Διοίκησης, όπως και </a:t>
            </a:r>
            <a:r>
              <a:rPr lang="el-GR" sz="1600" dirty="0" err="1" smtClean="0"/>
              <a:t>έμφυλες</a:t>
            </a:r>
            <a:r>
              <a:rPr lang="el-GR" sz="1600" dirty="0" smtClean="0"/>
              <a:t> Στρατηγικές Ανάπτυξης Ανθρώπινου Δυναμικού.</a:t>
            </a:r>
          </a:p>
          <a:p>
            <a:pPr>
              <a:buNone/>
            </a:pPr>
            <a:r>
              <a:rPr lang="el-GR" sz="1600" dirty="0" smtClean="0"/>
              <a:t>-Η μη ύπαρξη μόνιμων μηχανισμών διαβούλευσης για ζητήματα φύλου και ισότητας ευκαιριών με κοινωνικούς φορείς και φορείς ισότητας.</a:t>
            </a:r>
          </a:p>
          <a:p>
            <a:pPr>
              <a:buNone/>
            </a:pPr>
            <a:r>
              <a:rPr lang="el-GR" sz="1600" dirty="0" smtClean="0"/>
              <a:t>-Η απουσία Στρατηγικών και Πλάνων Ισόρροπης Συμμετοχής ανδρών και γυναικών στο σύνολο των επιπέδων λήψης των αποφάσεων και μάλιστα σε εκείνα που επιδρούν σημαντικά στην κοινωνία και την οικονομία.</a:t>
            </a:r>
          </a:p>
          <a:p>
            <a:pPr>
              <a:buNone/>
            </a:pPr>
            <a:r>
              <a:rPr lang="el-GR" sz="1600" dirty="0" smtClean="0"/>
              <a:t>-Η έλλειψη ολοκληρωμένης Στρατηγικής Επιμόρφωσης/Ευαισθητοποίησης των στελεχών της Δημόσιας Διοίκησης σε ζητήματα Ισότητας των Φύλων και των Ευκαιριών.</a:t>
            </a:r>
          </a:p>
          <a:p>
            <a:pPr>
              <a:buNone/>
            </a:pPr>
            <a:r>
              <a:rPr lang="el-GR" sz="1600" dirty="0" smtClean="0"/>
              <a:t>-Η συστηματική και γενικευμένη χρήση </a:t>
            </a:r>
            <a:r>
              <a:rPr lang="el-GR" sz="1600" dirty="0" err="1" smtClean="0"/>
              <a:t>ανδροκεντρικής</a:t>
            </a:r>
            <a:r>
              <a:rPr lang="el-GR" sz="1600" dirty="0" smtClean="0"/>
              <a:t>-σεξιστικής γλώσσας στο σύνολο σχεδόν των εν χρήσει διοικητικών οργάνων κ.ά.</a:t>
            </a:r>
          </a:p>
          <a:p>
            <a:endParaRPr lang="el-GR" sz="1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z="1800" dirty="0" smtClean="0"/>
              <a:t>Προτάσεις και μέτρα (ενδεικτικά), </a:t>
            </a:r>
            <a:r>
              <a:rPr lang="el-GR" sz="1800" i="1" dirty="0" smtClean="0"/>
              <a:t>Για την Ουσιαστική Ισότητα</a:t>
            </a:r>
            <a:r>
              <a:rPr lang="el-GR" sz="1800" dirty="0" smtClean="0"/>
              <a:t> (ενδεικτικά), με  προϋπόθεση την αναγνώριση και αποδοχή του φαινομένου:</a:t>
            </a:r>
            <a:endParaRPr lang="el-GR" sz="1800" dirty="0"/>
          </a:p>
        </p:txBody>
      </p:sp>
      <p:sp>
        <p:nvSpPr>
          <p:cNvPr id="3" name="Content Placeholder 2"/>
          <p:cNvSpPr>
            <a:spLocks noGrp="1"/>
          </p:cNvSpPr>
          <p:nvPr>
            <p:ph sz="quarter" idx="1"/>
          </p:nvPr>
        </p:nvSpPr>
        <p:spPr>
          <a:xfrm>
            <a:off x="0" y="1412776"/>
            <a:ext cx="9144000" cy="5112568"/>
          </a:xfrm>
        </p:spPr>
        <p:txBody>
          <a:bodyPr/>
          <a:lstStyle/>
          <a:p>
            <a:pPr lvl="0">
              <a:buNone/>
            </a:pPr>
            <a:r>
              <a:rPr lang="el-GR" sz="1200" dirty="0" smtClean="0"/>
              <a:t>1)Κάθε Υπουργείο, Δημόσια Επιχείρηση και Δημόσιος Οργανισμός ενσωματώνει τη διάσταση του φύλου στην κατάρτιση του  γενικού προϋπολογισμού και των δράσεων που τον συνοδεύουν.</a:t>
            </a:r>
          </a:p>
          <a:p>
            <a:pPr lvl="0">
              <a:buNone/>
            </a:pPr>
            <a:r>
              <a:rPr lang="el-GR" sz="1200" dirty="0" smtClean="0"/>
              <a:t>2)Λαμβάνεται μέριμνα για την επιμόρφωση ανά Υπουργείο των στελεχών που ασχολούνται στους προαναφερόμενους τομείς, με τη συνδρομή της Γενικής Γραμματείας Ισότητας των Φύλων, του Κέντρου Ερευνών για Θέματα Ισότητας (ΚΕΘΙ) και του Εθνικού Κέντρου Δημόσιας Διοίκησης και Αυτοδιοίκησης (ΕΚΔΔΑ).</a:t>
            </a:r>
          </a:p>
          <a:p>
            <a:pPr>
              <a:buNone/>
            </a:pPr>
            <a:r>
              <a:rPr lang="el-GR" sz="1200" dirty="0" smtClean="0"/>
              <a:t>3)Κατά τη σύνταξη των Δημοσίων Εγγράφων χρησιμοποιούνται οι υποδείξεις του Οδηγού που διαμόρφωσε η Γενική Γραμματεία Ισότητας των Φύλων, όπως αυτός ενσωματώθηκε με την με </a:t>
            </a:r>
            <a:r>
              <a:rPr lang="el-GR" sz="1200" dirty="0" err="1" smtClean="0"/>
              <a:t>Αρ.Πρωτ</a:t>
            </a:r>
            <a:r>
              <a:rPr lang="el-GR" sz="1200" dirty="0" smtClean="0"/>
              <a:t>. ΔΙΑΔΙΠΥΔ/ΤΣΠΕΑΔ/Φ.18/οικ.5748/25.2.2016(ΑΔΑ:ΩΣΞΧ465ΦΘΕ-ΧΦ9)  εγκύκλιο του αναπληρωτή Υπουργού Εσωτερικών και Διοικητικής Ανασυγκρότησης και της Γενικής Γραμματέας Ισότητας των Φύλων με θέμα «Υπέρβαση του γλωσσικού σεξισμού και ένταξη της διάστασης του Φύλου στα διοικητικά έγγραφα».</a:t>
            </a:r>
          </a:p>
          <a:p>
            <a:pPr lvl="0">
              <a:buNone/>
            </a:pPr>
            <a:r>
              <a:rPr lang="el-GR" sz="1200" dirty="0" smtClean="0"/>
              <a:t>4)Στο τέλος κάθε έτους, κάθε Υπουργείο δημοσιεύει στον </a:t>
            </a:r>
            <a:r>
              <a:rPr lang="el-GR" sz="1200" dirty="0" err="1" smtClean="0"/>
              <a:t>ιστότοπό</a:t>
            </a:r>
            <a:r>
              <a:rPr lang="el-GR" sz="1200" dirty="0" smtClean="0"/>
              <a:t> του έκθεση προόδου για τα θέματα εξάλειψης των διακρίσεων Φύλου, σεξουαλικού προσανατολισμού και ταυτότητας Φύλου αρμοδιότητάς του. Στην έκθεση παρουσιάζονται μέτρα και δράσεις που έχουν ληφθεί. Αποτιμώνται δυσκολίες και λύσεις και αξιολογούνται, όπου είναι δυνατό, τα αποτελέσματά τους</a:t>
            </a:r>
          </a:p>
          <a:p>
            <a:pPr lvl="0">
              <a:buNone/>
            </a:pPr>
            <a:r>
              <a:rPr lang="el-GR" sz="1200" dirty="0" smtClean="0"/>
              <a:t>5)Στο άρθρο 107 του ν.3528/2007 « Κύρωση του Κώδικα Κατάστασης Δημοσίων Πολιτικών Διοικητικών Υπαλλήλων και Υπαλλήλων Ν.Π.Δ.Δ» όπως σήμερα ισχύει, προστίθεται η εξής περίπτωση: « λδ) η παραβίαση, κατά την άσκηση των καθηκόντων, της αρχής της μη διάκρισης λόγω Φύλου, σεξουαλικού προσανατολισμού και ταυτότητας Φύλου, η χρήση σεξιστικού λόγου και κάθε άλλη παραβίαση».</a:t>
            </a:r>
          </a:p>
          <a:p>
            <a:pPr lvl="0">
              <a:buNone/>
            </a:pPr>
            <a:r>
              <a:rPr lang="el-GR" sz="1200" dirty="0" smtClean="0"/>
              <a:t>6)) Στις περιπτώσεις διορισμού ή υποδείξεως από το Δημόσιο, τα ΝΠΔΔ και τους ΟΤΑ, μελών διοικητικών συμβουλίων ή άλλων συλλογικών οργάνων διοίκησης ΝΠΔΔ ή ΝΠΙΔ, ο αριθμός των διοριζόμενων ή υποδεικνυόμενων προσώπων κάθε Φύλου ανέρχεται σε ποσοστό ίσο τουλάχιστον με το 1/2 των διοριζόμενων ή υποδεικνυόμενων σύμφωνα με τις κείμενες διατάξεις, εφόσον τα μέλη που διορίζονται ή υποδεικνύονται είναι πάνω από ένα (1).  Στις περιπτώσεις που διορίζεται ή υποδεικνύεται ένα (1) πρόσωπο, το αρμόδιο για το διορισμό ή την υπόδειξη όργανο τηρεί το ως άνω ποσοστό στο σύνολο των υποδείξεων ή διορισμών αρμοδιότητάς του.</a:t>
            </a:r>
          </a:p>
          <a:p>
            <a:pPr lvl="0">
              <a:buNone/>
            </a:pPr>
            <a:r>
              <a:rPr lang="el-GR" sz="1200" dirty="0" smtClean="0"/>
              <a:t>7)Οι διατάξεις των ανωτέρω περιπτώσεων εφαρμόζονται στα Υπηρεσιακά Συμβούλια, στα Διοικητικά Συμβούλια και στα Συλλογικά Όργανα Διοίκησης που συγκροτούνται μετά την έναρξη ισχύος του παρόντος νόμου. Συγκρότηση συλλογικού οργάνου χωρίς τη τήρηση των ανωτέρω κανόνων δεν είναι νόμιμη.</a:t>
            </a:r>
          </a:p>
          <a:p>
            <a:endParaRPr lang="el-GR" sz="12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12648" y="2636912"/>
            <a:ext cx="8153400" cy="1368152"/>
          </a:xfrm>
        </p:spPr>
        <p:txBody>
          <a:bodyPr/>
          <a:lstStyle/>
          <a:p>
            <a:pPr algn="r">
              <a:buNone/>
            </a:pPr>
            <a:r>
              <a:rPr lang="el-GR" sz="6000" dirty="0" smtClean="0"/>
              <a:t>Σας ευχαριστώ πολύ </a:t>
            </a:r>
            <a:endParaRPr lang="el-GR" sz="6000"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Opulent</Template>
  <TotalTime>5144</TotalTime>
  <Words>2037</Words>
  <Application>Microsoft Office PowerPoint</Application>
  <PresentationFormat>Προβολή στην οθόνη (4:3)</PresentationFormat>
  <Paragraphs>81</Paragraphs>
  <Slides>21</Slides>
  <Notes>1</Notes>
  <HiddenSlides>0</HiddenSlides>
  <MMClips>0</MMClips>
  <ScaleCrop>false</ScaleCrop>
  <HeadingPairs>
    <vt:vector size="4" baseType="variant">
      <vt:variant>
        <vt:lpstr>Θέμα</vt:lpstr>
      </vt:variant>
      <vt:variant>
        <vt:i4>1</vt:i4>
      </vt:variant>
      <vt:variant>
        <vt:lpstr>Τίτλοι διαφανειών</vt:lpstr>
      </vt:variant>
      <vt:variant>
        <vt:i4>21</vt:i4>
      </vt:variant>
    </vt:vector>
  </HeadingPairs>
  <TitlesOfParts>
    <vt:vector size="22" baseType="lpstr">
      <vt:lpstr>Median</vt:lpstr>
      <vt:lpstr>           ΦΥΛΟ ΚΑΙ ΔΗΜΟΣΙΑ ΔΙΟΙΚΗΣΗ</vt:lpstr>
      <vt:lpstr>Θεματικές της 3ης διδακτικής ενότητας </vt:lpstr>
      <vt:lpstr> Άρθρο 21 , Οικουμενική Διακήρυξη των Δικαιωμάτων του Ανθρώπου ΟΗΕ 10/12/1948  </vt:lpstr>
      <vt:lpstr>Διαφάνεια 4</vt:lpstr>
      <vt:lpstr>   Η οργανωσιακή κουλτούρα   </vt:lpstr>
      <vt:lpstr>  2.Σχετικά με το φύλο στη θεωρία των οργανώσεων  </vt:lpstr>
      <vt:lpstr>Διαφάνεια 7</vt:lpstr>
      <vt:lpstr>Διαφάνεια 8</vt:lpstr>
      <vt:lpstr>Διαφάνεια 9</vt:lpstr>
      <vt:lpstr>  Λόγος, Γλώσσα και Δημόσια Διοίκηση Ο φανερός και έρπων ή λανθάνων σεξισμός του λόγου τους </vt:lpstr>
      <vt:lpstr>Διοικητικά έγγραφα</vt:lpstr>
      <vt:lpstr>  Στο γραπτό κυρίως λόγο της ΔΔ διαπιστώνεται:  </vt:lpstr>
      <vt:lpstr>Στο γραπτό κυρίως λόγο της ΔΔ διαπιστώνεται:</vt:lpstr>
      <vt:lpstr>Στο γραπτό κυρίως λόγο της ΔΔ διαπιστώνεται:</vt:lpstr>
      <vt:lpstr>Διαφάνεια 15</vt:lpstr>
      <vt:lpstr>Η έμφυλη διάσταση της  Δημόσιας Διοίκησης και των διοικητικών εγγράφων (Ο φανερός και έρπων ή λανθάνων σεξισμός του λόγου τους) </vt:lpstr>
      <vt:lpstr>Διαφάνεια 17</vt:lpstr>
      <vt:lpstr>Διαφάνεια 18</vt:lpstr>
      <vt:lpstr>Το συγκεκριμένο έλλειμμα είναι ορατό σε θέματα (εντελώς ενδεικτικά) όπως: </vt:lpstr>
      <vt:lpstr>Προτάσεις και μέτρα (ενδεικτικά), Για την Ουσιαστική Ισότητα (ενδεικτικά), με  προϋπόθεση την αναγνώριση και αποδοχή του φαινομένου:</vt:lpstr>
      <vt:lpstr>Διαφάνεια 21</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Maria Gkasouka</dc:creator>
  <cp:lastModifiedBy>mgasouka</cp:lastModifiedBy>
  <cp:revision>126</cp:revision>
  <dcterms:created xsi:type="dcterms:W3CDTF">2008-01-12T08:19:11Z</dcterms:created>
  <dcterms:modified xsi:type="dcterms:W3CDTF">2017-06-21T06:21:30Z</dcterms:modified>
</cp:coreProperties>
</file>