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58" r:id="rId3"/>
    <p:sldId id="268" r:id="rId4"/>
    <p:sldId id="259" r:id="rId5"/>
    <p:sldId id="260" r:id="rId6"/>
    <p:sldId id="261" r:id="rId7"/>
    <p:sldId id="262" r:id="rId8"/>
    <p:sldId id="263" r:id="rId9"/>
    <p:sldId id="264" r:id="rId10"/>
    <p:sldId id="265" r:id="rId11"/>
    <p:sldId id="266" r:id="rId12"/>
    <p:sldId id="267" r:id="rId13"/>
    <p:sldId id="269" r:id="rId14"/>
    <p:sldId id="270" r:id="rId15"/>
    <p:sldId id="271" r:id="rId16"/>
    <p:sldId id="272" r:id="rId17"/>
    <p:sldId id="273" r:id="rId18"/>
    <p:sldId id="274"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75" r:id="rId32"/>
    <p:sldId id="276" r:id="rId3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54" d="100"/>
          <a:sy n="54" d="100"/>
        </p:scale>
        <p:origin x="-1400" y="-3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printerSettings" Target="printerSettings/printerSettings1.bin"/><Relationship Id="rId35" Type="http://schemas.openxmlformats.org/officeDocument/2006/relationships/presProps" Target="presProps.xml"/><Relationship Id="rId36" Type="http://schemas.openxmlformats.org/officeDocument/2006/relationships/viewProps" Target="viewProp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theme" Target="theme/theme1.xml"/><Relationship Id="rId3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l-GR"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smtClean="0"/>
              <a:t>Click to edit Master subtitle style</a:t>
            </a:r>
            <a:endParaRPr lang="en-US"/>
          </a:p>
        </p:txBody>
      </p:sp>
      <p:sp>
        <p:nvSpPr>
          <p:cNvPr id="4" name="Date Placeholder 3"/>
          <p:cNvSpPr>
            <a:spLocks noGrp="1"/>
          </p:cNvSpPr>
          <p:nvPr>
            <p:ph type="dt" sz="half" idx="10"/>
          </p:nvPr>
        </p:nvSpPr>
        <p:spPr/>
        <p:txBody>
          <a:bodyPr/>
          <a:lstStyle/>
          <a:p>
            <a:fld id="{12F94DA4-95F4-0B4E-B03A-DDD50F59462F}" type="datetimeFigureOut">
              <a:rPr lang="en-US" smtClean="0"/>
              <a:t>5/18/18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ADBB92-CB2A-F34B-B93E-4B49C50B9923}" type="slidenum">
              <a:rPr lang="en-US" smtClean="0"/>
              <a:t>‹#›</a:t>
            </a:fld>
            <a:endParaRPr lang="en-US"/>
          </a:p>
        </p:txBody>
      </p:sp>
    </p:spTree>
    <p:extLst>
      <p:ext uri="{BB962C8B-B14F-4D97-AF65-F5344CB8AC3E}">
        <p14:creationId xmlns:p14="http://schemas.microsoft.com/office/powerpoint/2010/main" val="955487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Click to edit Master title style</a:t>
            </a:r>
            <a:endParaRPr lang="en-US"/>
          </a:p>
        </p:txBody>
      </p:sp>
      <p:sp>
        <p:nvSpPr>
          <p:cNvPr id="3" name="Content Placeholder 2"/>
          <p:cNvSpPr>
            <a:spLocks noGrp="1"/>
          </p:cNvSpPr>
          <p:nvPr>
            <p:ph idx="1"/>
          </p:nvPr>
        </p:nvSpPr>
        <p:spPr/>
        <p:txBody>
          <a:bodyPr/>
          <a:lstStyle/>
          <a:p>
            <a:pPr lvl="0"/>
            <a:r>
              <a:rPr lang="el-GR" smtClean="0"/>
              <a:t>Click to edit Master text styles</a:t>
            </a:r>
          </a:p>
          <a:p>
            <a:pPr lvl="1"/>
            <a:r>
              <a:rPr lang="el-GR" smtClean="0"/>
              <a:t>Second level</a:t>
            </a:r>
          </a:p>
          <a:p>
            <a:pPr lvl="2"/>
            <a:r>
              <a:rPr lang="el-GR" smtClean="0"/>
              <a:t>Third level</a:t>
            </a:r>
          </a:p>
          <a:p>
            <a:pPr lvl="3"/>
            <a:r>
              <a:rPr lang="el-GR" smtClean="0"/>
              <a:t>Fourth level</a:t>
            </a:r>
          </a:p>
          <a:p>
            <a:pPr lvl="4"/>
            <a:r>
              <a:rPr lang="el-GR" smtClean="0"/>
              <a:t>Fifth level</a:t>
            </a:r>
            <a:endParaRPr lang="en-US"/>
          </a:p>
        </p:txBody>
      </p:sp>
      <p:sp>
        <p:nvSpPr>
          <p:cNvPr id="4" name="Date Placeholder 3"/>
          <p:cNvSpPr>
            <a:spLocks noGrp="1"/>
          </p:cNvSpPr>
          <p:nvPr>
            <p:ph type="dt" sz="half" idx="10"/>
          </p:nvPr>
        </p:nvSpPr>
        <p:spPr/>
        <p:txBody>
          <a:bodyPr/>
          <a:lstStyle/>
          <a:p>
            <a:fld id="{12F94DA4-95F4-0B4E-B03A-DDD50F59462F}" type="datetimeFigureOut">
              <a:rPr lang="en-US" smtClean="0"/>
              <a:t>5/18/18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ADBB92-CB2A-F34B-B93E-4B49C50B9923}" type="slidenum">
              <a:rPr lang="en-US" smtClean="0"/>
              <a:t>‹#›</a:t>
            </a:fld>
            <a:endParaRPr lang="en-US"/>
          </a:p>
        </p:txBody>
      </p:sp>
    </p:spTree>
    <p:extLst>
      <p:ext uri="{BB962C8B-B14F-4D97-AF65-F5344CB8AC3E}">
        <p14:creationId xmlns:p14="http://schemas.microsoft.com/office/powerpoint/2010/main" val="19657526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l-GR"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Click to edit Master text styles</a:t>
            </a:r>
          </a:p>
        </p:txBody>
      </p:sp>
      <p:sp>
        <p:nvSpPr>
          <p:cNvPr id="4" name="Date Placeholder 3"/>
          <p:cNvSpPr>
            <a:spLocks noGrp="1"/>
          </p:cNvSpPr>
          <p:nvPr>
            <p:ph type="dt" sz="half" idx="10"/>
          </p:nvPr>
        </p:nvSpPr>
        <p:spPr/>
        <p:txBody>
          <a:bodyPr/>
          <a:lstStyle/>
          <a:p>
            <a:fld id="{12F94DA4-95F4-0B4E-B03A-DDD50F59462F}" type="datetimeFigureOut">
              <a:rPr lang="en-US" smtClean="0"/>
              <a:t>5/18/18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ADBB92-CB2A-F34B-B93E-4B49C50B9923}" type="slidenum">
              <a:rPr lang="en-US" smtClean="0"/>
              <a:t>‹#›</a:t>
            </a:fld>
            <a:endParaRPr lang="en-US"/>
          </a:p>
        </p:txBody>
      </p:sp>
    </p:spTree>
    <p:extLst>
      <p:ext uri="{BB962C8B-B14F-4D97-AF65-F5344CB8AC3E}">
        <p14:creationId xmlns:p14="http://schemas.microsoft.com/office/powerpoint/2010/main" val="1055959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Click to edit Master text styles</a:t>
            </a:r>
          </a:p>
          <a:p>
            <a:pPr lvl="1"/>
            <a:r>
              <a:rPr lang="el-GR" smtClean="0"/>
              <a:t>Second level</a:t>
            </a:r>
          </a:p>
          <a:p>
            <a:pPr lvl="2"/>
            <a:r>
              <a:rPr lang="el-GR" smtClean="0"/>
              <a:t>Third level</a:t>
            </a:r>
          </a:p>
          <a:p>
            <a:pPr lvl="3"/>
            <a:r>
              <a:rPr lang="el-GR" smtClean="0"/>
              <a:t>Fourth level</a:t>
            </a:r>
          </a:p>
          <a:p>
            <a:pPr lvl="4"/>
            <a:r>
              <a:rPr lang="el-GR"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Click to edit Master text styles</a:t>
            </a:r>
          </a:p>
          <a:p>
            <a:pPr lvl="1"/>
            <a:r>
              <a:rPr lang="el-GR" smtClean="0"/>
              <a:t>Second level</a:t>
            </a:r>
          </a:p>
          <a:p>
            <a:pPr lvl="2"/>
            <a:r>
              <a:rPr lang="el-GR" smtClean="0"/>
              <a:t>Third level</a:t>
            </a:r>
          </a:p>
          <a:p>
            <a:pPr lvl="3"/>
            <a:r>
              <a:rPr lang="el-GR" smtClean="0"/>
              <a:t>Fourth level</a:t>
            </a:r>
          </a:p>
          <a:p>
            <a:pPr lvl="4"/>
            <a:r>
              <a:rPr lang="el-GR" smtClean="0"/>
              <a:t>Fifth level</a:t>
            </a:r>
            <a:endParaRPr lang="en-US"/>
          </a:p>
        </p:txBody>
      </p:sp>
      <p:sp>
        <p:nvSpPr>
          <p:cNvPr id="5" name="Date Placeholder 4"/>
          <p:cNvSpPr>
            <a:spLocks noGrp="1"/>
          </p:cNvSpPr>
          <p:nvPr>
            <p:ph type="dt" sz="half" idx="10"/>
          </p:nvPr>
        </p:nvSpPr>
        <p:spPr/>
        <p:txBody>
          <a:bodyPr/>
          <a:lstStyle/>
          <a:p>
            <a:fld id="{12F94DA4-95F4-0B4E-B03A-DDD50F59462F}" type="datetimeFigureOut">
              <a:rPr lang="en-US" smtClean="0"/>
              <a:t>5/18/18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ADBB92-CB2A-F34B-B93E-4B49C50B9923}" type="slidenum">
              <a:rPr lang="en-US" smtClean="0"/>
              <a:t>‹#›</a:t>
            </a:fld>
            <a:endParaRPr lang="en-US"/>
          </a:p>
        </p:txBody>
      </p:sp>
    </p:spTree>
    <p:extLst>
      <p:ext uri="{BB962C8B-B14F-4D97-AF65-F5344CB8AC3E}">
        <p14:creationId xmlns:p14="http://schemas.microsoft.com/office/powerpoint/2010/main" val="12527695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l-GR"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Click to edit Master text styles</a:t>
            </a:r>
          </a:p>
          <a:p>
            <a:pPr lvl="1"/>
            <a:r>
              <a:rPr lang="el-GR" smtClean="0"/>
              <a:t>Second level</a:t>
            </a:r>
          </a:p>
          <a:p>
            <a:pPr lvl="2"/>
            <a:r>
              <a:rPr lang="el-GR" smtClean="0"/>
              <a:t>Third level</a:t>
            </a:r>
          </a:p>
          <a:p>
            <a:pPr lvl="3"/>
            <a:r>
              <a:rPr lang="el-GR" smtClean="0"/>
              <a:t>Fourth level</a:t>
            </a:r>
          </a:p>
          <a:p>
            <a:pPr lvl="4"/>
            <a:r>
              <a:rPr lang="el-GR"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Click to edit Master text styles</a:t>
            </a:r>
          </a:p>
          <a:p>
            <a:pPr lvl="1"/>
            <a:r>
              <a:rPr lang="el-GR" smtClean="0"/>
              <a:t>Second level</a:t>
            </a:r>
          </a:p>
          <a:p>
            <a:pPr lvl="2"/>
            <a:r>
              <a:rPr lang="el-GR" smtClean="0"/>
              <a:t>Third level</a:t>
            </a:r>
          </a:p>
          <a:p>
            <a:pPr lvl="3"/>
            <a:r>
              <a:rPr lang="el-GR" smtClean="0"/>
              <a:t>Fourth level</a:t>
            </a:r>
          </a:p>
          <a:p>
            <a:pPr lvl="4"/>
            <a:r>
              <a:rPr lang="el-GR" smtClean="0"/>
              <a:t>Fifth level</a:t>
            </a:r>
            <a:endParaRPr lang="en-US"/>
          </a:p>
        </p:txBody>
      </p:sp>
      <p:sp>
        <p:nvSpPr>
          <p:cNvPr id="7" name="Date Placeholder 6"/>
          <p:cNvSpPr>
            <a:spLocks noGrp="1"/>
          </p:cNvSpPr>
          <p:nvPr>
            <p:ph type="dt" sz="half" idx="10"/>
          </p:nvPr>
        </p:nvSpPr>
        <p:spPr/>
        <p:txBody>
          <a:bodyPr/>
          <a:lstStyle/>
          <a:p>
            <a:fld id="{12F94DA4-95F4-0B4E-B03A-DDD50F59462F}" type="datetimeFigureOut">
              <a:rPr lang="en-US" smtClean="0"/>
              <a:t>5/18/18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1ADBB92-CB2A-F34B-B93E-4B49C50B9923}" type="slidenum">
              <a:rPr lang="en-US" smtClean="0"/>
              <a:t>‹#›</a:t>
            </a:fld>
            <a:endParaRPr lang="en-US"/>
          </a:p>
        </p:txBody>
      </p:sp>
    </p:spTree>
    <p:extLst>
      <p:ext uri="{BB962C8B-B14F-4D97-AF65-F5344CB8AC3E}">
        <p14:creationId xmlns:p14="http://schemas.microsoft.com/office/powerpoint/2010/main" val="2307189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Click to edit Master title style</a:t>
            </a:r>
            <a:endParaRPr lang="en-US"/>
          </a:p>
        </p:txBody>
      </p:sp>
      <p:sp>
        <p:nvSpPr>
          <p:cNvPr id="3" name="Date Placeholder 2"/>
          <p:cNvSpPr>
            <a:spLocks noGrp="1"/>
          </p:cNvSpPr>
          <p:nvPr>
            <p:ph type="dt" sz="half" idx="10"/>
          </p:nvPr>
        </p:nvSpPr>
        <p:spPr/>
        <p:txBody>
          <a:bodyPr/>
          <a:lstStyle/>
          <a:p>
            <a:fld id="{12F94DA4-95F4-0B4E-B03A-DDD50F59462F}" type="datetimeFigureOut">
              <a:rPr lang="en-US" smtClean="0"/>
              <a:t>5/18/18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1ADBB92-CB2A-F34B-B93E-4B49C50B9923}" type="slidenum">
              <a:rPr lang="en-US" smtClean="0"/>
              <a:t>‹#›</a:t>
            </a:fld>
            <a:endParaRPr lang="en-US"/>
          </a:p>
        </p:txBody>
      </p:sp>
    </p:spTree>
    <p:extLst>
      <p:ext uri="{BB962C8B-B14F-4D97-AF65-F5344CB8AC3E}">
        <p14:creationId xmlns:p14="http://schemas.microsoft.com/office/powerpoint/2010/main" val="22904378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2F94DA4-95F4-0B4E-B03A-DDD50F59462F}" type="datetimeFigureOut">
              <a:rPr lang="en-US" smtClean="0"/>
              <a:t>5/18/18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1ADBB92-CB2A-F34B-B93E-4B49C50B9923}" type="slidenum">
              <a:rPr lang="en-US" smtClean="0"/>
              <a:t>‹#›</a:t>
            </a:fld>
            <a:endParaRPr lang="en-US"/>
          </a:p>
        </p:txBody>
      </p:sp>
    </p:spTree>
    <p:extLst>
      <p:ext uri="{BB962C8B-B14F-4D97-AF65-F5344CB8AC3E}">
        <p14:creationId xmlns:p14="http://schemas.microsoft.com/office/powerpoint/2010/main" val="10268556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l-GR"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smtClean="0"/>
              <a:t>Click to edit Master text styles</a:t>
            </a:r>
          </a:p>
          <a:p>
            <a:pPr lvl="1"/>
            <a:r>
              <a:rPr lang="el-GR" smtClean="0"/>
              <a:t>Second level</a:t>
            </a:r>
          </a:p>
          <a:p>
            <a:pPr lvl="2"/>
            <a:r>
              <a:rPr lang="el-GR" smtClean="0"/>
              <a:t>Third level</a:t>
            </a:r>
          </a:p>
          <a:p>
            <a:pPr lvl="3"/>
            <a:r>
              <a:rPr lang="el-GR" smtClean="0"/>
              <a:t>Fourth level</a:t>
            </a:r>
          </a:p>
          <a:p>
            <a:pPr lvl="4"/>
            <a:r>
              <a:rPr lang="el-GR"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Click to edit Master text styles</a:t>
            </a:r>
          </a:p>
        </p:txBody>
      </p:sp>
      <p:sp>
        <p:nvSpPr>
          <p:cNvPr id="5" name="Date Placeholder 4"/>
          <p:cNvSpPr>
            <a:spLocks noGrp="1"/>
          </p:cNvSpPr>
          <p:nvPr>
            <p:ph type="dt" sz="half" idx="10"/>
          </p:nvPr>
        </p:nvSpPr>
        <p:spPr/>
        <p:txBody>
          <a:bodyPr/>
          <a:lstStyle/>
          <a:p>
            <a:fld id="{12F94DA4-95F4-0B4E-B03A-DDD50F59462F}" type="datetimeFigureOut">
              <a:rPr lang="en-US" smtClean="0"/>
              <a:t>5/18/18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ADBB92-CB2A-F34B-B93E-4B49C50B9923}" type="slidenum">
              <a:rPr lang="en-US" smtClean="0"/>
              <a:t>‹#›</a:t>
            </a:fld>
            <a:endParaRPr lang="en-US"/>
          </a:p>
        </p:txBody>
      </p:sp>
    </p:spTree>
    <p:extLst>
      <p:ext uri="{BB962C8B-B14F-4D97-AF65-F5344CB8AC3E}">
        <p14:creationId xmlns:p14="http://schemas.microsoft.com/office/powerpoint/2010/main" val="1268622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l-GR"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Click to edit Master text styles</a:t>
            </a:r>
          </a:p>
        </p:txBody>
      </p:sp>
      <p:sp>
        <p:nvSpPr>
          <p:cNvPr id="5" name="Date Placeholder 4"/>
          <p:cNvSpPr>
            <a:spLocks noGrp="1"/>
          </p:cNvSpPr>
          <p:nvPr>
            <p:ph type="dt" sz="half" idx="10"/>
          </p:nvPr>
        </p:nvSpPr>
        <p:spPr/>
        <p:txBody>
          <a:bodyPr/>
          <a:lstStyle/>
          <a:p>
            <a:fld id="{12F94DA4-95F4-0B4E-B03A-DDD50F59462F}" type="datetimeFigureOut">
              <a:rPr lang="en-US" smtClean="0"/>
              <a:t>5/18/18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ADBB92-CB2A-F34B-B93E-4B49C50B9923}" type="slidenum">
              <a:rPr lang="en-US" smtClean="0"/>
              <a:t>‹#›</a:t>
            </a:fld>
            <a:endParaRPr lang="en-US"/>
          </a:p>
        </p:txBody>
      </p:sp>
    </p:spTree>
    <p:extLst>
      <p:ext uri="{BB962C8B-B14F-4D97-AF65-F5344CB8AC3E}">
        <p14:creationId xmlns:p14="http://schemas.microsoft.com/office/powerpoint/2010/main" val="31109551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l-GR"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l-GR" smtClean="0"/>
              <a:t>Click to edit Master text styles</a:t>
            </a:r>
          </a:p>
          <a:p>
            <a:pPr lvl="1"/>
            <a:r>
              <a:rPr lang="el-GR" smtClean="0"/>
              <a:t>Second level</a:t>
            </a:r>
          </a:p>
          <a:p>
            <a:pPr lvl="2"/>
            <a:r>
              <a:rPr lang="el-GR" smtClean="0"/>
              <a:t>Third level</a:t>
            </a:r>
          </a:p>
          <a:p>
            <a:pPr lvl="3"/>
            <a:r>
              <a:rPr lang="el-GR" smtClean="0"/>
              <a:t>Fourth level</a:t>
            </a:r>
          </a:p>
          <a:p>
            <a:pPr lvl="4"/>
            <a:r>
              <a:rPr lang="el-GR" smtClean="0"/>
              <a:t>Fifth level</a:t>
            </a:r>
            <a:endParaRPr lang="en-US"/>
          </a:p>
        </p:txBody>
      </p:sp>
      <p:sp>
        <p:nvSpPr>
          <p:cNvPr id="4" name="Date Placeholder 3"/>
          <p:cNvSpPr>
            <a:spLocks noGrp="1"/>
          </p:cNvSpPr>
          <p:nvPr>
            <p:ph type="dt" sz="half" idx="10"/>
          </p:nvPr>
        </p:nvSpPr>
        <p:spPr/>
        <p:txBody>
          <a:bodyPr/>
          <a:lstStyle/>
          <a:p>
            <a:fld id="{12F94DA4-95F4-0B4E-B03A-DDD50F59462F}" type="datetimeFigureOut">
              <a:rPr lang="en-US" smtClean="0"/>
              <a:t>5/18/18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ADBB92-CB2A-F34B-B93E-4B49C50B9923}" type="slidenum">
              <a:rPr lang="en-US" smtClean="0"/>
              <a:t>‹#›</a:t>
            </a:fld>
            <a:endParaRPr lang="en-US"/>
          </a:p>
        </p:txBody>
      </p:sp>
    </p:spTree>
    <p:extLst>
      <p:ext uri="{BB962C8B-B14F-4D97-AF65-F5344CB8AC3E}">
        <p14:creationId xmlns:p14="http://schemas.microsoft.com/office/powerpoint/2010/main" val="21096485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l-GR"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l-GR" smtClean="0"/>
              <a:t>Click to edit Master text styles</a:t>
            </a:r>
          </a:p>
          <a:p>
            <a:pPr lvl="1"/>
            <a:r>
              <a:rPr lang="el-GR" smtClean="0"/>
              <a:t>Second level</a:t>
            </a:r>
          </a:p>
          <a:p>
            <a:pPr lvl="2"/>
            <a:r>
              <a:rPr lang="el-GR" smtClean="0"/>
              <a:t>Third level</a:t>
            </a:r>
          </a:p>
          <a:p>
            <a:pPr lvl="3"/>
            <a:r>
              <a:rPr lang="el-GR" smtClean="0"/>
              <a:t>Fourth level</a:t>
            </a:r>
          </a:p>
          <a:p>
            <a:pPr lvl="4"/>
            <a:r>
              <a:rPr lang="el-GR" smtClean="0"/>
              <a:t>Fifth level</a:t>
            </a:r>
            <a:endParaRPr lang="en-US"/>
          </a:p>
        </p:txBody>
      </p:sp>
      <p:sp>
        <p:nvSpPr>
          <p:cNvPr id="4" name="Date Placeholder 3"/>
          <p:cNvSpPr>
            <a:spLocks noGrp="1"/>
          </p:cNvSpPr>
          <p:nvPr>
            <p:ph type="dt" sz="half" idx="10"/>
          </p:nvPr>
        </p:nvSpPr>
        <p:spPr/>
        <p:txBody>
          <a:bodyPr/>
          <a:lstStyle/>
          <a:p>
            <a:fld id="{12F94DA4-95F4-0B4E-B03A-DDD50F59462F}" type="datetimeFigureOut">
              <a:rPr lang="en-US" smtClean="0"/>
              <a:t>5/18/18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ADBB92-CB2A-F34B-B93E-4B49C50B9923}" type="slidenum">
              <a:rPr lang="en-US" smtClean="0"/>
              <a:t>‹#›</a:t>
            </a:fld>
            <a:endParaRPr lang="en-US"/>
          </a:p>
        </p:txBody>
      </p:sp>
    </p:spTree>
    <p:extLst>
      <p:ext uri="{BB962C8B-B14F-4D97-AF65-F5344CB8AC3E}">
        <p14:creationId xmlns:p14="http://schemas.microsoft.com/office/powerpoint/2010/main" val="347125817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l-GR"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l-GR" smtClean="0"/>
              <a:t>Click to edit Master text styles</a:t>
            </a:r>
          </a:p>
          <a:p>
            <a:pPr lvl="1"/>
            <a:r>
              <a:rPr lang="el-GR" smtClean="0"/>
              <a:t>Second level</a:t>
            </a:r>
          </a:p>
          <a:p>
            <a:pPr lvl="2"/>
            <a:r>
              <a:rPr lang="el-GR" smtClean="0"/>
              <a:t>Third level</a:t>
            </a:r>
          </a:p>
          <a:p>
            <a:pPr lvl="3"/>
            <a:r>
              <a:rPr lang="el-GR" smtClean="0"/>
              <a:t>Fourth level</a:t>
            </a:r>
          </a:p>
          <a:p>
            <a:pPr lvl="4"/>
            <a:r>
              <a:rPr lang="el-GR"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F94DA4-95F4-0B4E-B03A-DDD50F59462F}" type="datetimeFigureOut">
              <a:rPr lang="en-US" smtClean="0"/>
              <a:t>5/18/18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ADBB92-CB2A-F34B-B93E-4B49C50B9923}" type="slidenum">
              <a:rPr lang="en-US" smtClean="0"/>
              <a:t>‹#›</a:t>
            </a:fld>
            <a:endParaRPr lang="en-US"/>
          </a:p>
        </p:txBody>
      </p:sp>
    </p:spTree>
    <p:extLst>
      <p:ext uri="{BB962C8B-B14F-4D97-AF65-F5344CB8AC3E}">
        <p14:creationId xmlns:p14="http://schemas.microsoft.com/office/powerpoint/2010/main" val="11404600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masticulture.com/greek-homepage.php"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el.wikipedia.org/wiki/1860" TargetMode="External"/><Relationship Id="rId4" Type="http://schemas.openxmlformats.org/officeDocument/2006/relationships/hyperlink" Target="http://el.wikipedia.org/w/index.php?title=%CE%91%CF%80%CE%BF%CE%B9%CE%BA%CE%B9%CF%83%CE%BC%CF%8C%CF%82&amp;action=edit&amp;redlink=1" TargetMode="External"/><Relationship Id="rId5" Type="http://schemas.openxmlformats.org/officeDocument/2006/relationships/hyperlink" Target="http://el.wikipedia.org/wiki/%CE%91%CF%80%CE%BF%CE%B9%CE%BA%CE%AF%CE%B1" TargetMode="External"/><Relationship Id="rId1" Type="http://schemas.openxmlformats.org/officeDocument/2006/relationships/slideLayout" Target="../slideLayouts/slideLayout2.xml"/><Relationship Id="rId2" Type="http://schemas.openxmlformats.org/officeDocument/2006/relationships/hyperlink" Target="http://el.wikipedia.org/w/index.php?title=%CE%9D%CE%AD%CE%BF%CF%82_%CE%99%CE%BC%CF%80%CE%B5%CF%81%CE%B9%CE%B1%CE%BB%CE%B9%CF%83%CE%BC%CF%8C%CF%82&amp;action=edit&amp;redlink=1"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youtube.com/watch?v=hx4UjZ4UoAs" TargetMode="External"/><Relationship Id="rId4" Type="http://schemas.openxmlformats.org/officeDocument/2006/relationships/hyperlink" Target="https://www.youtube.com/watch?v=vmEBxxZqmuw" TargetMode="External"/><Relationship Id="rId5" Type="http://schemas.openxmlformats.org/officeDocument/2006/relationships/hyperlink" Target="https://www.youtube.com/watch?v=S5ymnQener8" TargetMode="External"/><Relationship Id="rId6" Type="http://schemas.openxmlformats.org/officeDocument/2006/relationships/hyperlink" Target="https://www.youtube.com/watch?v=5D4dC6sFvSQ" TargetMode="External"/><Relationship Id="rId7" Type="http://schemas.openxmlformats.org/officeDocument/2006/relationships/hyperlink" Target="https://www.youtube.com/watch?v=A40iNV_e7DU" TargetMode="External"/><Relationship Id="rId1" Type="http://schemas.openxmlformats.org/officeDocument/2006/relationships/slideLayout" Target="../slideLayouts/slideLayout2.xml"/><Relationship Id="rId2" Type="http://schemas.openxmlformats.org/officeDocument/2006/relationships/hyperlink" Target="http://www.piop.gr/el/diktuo-mouseiwn/Mouseio-Mastixas"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858000"/>
          </a:xfrm>
        </p:spPr>
        <p:txBody>
          <a:bodyPr>
            <a:normAutofit fontScale="85000" lnSpcReduction="10000"/>
          </a:bodyPr>
          <a:lstStyle/>
          <a:p>
            <a:r>
              <a:rPr lang="en-US" dirty="0"/>
              <a:t>Τα βα</a:t>
            </a:r>
            <a:r>
              <a:rPr lang="en-US" dirty="0" err="1"/>
              <a:t>σικά</a:t>
            </a:r>
            <a:r>
              <a:rPr lang="en-US" dirty="0"/>
              <a:t> χα</a:t>
            </a:r>
            <a:r>
              <a:rPr lang="en-US" dirty="0" err="1"/>
              <a:t>ρ</a:t>
            </a:r>
            <a:r>
              <a:rPr lang="en-US" dirty="0"/>
              <a:t>α</a:t>
            </a:r>
            <a:r>
              <a:rPr lang="en-US" dirty="0" err="1"/>
              <a:t>κτηριστικά</a:t>
            </a:r>
            <a:r>
              <a:rPr lang="en-US" dirty="0"/>
              <a:t> που πα</a:t>
            </a:r>
            <a:r>
              <a:rPr lang="en-US" dirty="0" err="1"/>
              <a:t>ρουσιάζει</a:t>
            </a:r>
            <a:r>
              <a:rPr lang="en-US" dirty="0"/>
              <a:t> μια α</a:t>
            </a:r>
            <a:r>
              <a:rPr lang="en-US" dirty="0" err="1"/>
              <a:t>γροτική</a:t>
            </a:r>
            <a:r>
              <a:rPr lang="en-US" dirty="0"/>
              <a:t> </a:t>
            </a:r>
            <a:r>
              <a:rPr lang="en-US" dirty="0" err="1"/>
              <a:t>κοινωνί</a:t>
            </a:r>
            <a:r>
              <a:rPr lang="en-US" dirty="0"/>
              <a:t>α </a:t>
            </a:r>
            <a:r>
              <a:rPr lang="en-US" dirty="0" err="1"/>
              <a:t>είν</a:t>
            </a:r>
            <a:r>
              <a:rPr lang="en-US" dirty="0"/>
              <a:t>αι:</a:t>
            </a:r>
          </a:p>
          <a:p>
            <a:pPr lvl="0"/>
            <a:r>
              <a:rPr lang="en-US" dirty="0"/>
              <a:t>Μόνιμη </a:t>
            </a:r>
            <a:r>
              <a:rPr lang="en-US" dirty="0" err="1"/>
              <a:t>εγκ</a:t>
            </a:r>
            <a:r>
              <a:rPr lang="en-US" dirty="0"/>
              <a:t>α</a:t>
            </a:r>
            <a:r>
              <a:rPr lang="en-US" dirty="0" err="1"/>
              <a:t>τάστ</a:t>
            </a:r>
            <a:r>
              <a:rPr lang="en-US" dirty="0"/>
              <a:t>α</a:t>
            </a:r>
            <a:r>
              <a:rPr lang="en-US" dirty="0" err="1"/>
              <a:t>ση</a:t>
            </a:r>
            <a:r>
              <a:rPr lang="en-US" dirty="0"/>
              <a:t> στην ύπα</a:t>
            </a:r>
            <a:r>
              <a:rPr lang="en-US" dirty="0" err="1"/>
              <a:t>ιθρο</a:t>
            </a:r>
            <a:r>
              <a:rPr lang="en-US" dirty="0"/>
              <a:t>.</a:t>
            </a:r>
          </a:p>
          <a:p>
            <a:pPr lvl="0"/>
            <a:r>
              <a:rPr lang="en-US" dirty="0" err="1"/>
              <a:t>Οικογενει</a:t>
            </a:r>
            <a:r>
              <a:rPr lang="en-US" dirty="0"/>
              <a:t>α</a:t>
            </a:r>
            <a:r>
              <a:rPr lang="en-US" dirty="0" err="1"/>
              <a:t>κές</a:t>
            </a:r>
            <a:r>
              <a:rPr lang="en-US" dirty="0"/>
              <a:t> α</a:t>
            </a:r>
            <a:r>
              <a:rPr lang="en-US" dirty="0" err="1"/>
              <a:t>γροτικές</a:t>
            </a:r>
            <a:r>
              <a:rPr lang="en-US" dirty="0"/>
              <a:t> </a:t>
            </a:r>
            <a:r>
              <a:rPr lang="en-US" dirty="0" err="1"/>
              <a:t>δρ</a:t>
            </a:r>
            <a:r>
              <a:rPr lang="en-US" dirty="0"/>
              <a:t>α</a:t>
            </a:r>
            <a:r>
              <a:rPr lang="en-US" dirty="0" err="1"/>
              <a:t>στηριότητες</a:t>
            </a:r>
            <a:r>
              <a:rPr lang="en-US" dirty="0"/>
              <a:t>.</a:t>
            </a:r>
          </a:p>
          <a:p>
            <a:pPr lvl="0"/>
            <a:r>
              <a:rPr lang="en-US" dirty="0"/>
              <a:t>Εκμετάλλευση σχετικά μικρών ιδιόκτητων α</a:t>
            </a:r>
            <a:r>
              <a:rPr lang="en-US" dirty="0" err="1"/>
              <a:t>γροτεμ</a:t>
            </a:r>
            <a:r>
              <a:rPr lang="en-US" dirty="0"/>
              <a:t>α</a:t>
            </a:r>
            <a:r>
              <a:rPr lang="en-US" dirty="0" err="1"/>
              <a:t>χίων</a:t>
            </a:r>
            <a:r>
              <a:rPr lang="en-US" dirty="0"/>
              <a:t>.</a:t>
            </a:r>
          </a:p>
          <a:p>
            <a:pPr lvl="0"/>
            <a:r>
              <a:rPr lang="en-US" dirty="0"/>
              <a:t>Δευτερεύουσες απα</a:t>
            </a:r>
            <a:r>
              <a:rPr lang="en-US" dirty="0" err="1"/>
              <a:t>σχολήσεις</a:t>
            </a:r>
            <a:r>
              <a:rPr lang="en-US" dirty="0"/>
              <a:t> σε επα</a:t>
            </a:r>
            <a:r>
              <a:rPr lang="en-US" dirty="0" err="1"/>
              <a:t>γγέλμ</a:t>
            </a:r>
            <a:r>
              <a:rPr lang="en-US" dirty="0"/>
              <a:t>ατα </a:t>
            </a:r>
            <a:r>
              <a:rPr lang="en-US" dirty="0" err="1"/>
              <a:t>υ</a:t>
            </a:r>
            <a:r>
              <a:rPr lang="en-US" dirty="0"/>
              <a:t>πα</a:t>
            </a:r>
            <a:r>
              <a:rPr lang="en-US" dirty="0" err="1"/>
              <a:t>ίθρου</a:t>
            </a:r>
            <a:r>
              <a:rPr lang="en-US" dirty="0"/>
              <a:t>, που επ</a:t>
            </a:r>
            <a:r>
              <a:rPr lang="en-US" dirty="0" err="1"/>
              <a:t>ιτρέ</a:t>
            </a:r>
            <a:r>
              <a:rPr lang="en-US" dirty="0"/>
              <a:t>π</a:t>
            </a:r>
            <a:r>
              <a:rPr lang="en-US" dirty="0" err="1"/>
              <a:t>ουν</a:t>
            </a:r>
            <a:r>
              <a:rPr lang="en-US" dirty="0"/>
              <a:t> όμως την α</a:t>
            </a:r>
            <a:r>
              <a:rPr lang="en-US" dirty="0" err="1"/>
              <a:t>υτοσυντήρηση</a:t>
            </a:r>
            <a:r>
              <a:rPr lang="en-US" dirty="0"/>
              <a:t>.</a:t>
            </a:r>
          </a:p>
          <a:p>
            <a:pPr lvl="0"/>
            <a:r>
              <a:rPr lang="en-US" dirty="0"/>
              <a:t>Οικονομικές εξα</a:t>
            </a:r>
            <a:r>
              <a:rPr lang="en-US" dirty="0" err="1"/>
              <a:t>ρτήσεις</a:t>
            </a:r>
            <a:r>
              <a:rPr lang="en-US" dirty="0"/>
              <a:t> απ</a:t>
            </a:r>
            <a:r>
              <a:rPr lang="en-US" dirty="0" err="1"/>
              <a:t>ό</a:t>
            </a:r>
            <a:r>
              <a:rPr lang="en-US" dirty="0"/>
              <a:t> α</a:t>
            </a:r>
            <a:r>
              <a:rPr lang="en-US" dirty="0" err="1"/>
              <a:t>στικά</a:t>
            </a:r>
            <a:r>
              <a:rPr lang="en-US" dirty="0"/>
              <a:t> </a:t>
            </a:r>
            <a:r>
              <a:rPr lang="en-US" dirty="0" err="1"/>
              <a:t>κέντρ</a:t>
            </a:r>
            <a:r>
              <a:rPr lang="en-US" dirty="0"/>
              <a:t>α.</a:t>
            </a:r>
          </a:p>
          <a:p>
            <a:pPr lvl="0"/>
            <a:r>
              <a:rPr lang="en-US" dirty="0"/>
              <a:t>Έντονη τοπ</a:t>
            </a:r>
            <a:r>
              <a:rPr lang="en-US" dirty="0" err="1"/>
              <a:t>ική</a:t>
            </a:r>
            <a:r>
              <a:rPr lang="en-US" dirty="0"/>
              <a:t> π</a:t>
            </a:r>
            <a:r>
              <a:rPr lang="en-US" dirty="0" err="1"/>
              <a:t>ροσκόλληση</a:t>
            </a:r>
            <a:r>
              <a:rPr lang="en-US" dirty="0"/>
              <a:t> στη γη, </a:t>
            </a:r>
            <a:r>
              <a:rPr lang="en-US" dirty="0" err="1"/>
              <a:t>στ</a:t>
            </a:r>
            <a:r>
              <a:rPr lang="en-US" dirty="0"/>
              <a:t>α </a:t>
            </a:r>
            <a:r>
              <a:rPr lang="en-US" dirty="0" err="1"/>
              <a:t>έθιμ</a:t>
            </a:r>
            <a:r>
              <a:rPr lang="en-US" dirty="0"/>
              <a:t>α και στις π</a:t>
            </a:r>
            <a:r>
              <a:rPr lang="en-US" dirty="0" err="1"/>
              <a:t>ολιτιστικές</a:t>
            </a:r>
            <a:r>
              <a:rPr lang="en-US" dirty="0"/>
              <a:t> α</a:t>
            </a:r>
            <a:r>
              <a:rPr lang="en-US" dirty="0" err="1"/>
              <a:t>ξίες</a:t>
            </a:r>
            <a:r>
              <a:rPr lang="en-US" dirty="0"/>
              <a:t> του </a:t>
            </a:r>
            <a:r>
              <a:rPr lang="en-US" dirty="0" err="1"/>
              <a:t>τό</a:t>
            </a:r>
            <a:r>
              <a:rPr lang="en-US" dirty="0"/>
              <a:t>που </a:t>
            </a:r>
            <a:r>
              <a:rPr lang="en-US" dirty="0" err="1"/>
              <a:t>εγκ</a:t>
            </a:r>
            <a:r>
              <a:rPr lang="en-US" dirty="0"/>
              <a:t>α</a:t>
            </a:r>
            <a:r>
              <a:rPr lang="en-US" dirty="0" err="1"/>
              <a:t>τάστ</a:t>
            </a:r>
            <a:r>
              <a:rPr lang="en-US" dirty="0"/>
              <a:t>α</a:t>
            </a:r>
            <a:r>
              <a:rPr lang="en-US" dirty="0" err="1"/>
              <a:t>σης</a:t>
            </a:r>
            <a:r>
              <a:rPr lang="en-US" dirty="0"/>
              <a:t>.</a:t>
            </a:r>
          </a:p>
          <a:p>
            <a:pPr lvl="0"/>
            <a:r>
              <a:rPr lang="en-US" dirty="0"/>
              <a:t>Η </a:t>
            </a:r>
            <a:r>
              <a:rPr lang="en-US" dirty="0" err="1"/>
              <a:t>οικογένει</a:t>
            </a:r>
            <a:r>
              <a:rPr lang="en-US" dirty="0"/>
              <a:t>α απ</a:t>
            </a:r>
            <a:r>
              <a:rPr lang="en-US" dirty="0" err="1"/>
              <a:t>οτελεί</a:t>
            </a:r>
            <a:r>
              <a:rPr lang="en-US" dirty="0"/>
              <a:t> την κεντρική κοινωνική </a:t>
            </a:r>
            <a:r>
              <a:rPr lang="en-US" dirty="0" err="1"/>
              <a:t>ομάδ</a:t>
            </a:r>
            <a:r>
              <a:rPr lang="en-US" dirty="0"/>
              <a:t>α.</a:t>
            </a:r>
          </a:p>
          <a:p>
            <a:r>
              <a:rPr lang="en-US" dirty="0"/>
              <a:t>To 1918, οι κοινωνιολόγοι </a:t>
            </a:r>
            <a:r>
              <a:rPr lang="en-US" i="1" dirty="0" err="1"/>
              <a:t>Τόμ</a:t>
            </a:r>
            <a:r>
              <a:rPr lang="en-US" i="1" dirty="0"/>
              <a:t>ας</a:t>
            </a:r>
            <a:r>
              <a:rPr lang="en-US" dirty="0"/>
              <a:t> (W. Thomas) και </a:t>
            </a:r>
            <a:r>
              <a:rPr lang="en-US" i="1" dirty="0" err="1"/>
              <a:t>Ζν</a:t>
            </a:r>
            <a:r>
              <a:rPr lang="en-US" i="1" dirty="0"/>
              <a:t>α</a:t>
            </a:r>
            <a:r>
              <a:rPr lang="en-US" i="1" dirty="0" err="1"/>
              <a:t>νιέσκι</a:t>
            </a:r>
            <a:r>
              <a:rPr lang="en-US" dirty="0"/>
              <a:t> (F. </a:t>
            </a:r>
            <a:r>
              <a:rPr lang="en-US" dirty="0" err="1"/>
              <a:t>Znaniecki</a:t>
            </a:r>
            <a:r>
              <a:rPr lang="en-US" dirty="0"/>
              <a:t>) δημοσιεύουν το γνωστό </a:t>
            </a:r>
            <a:r>
              <a:rPr lang="en-US" dirty="0" err="1"/>
              <a:t>κλ</a:t>
            </a:r>
            <a:r>
              <a:rPr lang="en-US" dirty="0"/>
              <a:t>α</a:t>
            </a:r>
            <a:r>
              <a:rPr lang="en-US" dirty="0" err="1"/>
              <a:t>σικό</a:t>
            </a:r>
            <a:r>
              <a:rPr lang="en-US" dirty="0"/>
              <a:t> </a:t>
            </a:r>
            <a:r>
              <a:rPr lang="en-US" dirty="0" err="1"/>
              <a:t>σύγγρ</a:t>
            </a:r>
            <a:r>
              <a:rPr lang="en-US" dirty="0"/>
              <a:t>α</a:t>
            </a:r>
            <a:r>
              <a:rPr lang="en-US" dirty="0" err="1"/>
              <a:t>μμά</a:t>
            </a:r>
            <a:r>
              <a:rPr lang="en-US" dirty="0"/>
              <a:t> τους </a:t>
            </a:r>
            <a:r>
              <a:rPr lang="en-US" i="1" dirty="0"/>
              <a:t>Ο Πολωνός Αγρότης στην Ευρώπη και Αμερική</a:t>
            </a:r>
            <a:r>
              <a:rPr lang="en-US" dirty="0"/>
              <a:t> </a:t>
            </a:r>
            <a:r>
              <a:rPr lang="en-US" dirty="0" err="1"/>
              <a:t>ό</a:t>
            </a:r>
            <a:r>
              <a:rPr lang="en-US" dirty="0"/>
              <a:t>που και π</a:t>
            </a:r>
            <a:r>
              <a:rPr lang="en-US" dirty="0" err="1"/>
              <a:t>εριγράφοντ</a:t>
            </a:r>
            <a:r>
              <a:rPr lang="en-US" dirty="0"/>
              <a:t>αι τα χα</a:t>
            </a:r>
            <a:r>
              <a:rPr lang="en-US" dirty="0" err="1"/>
              <a:t>ρ</a:t>
            </a:r>
            <a:r>
              <a:rPr lang="en-US" dirty="0"/>
              <a:t>α</a:t>
            </a:r>
            <a:r>
              <a:rPr lang="en-US" dirty="0" err="1"/>
              <a:t>κτηριστικά</a:t>
            </a:r>
            <a:r>
              <a:rPr lang="en-US" dirty="0"/>
              <a:t> της α</a:t>
            </a:r>
            <a:r>
              <a:rPr lang="en-US" dirty="0" err="1"/>
              <a:t>γροτικής</a:t>
            </a:r>
            <a:r>
              <a:rPr lang="en-US" dirty="0"/>
              <a:t> </a:t>
            </a:r>
            <a:r>
              <a:rPr lang="en-US" dirty="0" err="1"/>
              <a:t>κοινωνί</a:t>
            </a:r>
            <a:r>
              <a:rPr lang="en-US" dirty="0"/>
              <a:t>ας.</a:t>
            </a:r>
          </a:p>
          <a:p>
            <a:endParaRPr lang="en-US" dirty="0"/>
          </a:p>
        </p:txBody>
      </p:sp>
    </p:spTree>
    <p:extLst>
      <p:ext uri="{BB962C8B-B14F-4D97-AF65-F5344CB8AC3E}">
        <p14:creationId xmlns:p14="http://schemas.microsoft.com/office/powerpoint/2010/main" val="10426566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858000"/>
          </a:xfrm>
        </p:spPr>
        <p:txBody>
          <a:bodyPr>
            <a:normAutofit fontScale="85000" lnSpcReduction="20000"/>
          </a:bodyPr>
          <a:lstStyle/>
          <a:p>
            <a:r>
              <a:rPr lang="en-US" sz="3900" dirty="0"/>
              <a:t>Κοινή </a:t>
            </a:r>
            <a:r>
              <a:rPr lang="en-US" sz="3900" dirty="0" err="1"/>
              <a:t>συνιστ</a:t>
            </a:r>
            <a:r>
              <a:rPr lang="en-US" sz="3900" dirty="0"/>
              <a:t>α</a:t>
            </a:r>
            <a:r>
              <a:rPr lang="en-US" sz="3900" dirty="0" err="1"/>
              <a:t>μένη</a:t>
            </a:r>
            <a:r>
              <a:rPr lang="en-US" sz="3900" dirty="0"/>
              <a:t> όλων των απόψεων απ</a:t>
            </a:r>
            <a:r>
              <a:rPr lang="en-US" sz="3900" dirty="0" err="1"/>
              <a:t>οτελεί</a:t>
            </a:r>
            <a:r>
              <a:rPr lang="en-US" sz="3900" dirty="0"/>
              <a:t> η πα</a:t>
            </a:r>
            <a:r>
              <a:rPr lang="en-US" sz="3900" dirty="0" err="1"/>
              <a:t>ρ</a:t>
            </a:r>
            <a:r>
              <a:rPr lang="en-US" sz="3900" dirty="0"/>
              <a:t>α</a:t>
            </a:r>
            <a:r>
              <a:rPr lang="en-US" sz="3900" dirty="0" err="1"/>
              <a:t>δοχή</a:t>
            </a:r>
            <a:r>
              <a:rPr lang="en-US" sz="3900" dirty="0"/>
              <a:t> ότι η α</a:t>
            </a:r>
            <a:r>
              <a:rPr lang="en-US" sz="3900" dirty="0" err="1"/>
              <a:t>γροτική</a:t>
            </a:r>
            <a:r>
              <a:rPr lang="en-US" sz="3900" dirty="0"/>
              <a:t> </a:t>
            </a:r>
            <a:r>
              <a:rPr lang="en-US" sz="3900" dirty="0" err="1"/>
              <a:t>οικογένει</a:t>
            </a:r>
            <a:r>
              <a:rPr lang="en-US" sz="3900" dirty="0"/>
              <a:t>α συνιστά μια π</a:t>
            </a:r>
            <a:r>
              <a:rPr lang="en-US" sz="3900" dirty="0" err="1"/>
              <a:t>ρωτογενή</a:t>
            </a:r>
            <a:r>
              <a:rPr lang="en-US" sz="3900" dirty="0"/>
              <a:t> </a:t>
            </a:r>
            <a:r>
              <a:rPr lang="en-US" sz="3900" dirty="0" err="1"/>
              <a:t>οργ</a:t>
            </a:r>
            <a:r>
              <a:rPr lang="en-US" sz="3900" dirty="0"/>
              <a:t>α</a:t>
            </a:r>
            <a:r>
              <a:rPr lang="en-US" sz="3900" dirty="0" err="1"/>
              <a:t>νωτική</a:t>
            </a:r>
            <a:r>
              <a:rPr lang="en-US" sz="3900" dirty="0"/>
              <a:t> </a:t>
            </a:r>
            <a:r>
              <a:rPr lang="en-US" sz="3900" dirty="0" err="1"/>
              <a:t>ενότητ</a:t>
            </a:r>
            <a:r>
              <a:rPr lang="en-US" sz="3900" dirty="0"/>
              <a:t>α. </a:t>
            </a:r>
            <a:endParaRPr lang="el-GR" sz="3900" dirty="0" smtClean="0"/>
          </a:p>
          <a:p>
            <a:endParaRPr lang="el-GR" sz="3900" dirty="0"/>
          </a:p>
          <a:p>
            <a:r>
              <a:rPr lang="en-US" sz="3900" dirty="0" smtClean="0"/>
              <a:t>Η </a:t>
            </a:r>
            <a:r>
              <a:rPr lang="en-US" sz="3900" dirty="0" err="1"/>
              <a:t>ενότητ</a:t>
            </a:r>
            <a:r>
              <a:rPr lang="en-US" sz="3900" dirty="0"/>
              <a:t>α </a:t>
            </a:r>
            <a:r>
              <a:rPr lang="en-US" sz="3900" dirty="0" smtClean="0"/>
              <a:t>α</a:t>
            </a:r>
            <a:r>
              <a:rPr lang="en-US" sz="3900" dirty="0" err="1" smtClean="0"/>
              <a:t>υτή</a:t>
            </a:r>
            <a:r>
              <a:rPr lang="en-US" sz="3900" dirty="0" smtClean="0"/>
              <a:t> </a:t>
            </a:r>
            <a:r>
              <a:rPr lang="en-US" sz="3900" dirty="0" err="1"/>
              <a:t>δι</a:t>
            </a:r>
            <a:r>
              <a:rPr lang="en-US" sz="3900" dirty="0"/>
              <a:t>αθέτει </a:t>
            </a:r>
            <a:r>
              <a:rPr lang="en-US" sz="3900" dirty="0" err="1"/>
              <a:t>μί</a:t>
            </a:r>
            <a:r>
              <a:rPr lang="en-US" sz="3900" dirty="0"/>
              <a:t>α π</a:t>
            </a:r>
            <a:r>
              <a:rPr lang="en-US" sz="3900" dirty="0" err="1"/>
              <a:t>οσότητ</a:t>
            </a:r>
            <a:r>
              <a:rPr lang="en-US" sz="3900" dirty="0"/>
              <a:t>α πόρων, γης, </a:t>
            </a:r>
            <a:r>
              <a:rPr lang="en-US" sz="3900" dirty="0" err="1"/>
              <a:t>εργ</a:t>
            </a:r>
            <a:r>
              <a:rPr lang="en-US" sz="3900" dirty="0"/>
              <a:t>α</a:t>
            </a:r>
            <a:r>
              <a:rPr lang="en-US" sz="3900" dirty="0" err="1"/>
              <a:t>σί</a:t>
            </a:r>
            <a:r>
              <a:rPr lang="en-US" sz="3900" dirty="0"/>
              <a:t>ας και </a:t>
            </a:r>
            <a:r>
              <a:rPr lang="en-US" sz="3900" dirty="0" err="1"/>
              <a:t>κεφ</a:t>
            </a:r>
            <a:r>
              <a:rPr lang="en-US" sz="3900" dirty="0"/>
              <a:t>αλαίου, τους οπ</a:t>
            </a:r>
            <a:r>
              <a:rPr lang="en-US" sz="3900" dirty="0" err="1"/>
              <a:t>οίους</a:t>
            </a:r>
            <a:r>
              <a:rPr lang="en-US" sz="3900" dirty="0"/>
              <a:t> π</a:t>
            </a:r>
            <a:r>
              <a:rPr lang="en-US" sz="3900" dirty="0" err="1"/>
              <a:t>ρέ</a:t>
            </a:r>
            <a:r>
              <a:rPr lang="en-US" sz="3900" dirty="0"/>
              <a:t>πει να </a:t>
            </a:r>
            <a:r>
              <a:rPr lang="en-US" sz="3900" dirty="0" err="1"/>
              <a:t>οργ</a:t>
            </a:r>
            <a:r>
              <a:rPr lang="en-US" sz="3900" dirty="0"/>
              <a:t>α</a:t>
            </a:r>
            <a:r>
              <a:rPr lang="en-US" sz="3900" dirty="0" err="1"/>
              <a:t>νώσει</a:t>
            </a:r>
            <a:r>
              <a:rPr lang="en-US" sz="3900" dirty="0"/>
              <a:t> και να </a:t>
            </a:r>
            <a:r>
              <a:rPr lang="en-US" sz="3900" dirty="0" err="1"/>
              <a:t>δι</a:t>
            </a:r>
            <a:r>
              <a:rPr lang="en-US" sz="3900" dirty="0"/>
              <a:t>αθέσει κα</a:t>
            </a:r>
            <a:r>
              <a:rPr lang="en-US" sz="3900" dirty="0" err="1"/>
              <a:t>τά</a:t>
            </a:r>
            <a:r>
              <a:rPr lang="en-US" sz="3900" dirty="0"/>
              <a:t> το π</a:t>
            </a:r>
            <a:r>
              <a:rPr lang="en-US" sz="3900" dirty="0" err="1"/>
              <a:t>λέον</a:t>
            </a:r>
            <a:r>
              <a:rPr lang="en-US" sz="3900" dirty="0"/>
              <a:t> π</a:t>
            </a:r>
            <a:r>
              <a:rPr lang="en-US" sz="3900" dirty="0" err="1"/>
              <a:t>ρόσφορο</a:t>
            </a:r>
            <a:r>
              <a:rPr lang="en-US" sz="3900" dirty="0"/>
              <a:t> </a:t>
            </a:r>
            <a:r>
              <a:rPr lang="en-US" sz="3900" dirty="0" err="1"/>
              <a:t>τρό</a:t>
            </a:r>
            <a:r>
              <a:rPr lang="en-US" sz="3900" dirty="0"/>
              <a:t>πο. Η α</a:t>
            </a:r>
            <a:r>
              <a:rPr lang="en-US" sz="3900" dirty="0" err="1"/>
              <a:t>γροτική</a:t>
            </a:r>
            <a:r>
              <a:rPr lang="en-US" sz="3900" dirty="0"/>
              <a:t> όμως </a:t>
            </a:r>
            <a:r>
              <a:rPr lang="en-US" sz="3900" dirty="0" err="1"/>
              <a:t>οικογένει</a:t>
            </a:r>
            <a:r>
              <a:rPr lang="en-US" sz="3900" dirty="0"/>
              <a:t>α απ</a:t>
            </a:r>
            <a:r>
              <a:rPr lang="en-US" sz="3900" dirty="0" err="1"/>
              <a:t>οτελεί</a:t>
            </a:r>
            <a:r>
              <a:rPr lang="en-US" sz="3900" dirty="0"/>
              <a:t> και π</a:t>
            </a:r>
            <a:r>
              <a:rPr lang="en-US" sz="3900" dirty="0" err="1"/>
              <a:t>ρωτογενές</a:t>
            </a:r>
            <a:r>
              <a:rPr lang="en-US" sz="3900" dirty="0"/>
              <a:t> κοινωνικό </a:t>
            </a:r>
            <a:r>
              <a:rPr lang="en-US" sz="3900" dirty="0" err="1" smtClean="0"/>
              <a:t>κύττ</a:t>
            </a:r>
            <a:r>
              <a:rPr lang="en-US" sz="3900" dirty="0" smtClean="0"/>
              <a:t>αρο</a:t>
            </a:r>
            <a:r>
              <a:rPr lang="en-US" sz="3900" dirty="0"/>
              <a:t>, τοπ</a:t>
            </a:r>
            <a:r>
              <a:rPr lang="en-US" sz="3900" dirty="0" err="1"/>
              <a:t>οθετημένο</a:t>
            </a:r>
            <a:r>
              <a:rPr lang="en-US" sz="3900" dirty="0"/>
              <a:t>, συνήθως, στο συγκεκριμένο πλαίσιο του κοινοτικού χώρου, ο οπ</a:t>
            </a:r>
            <a:r>
              <a:rPr lang="en-US" sz="3900" dirty="0" err="1"/>
              <a:t>οίος</a:t>
            </a:r>
            <a:r>
              <a:rPr lang="en-US" sz="3900" dirty="0"/>
              <a:t> έχει δικούς του κοινωνικούς, οικονομικούς και ηθικούς κανόνες που κα</a:t>
            </a:r>
            <a:r>
              <a:rPr lang="en-US" sz="3900" dirty="0" err="1"/>
              <a:t>θορίζουν</a:t>
            </a:r>
            <a:r>
              <a:rPr lang="en-US" sz="3900" dirty="0"/>
              <a:t> συνιστώσες της </a:t>
            </a:r>
            <a:r>
              <a:rPr lang="en-US" sz="3900" dirty="0" err="1"/>
              <a:t>λειτουργί</a:t>
            </a:r>
            <a:r>
              <a:rPr lang="en-US" sz="3900" dirty="0"/>
              <a:t>ας της α</a:t>
            </a:r>
            <a:r>
              <a:rPr lang="en-US" sz="3900" dirty="0" err="1"/>
              <a:t>γροτικής</a:t>
            </a:r>
            <a:r>
              <a:rPr lang="en-US" sz="3900" dirty="0"/>
              <a:t> </a:t>
            </a:r>
            <a:r>
              <a:rPr lang="en-US" sz="3900" dirty="0" err="1" smtClean="0"/>
              <a:t>οικογένει</a:t>
            </a:r>
            <a:r>
              <a:rPr lang="en-US" sz="3900" dirty="0" smtClean="0"/>
              <a:t>ας </a:t>
            </a:r>
            <a:r>
              <a:rPr lang="en-US" sz="3900" dirty="0"/>
              <a:t>(</a:t>
            </a:r>
            <a:r>
              <a:rPr lang="en-US" sz="3900" dirty="0" err="1"/>
              <a:t>Μωϋσίδης</a:t>
            </a:r>
            <a:r>
              <a:rPr lang="en-US" sz="3900" dirty="0"/>
              <a:t>, 1994)</a:t>
            </a:r>
          </a:p>
          <a:p>
            <a:endParaRPr lang="en-US" dirty="0"/>
          </a:p>
        </p:txBody>
      </p:sp>
    </p:spTree>
    <p:extLst>
      <p:ext uri="{BB962C8B-B14F-4D97-AF65-F5344CB8AC3E}">
        <p14:creationId xmlns:p14="http://schemas.microsoft.com/office/powerpoint/2010/main" val="1697799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274638"/>
            <a:ext cx="9144000" cy="6583362"/>
          </a:xfrm>
        </p:spPr>
        <p:txBody>
          <a:bodyPr/>
          <a:lstStyle/>
          <a:p>
            <a:r>
              <a:rPr lang="en-US" dirty="0"/>
              <a:t>Το κατα</a:t>
            </a:r>
            <a:r>
              <a:rPr lang="en-US" dirty="0" err="1"/>
              <a:t>ρχήν</a:t>
            </a:r>
            <a:r>
              <a:rPr lang="en-US" dirty="0"/>
              <a:t> βα</a:t>
            </a:r>
            <a:r>
              <a:rPr lang="en-US" dirty="0" err="1"/>
              <a:t>σικό</a:t>
            </a:r>
            <a:r>
              <a:rPr lang="en-US" dirty="0"/>
              <a:t> κριτήριο και </a:t>
            </a:r>
            <a:r>
              <a:rPr lang="en-US" dirty="0" err="1"/>
              <a:t>γνώρισμ</a:t>
            </a:r>
            <a:r>
              <a:rPr lang="en-US" dirty="0"/>
              <a:t>α που</a:t>
            </a:r>
          </a:p>
          <a:p>
            <a:r>
              <a:rPr lang="en-US" dirty="0" err="1"/>
              <a:t>χρησιμο</a:t>
            </a:r>
            <a:r>
              <a:rPr lang="en-US" dirty="0"/>
              <a:t>π</a:t>
            </a:r>
            <a:r>
              <a:rPr lang="en-US" dirty="0" err="1"/>
              <a:t>οιείτ</a:t>
            </a:r>
            <a:r>
              <a:rPr lang="en-US" dirty="0"/>
              <a:t>αι συνήθως για το χα</a:t>
            </a:r>
            <a:r>
              <a:rPr lang="en-US" dirty="0" err="1"/>
              <a:t>ρ</a:t>
            </a:r>
            <a:r>
              <a:rPr lang="en-US" dirty="0"/>
              <a:t>α</a:t>
            </a:r>
            <a:r>
              <a:rPr lang="en-US" dirty="0" err="1"/>
              <a:t>κτηρισμό</a:t>
            </a:r>
            <a:r>
              <a:rPr lang="en-US" dirty="0"/>
              <a:t> α</a:t>
            </a:r>
            <a:r>
              <a:rPr lang="en-US" dirty="0" err="1"/>
              <a:t>υτό</a:t>
            </a:r>
            <a:r>
              <a:rPr lang="en-US" dirty="0"/>
              <a:t> </a:t>
            </a:r>
            <a:r>
              <a:rPr lang="en-US" dirty="0" err="1"/>
              <a:t>είν</a:t>
            </a:r>
            <a:r>
              <a:rPr lang="en-US" dirty="0"/>
              <a:t>αι ότι η </a:t>
            </a:r>
            <a:r>
              <a:rPr lang="en-US" dirty="0" err="1"/>
              <a:t>οικογένει</a:t>
            </a:r>
            <a:r>
              <a:rPr lang="en-US" dirty="0"/>
              <a:t>α </a:t>
            </a:r>
            <a:r>
              <a:rPr lang="en-US" dirty="0" err="1"/>
              <a:t>είν</a:t>
            </a:r>
            <a:r>
              <a:rPr lang="en-US" dirty="0"/>
              <a:t>αι ο ιδιοκτήτης και χρήστης της εκμετάλλευσης (Μωυσίδης,1993)</a:t>
            </a:r>
            <a:r>
              <a:rPr lang="en-US" dirty="0" smtClean="0"/>
              <a:t>.</a:t>
            </a:r>
            <a:endParaRPr lang="el-GR" dirty="0" smtClean="0"/>
          </a:p>
          <a:p>
            <a:r>
              <a:rPr lang="en-US" dirty="0" smtClean="0"/>
              <a:t> </a:t>
            </a:r>
            <a:r>
              <a:rPr lang="en-US" dirty="0"/>
              <a:t>Ως βα</a:t>
            </a:r>
            <a:r>
              <a:rPr lang="en-US" dirty="0" err="1"/>
              <a:t>σική</a:t>
            </a:r>
            <a:r>
              <a:rPr lang="en-US" dirty="0"/>
              <a:t> </a:t>
            </a:r>
            <a:r>
              <a:rPr lang="en-US" dirty="0" err="1" smtClean="0"/>
              <a:t>μονάδ</a:t>
            </a:r>
            <a:r>
              <a:rPr lang="en-US" dirty="0" smtClean="0"/>
              <a:t>α </a:t>
            </a:r>
            <a:r>
              <a:rPr lang="en-US" dirty="0"/>
              <a:t>πα</a:t>
            </a:r>
            <a:r>
              <a:rPr lang="en-US" dirty="0" err="1"/>
              <a:t>ρ</a:t>
            </a:r>
            <a:r>
              <a:rPr lang="en-US" dirty="0"/>
              <a:t>α</a:t>
            </a:r>
            <a:r>
              <a:rPr lang="en-US" dirty="0" err="1"/>
              <a:t>γωγής</a:t>
            </a:r>
            <a:r>
              <a:rPr lang="en-US" dirty="0"/>
              <a:t> και κατα</a:t>
            </a:r>
            <a:r>
              <a:rPr lang="en-US" dirty="0" err="1"/>
              <a:t>νάλωσης</a:t>
            </a:r>
            <a:r>
              <a:rPr lang="en-US" dirty="0"/>
              <a:t> στον ελληνικό α</a:t>
            </a:r>
            <a:r>
              <a:rPr lang="en-US" dirty="0" err="1"/>
              <a:t>γροτικό</a:t>
            </a:r>
            <a:r>
              <a:rPr lang="en-US" dirty="0"/>
              <a:t> χώρο πα</a:t>
            </a:r>
            <a:r>
              <a:rPr lang="en-US" dirty="0" err="1"/>
              <a:t>ρ</a:t>
            </a:r>
            <a:r>
              <a:rPr lang="en-US" dirty="0"/>
              <a:t>αμένει το νοικοκυριό, κα</a:t>
            </a:r>
            <a:r>
              <a:rPr lang="en-US" dirty="0" err="1"/>
              <a:t>θώς</a:t>
            </a:r>
            <a:r>
              <a:rPr lang="en-US" dirty="0"/>
              <a:t> α</a:t>
            </a:r>
            <a:r>
              <a:rPr lang="en-US" dirty="0" err="1"/>
              <a:t>υτό</a:t>
            </a:r>
            <a:r>
              <a:rPr lang="en-US" dirty="0"/>
              <a:t> </a:t>
            </a:r>
            <a:r>
              <a:rPr lang="en-US" dirty="0" err="1"/>
              <a:t>δι</a:t>
            </a:r>
            <a:r>
              <a:rPr lang="en-US" dirty="0"/>
              <a:t>α</a:t>
            </a:r>
            <a:r>
              <a:rPr lang="en-US" dirty="0" err="1"/>
              <a:t>χειρίζετ</a:t>
            </a:r>
            <a:r>
              <a:rPr lang="en-US" dirty="0"/>
              <a:t>αι τους υλικούς και α</a:t>
            </a:r>
            <a:r>
              <a:rPr lang="en-US" dirty="0" err="1"/>
              <a:t>νθρώ</a:t>
            </a:r>
            <a:r>
              <a:rPr lang="en-US" dirty="0"/>
              <a:t>π</a:t>
            </a:r>
            <a:r>
              <a:rPr lang="en-US" dirty="0" err="1"/>
              <a:t>ινους</a:t>
            </a:r>
            <a:r>
              <a:rPr lang="en-US" dirty="0"/>
              <a:t> πόρους που </a:t>
            </a:r>
            <a:r>
              <a:rPr lang="en-US" dirty="0" err="1"/>
              <a:t>δι</a:t>
            </a:r>
            <a:r>
              <a:rPr lang="en-US" dirty="0"/>
              <a:t>αθέτει, τους </a:t>
            </a:r>
            <a:r>
              <a:rPr lang="en-US" dirty="0" err="1"/>
              <a:t>χρησιμο</a:t>
            </a:r>
            <a:r>
              <a:rPr lang="en-US" dirty="0"/>
              <a:t>π</a:t>
            </a:r>
            <a:r>
              <a:rPr lang="en-US" dirty="0" err="1"/>
              <a:t>οιεί</a:t>
            </a:r>
            <a:r>
              <a:rPr lang="en-US" dirty="0"/>
              <a:t> για να κα</a:t>
            </a:r>
            <a:r>
              <a:rPr lang="en-US" dirty="0" err="1"/>
              <a:t>λύψει</a:t>
            </a:r>
            <a:r>
              <a:rPr lang="en-US" dirty="0"/>
              <a:t> τις </a:t>
            </a:r>
            <a:r>
              <a:rPr lang="en-US" dirty="0" smtClean="0"/>
              <a:t>κατανα</a:t>
            </a:r>
            <a:r>
              <a:rPr lang="en-US" dirty="0" err="1" smtClean="0"/>
              <a:t>λωτικές</a:t>
            </a:r>
            <a:r>
              <a:rPr lang="en-US" dirty="0" smtClean="0"/>
              <a:t> </a:t>
            </a:r>
            <a:r>
              <a:rPr lang="en-US" dirty="0"/>
              <a:t>του α</a:t>
            </a:r>
            <a:r>
              <a:rPr lang="en-US" dirty="0" err="1"/>
              <a:t>νάγκες</a:t>
            </a:r>
            <a:r>
              <a:rPr lang="en-US" dirty="0"/>
              <a:t> και προβ</a:t>
            </a:r>
            <a:r>
              <a:rPr lang="en-US" dirty="0" err="1"/>
              <a:t>άλλει</a:t>
            </a:r>
            <a:r>
              <a:rPr lang="en-US" dirty="0"/>
              <a:t> μια συγκεκριμένη λογική αναπα</a:t>
            </a:r>
            <a:r>
              <a:rPr lang="en-US" dirty="0" err="1"/>
              <a:t>ρ</a:t>
            </a:r>
            <a:r>
              <a:rPr lang="en-US" dirty="0"/>
              <a:t>α</a:t>
            </a:r>
            <a:r>
              <a:rPr lang="en-US" dirty="0" err="1"/>
              <a:t>γωγής</a:t>
            </a:r>
            <a:r>
              <a:rPr lang="en-US" dirty="0"/>
              <a:t> </a:t>
            </a:r>
            <a:r>
              <a:rPr lang="en-US" dirty="0" err="1"/>
              <a:t>στ</a:t>
            </a:r>
            <a:r>
              <a:rPr lang="en-US" dirty="0"/>
              <a:t>α μέλη του </a:t>
            </a:r>
          </a:p>
        </p:txBody>
      </p:sp>
    </p:spTree>
    <p:extLst>
      <p:ext uri="{BB962C8B-B14F-4D97-AF65-F5344CB8AC3E}">
        <p14:creationId xmlns:p14="http://schemas.microsoft.com/office/powerpoint/2010/main" val="16355141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76200" y="122238"/>
            <a:ext cx="9067800" cy="6735762"/>
          </a:xfrm>
        </p:spPr>
        <p:txBody>
          <a:bodyPr/>
          <a:lstStyle/>
          <a:p>
            <a:r>
              <a:rPr lang="el-GR" dirty="0" err="1" smtClean="0"/>
              <a:t>Πολυλειτουργικότητα</a:t>
            </a:r>
            <a:r>
              <a:rPr lang="el-GR" dirty="0" smtClean="0"/>
              <a:t> και </a:t>
            </a:r>
            <a:r>
              <a:rPr lang="el-GR" dirty="0" err="1" smtClean="0"/>
              <a:t>Πολυαπασχόληση</a:t>
            </a:r>
            <a:endParaRPr lang="el-GR" dirty="0" smtClean="0"/>
          </a:p>
          <a:p>
            <a:endParaRPr lang="el-GR" dirty="0"/>
          </a:p>
          <a:p>
            <a:r>
              <a:rPr lang="el-GR" dirty="0"/>
              <a:t>Οι αγροτικές περιοχές στη  καπιταλιστική Δύση, έχουν υποστεί μεγάλες αλλαγές και έχουν αποσυνδεθεί από τις κλασσικές κατηγοριοποιήσεις που τις προσδιορίζουν ως περιοχές  αποκλειστικά </a:t>
            </a:r>
            <a:r>
              <a:rPr lang="el-GR" dirty="0" err="1"/>
              <a:t>γεωργοκτηνοτροφιικών</a:t>
            </a:r>
            <a:r>
              <a:rPr lang="el-GR" dirty="0"/>
              <a:t> δραστηριοτήτων.  Οι πολλές και διαφορετικές δραστηριότητες που λαμβάνουν χώρα σε αυτές, όπως και η πολλαπλότητα των «αγροτικών» εμπειριών των υποκειμένων </a:t>
            </a:r>
            <a:r>
              <a:rPr lang="el-GR" b="1" dirty="0"/>
              <a:t>υπαγορεύουν νέες αντιλήψεις για την ταυτότητα ή τις ταυτότητες του αγροτικού χώρου. </a:t>
            </a:r>
            <a:endParaRPr lang="en-US" b="1" dirty="0"/>
          </a:p>
        </p:txBody>
      </p:sp>
    </p:spTree>
    <p:extLst>
      <p:ext uri="{BB962C8B-B14F-4D97-AF65-F5344CB8AC3E}">
        <p14:creationId xmlns:p14="http://schemas.microsoft.com/office/powerpoint/2010/main" val="7829005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858000"/>
          </a:xfrm>
        </p:spPr>
        <p:txBody>
          <a:bodyPr>
            <a:normAutofit/>
          </a:bodyPr>
          <a:lstStyle/>
          <a:p>
            <a:endParaRPr lang="el-GR" dirty="0" smtClean="0"/>
          </a:p>
          <a:p>
            <a:r>
              <a:rPr lang="el-GR" dirty="0" smtClean="0"/>
              <a:t>Σύμφωνα </a:t>
            </a:r>
            <a:r>
              <a:rPr lang="el-GR" dirty="0"/>
              <a:t>λοιπόν με  τις περισσότερες  έρευνες ο ελληνικός αγροτικός χώρος ταυτίζεται με την έννοια της «αγροτικής κοινότητας». Οι κάτοικοι διατηρώντας στενή </a:t>
            </a:r>
            <a:r>
              <a:rPr lang="el-GR" dirty="0" err="1"/>
              <a:t>σχέσημε</a:t>
            </a:r>
            <a:r>
              <a:rPr lang="el-GR" dirty="0"/>
              <a:t> τη γη και εξάρτηση με τη φύση, χαρακτηρίζονται από επαγγελματική και κοινωνική ομοιογένεια (</a:t>
            </a:r>
            <a:r>
              <a:rPr lang="el-GR" dirty="0" err="1"/>
              <a:t>Λαμπίρη</a:t>
            </a:r>
            <a:r>
              <a:rPr lang="el-GR" dirty="0"/>
              <a:t>-Δημάκη 1990). </a:t>
            </a:r>
            <a:endParaRPr lang="el-GR" dirty="0" smtClean="0"/>
          </a:p>
          <a:p>
            <a:endParaRPr lang="el-GR" dirty="0" smtClean="0"/>
          </a:p>
          <a:p>
            <a:r>
              <a:rPr lang="el-GR" dirty="0" smtClean="0"/>
              <a:t>Ακόμη</a:t>
            </a:r>
            <a:r>
              <a:rPr lang="el-GR" dirty="0"/>
              <a:t>, ο αγροτικός χώρος θεωρήθηκε δύσκαμπτος απέναντι στην κοινωνική αλλαγή- παράδοση. </a:t>
            </a:r>
            <a:endParaRPr lang="en-US" dirty="0"/>
          </a:p>
          <a:p>
            <a:pPr marL="0" indent="0">
              <a:buNone/>
            </a:pPr>
            <a:endParaRPr lang="en-US" dirty="0"/>
          </a:p>
        </p:txBody>
      </p:sp>
    </p:spTree>
    <p:extLst>
      <p:ext uri="{BB962C8B-B14F-4D97-AF65-F5344CB8AC3E}">
        <p14:creationId xmlns:p14="http://schemas.microsoft.com/office/powerpoint/2010/main" val="13849265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858000"/>
          </a:xfrm>
        </p:spPr>
        <p:txBody>
          <a:bodyPr>
            <a:normAutofit lnSpcReduction="10000"/>
          </a:bodyPr>
          <a:lstStyle/>
          <a:p>
            <a:r>
              <a:rPr lang="el-GR" dirty="0" smtClean="0"/>
              <a:t>Οι συνδέσεις του αγροτικού χώρου με την τουριστική ανάπτυξη και η μετατροπή του σε τουριστικό τοπίο  ώθησαν  στην ταχύτερη σύνδεσή του με </a:t>
            </a:r>
            <a:r>
              <a:rPr lang="el-GR" dirty="0" err="1" smtClean="0"/>
              <a:t>υπερτοπικές</a:t>
            </a:r>
            <a:r>
              <a:rPr lang="el-GR" dirty="0" smtClean="0"/>
              <a:t> </a:t>
            </a:r>
            <a:r>
              <a:rPr lang="el-GR" dirty="0" err="1" smtClean="0"/>
              <a:t>κοινωνικο</a:t>
            </a:r>
            <a:r>
              <a:rPr lang="el-GR" dirty="0" smtClean="0"/>
              <a:t>-οικονομικές </a:t>
            </a:r>
            <a:r>
              <a:rPr lang="el-GR" dirty="0" err="1" smtClean="0"/>
              <a:t>παραγματικότητες</a:t>
            </a:r>
            <a:r>
              <a:rPr lang="en-US" dirty="0" smtClean="0">
                <a:effectLst/>
              </a:rPr>
              <a:t> </a:t>
            </a:r>
            <a:r>
              <a:rPr lang="en-US" dirty="0" smtClean="0"/>
              <a:t> </a:t>
            </a:r>
            <a:endParaRPr lang="el-GR" dirty="0" smtClean="0"/>
          </a:p>
          <a:p>
            <a:r>
              <a:rPr lang="el-GR" dirty="0" smtClean="0"/>
              <a:t> Ο  Ελληνικός αγροτικός χώρος και ο αγροτικός κόσμος μέσα από την ανθρωπολογική/κοινωνιολογική έρευνα, αρχικά θεωρούμενος ως κλειστός και α-ιστορικός χώρος, στην πορεία σηματοδοτήθηκε ως «ανοιχτός»  και με εξαρτήσεις από το ευρύτερο περιβάλλον  (</a:t>
            </a:r>
            <a:r>
              <a:rPr lang="el-GR" dirty="0" err="1" smtClean="0"/>
              <a:t>Παπαταξιάρχης</a:t>
            </a:r>
            <a:r>
              <a:rPr lang="el-GR" dirty="0" smtClean="0"/>
              <a:t> 1990). Πρόκειται για ένα χώρο έντονων και πολλαπλών  ιεραρχήσεων, συγκρούσεων , παραβάσεων και κατατμήσεων, που τον χαρακτηρίζουν μορφές πελατειακής πολιτικής.</a:t>
            </a:r>
            <a:endParaRPr lang="en-US" dirty="0"/>
          </a:p>
        </p:txBody>
      </p:sp>
    </p:spTree>
    <p:extLst>
      <p:ext uri="{BB962C8B-B14F-4D97-AF65-F5344CB8AC3E}">
        <p14:creationId xmlns:p14="http://schemas.microsoft.com/office/powerpoint/2010/main" val="2023011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858000"/>
          </a:xfrm>
        </p:spPr>
        <p:txBody>
          <a:bodyPr>
            <a:normAutofit fontScale="92500" lnSpcReduction="20000"/>
          </a:bodyPr>
          <a:lstStyle/>
          <a:p>
            <a:r>
              <a:rPr lang="el-GR" dirty="0" smtClean="0"/>
              <a:t>Κοινωνικές δομές που σηματοδοτούνται από τις αξίες και του πολιτισμικούς κώδικες:</a:t>
            </a:r>
          </a:p>
          <a:p>
            <a:r>
              <a:rPr lang="el-GR" dirty="0" smtClean="0"/>
              <a:t>Τιμής/Ντροπής</a:t>
            </a:r>
          </a:p>
          <a:p>
            <a:r>
              <a:rPr lang="el-GR" dirty="0" smtClean="0"/>
              <a:t>Οικογενειοκρατία/ ισχυροί συγγενικοί δεσμοί</a:t>
            </a:r>
          </a:p>
          <a:p>
            <a:r>
              <a:rPr lang="el-GR" dirty="0" smtClean="0"/>
              <a:t>Προίκα</a:t>
            </a:r>
          </a:p>
          <a:p>
            <a:r>
              <a:rPr lang="el-GR" dirty="0" smtClean="0"/>
              <a:t>Ανδροκρατούμενες δομές</a:t>
            </a:r>
          </a:p>
          <a:p>
            <a:r>
              <a:rPr lang="el-GR" dirty="0" smtClean="0"/>
              <a:t>Ισχυροί δεσμοί με τη γη</a:t>
            </a:r>
          </a:p>
          <a:p>
            <a:r>
              <a:rPr lang="el-GR" dirty="0" smtClean="0"/>
              <a:t>Γεωργικές χρήσεις της γης</a:t>
            </a:r>
          </a:p>
          <a:p>
            <a:r>
              <a:rPr lang="el-GR" dirty="0" smtClean="0"/>
              <a:t>Αλληλοβοήθεια, αλληλεγγύη, αμοιβαιότητα στη </a:t>
            </a:r>
            <a:r>
              <a:rPr lang="el-GR" dirty="0" err="1" smtClean="0"/>
              <a:t>διααδικασία</a:t>
            </a:r>
            <a:r>
              <a:rPr lang="el-GR" dirty="0" smtClean="0"/>
              <a:t> της παραγωγής</a:t>
            </a:r>
          </a:p>
          <a:p>
            <a:r>
              <a:rPr lang="el-GR" dirty="0" smtClean="0"/>
              <a:t>Τα υποκείμενα/ άτομα υπόκεινται σε κοινωνικούς/κοινοτικούς ελέγχους και οικογενειακούς περιορισμούς των επιλογών ζωής. Επικέντρωση στην </a:t>
            </a:r>
            <a:r>
              <a:rPr lang="el-GR" dirty="0" err="1" smtClean="0"/>
              <a:t>κονότητα</a:t>
            </a:r>
            <a:r>
              <a:rPr lang="el-GR" dirty="0" smtClean="0"/>
              <a:t>/χωριό. ΙΣΧΥΣ ΤΗΣ ΜΑΚΡΟΧΡΟΝΙΑΣ ΠΑΡΑΔΟΣΗΣ </a:t>
            </a:r>
          </a:p>
          <a:p>
            <a:endParaRPr lang="el-GR" dirty="0" smtClean="0"/>
          </a:p>
          <a:p>
            <a:endParaRPr lang="el-GR" dirty="0" smtClean="0"/>
          </a:p>
          <a:p>
            <a:endParaRPr lang="en-US" dirty="0"/>
          </a:p>
        </p:txBody>
      </p:sp>
    </p:spTree>
    <p:extLst>
      <p:ext uri="{BB962C8B-B14F-4D97-AF65-F5344CB8AC3E}">
        <p14:creationId xmlns:p14="http://schemas.microsoft.com/office/powerpoint/2010/main" val="15930607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372600" cy="7391400"/>
          </a:xfrm>
        </p:spPr>
        <p:txBody>
          <a:bodyPr>
            <a:noAutofit/>
          </a:bodyPr>
          <a:lstStyle/>
          <a:p>
            <a:r>
              <a:rPr lang="en-US" dirty="0"/>
              <a:t>Απ</a:t>
            </a:r>
            <a:r>
              <a:rPr lang="en-US" dirty="0" err="1"/>
              <a:t>ό</a:t>
            </a:r>
            <a:r>
              <a:rPr lang="en-US" dirty="0"/>
              <a:t> </a:t>
            </a:r>
            <a:r>
              <a:rPr lang="en-US" dirty="0" err="1"/>
              <a:t>μί</a:t>
            </a:r>
            <a:r>
              <a:rPr lang="en-US" dirty="0"/>
              <a:t>α μελέτη για τις </a:t>
            </a:r>
            <a:r>
              <a:rPr lang="en-US" dirty="0" err="1"/>
              <a:t>γυν</a:t>
            </a:r>
            <a:r>
              <a:rPr lang="en-US" dirty="0"/>
              <a:t>α</a:t>
            </a:r>
            <a:r>
              <a:rPr lang="en-US" dirty="0" err="1"/>
              <a:t>ίκες</a:t>
            </a:r>
            <a:r>
              <a:rPr lang="en-US" dirty="0"/>
              <a:t> στην α</a:t>
            </a:r>
            <a:r>
              <a:rPr lang="en-US" dirty="0" err="1"/>
              <a:t>γροτική</a:t>
            </a:r>
            <a:r>
              <a:rPr lang="en-US" dirty="0"/>
              <a:t> εκμετάλλευση στη </a:t>
            </a:r>
            <a:r>
              <a:rPr lang="en-US" dirty="0" err="1"/>
              <a:t>νότι</a:t>
            </a:r>
            <a:r>
              <a:rPr lang="en-US" dirty="0"/>
              <a:t>α </a:t>
            </a:r>
            <a:r>
              <a:rPr lang="en-US" dirty="0" err="1"/>
              <a:t>Αγγλί</a:t>
            </a:r>
            <a:r>
              <a:rPr lang="en-US" dirty="0"/>
              <a:t>α, η </a:t>
            </a:r>
            <a:r>
              <a:rPr lang="en-US" dirty="0" err="1"/>
              <a:t>Gasson</a:t>
            </a:r>
            <a:r>
              <a:rPr lang="en-US" dirty="0"/>
              <a:t> (1980), π</a:t>
            </a:r>
            <a:r>
              <a:rPr lang="en-US" dirty="0" err="1"/>
              <a:t>ροσδιορίζει</a:t>
            </a:r>
            <a:r>
              <a:rPr lang="en-US" dirty="0"/>
              <a:t> τρεις </a:t>
            </a:r>
            <a:r>
              <a:rPr lang="en-US" dirty="0" err="1"/>
              <a:t>κυρι</a:t>
            </a:r>
            <a:r>
              <a:rPr lang="en-US" dirty="0"/>
              <a:t>α</a:t>
            </a:r>
            <a:r>
              <a:rPr lang="en-US" dirty="0" err="1"/>
              <a:t>ρχικούς</a:t>
            </a:r>
            <a:r>
              <a:rPr lang="en-US" dirty="0"/>
              <a:t> </a:t>
            </a:r>
            <a:r>
              <a:rPr lang="en-US" dirty="0" err="1"/>
              <a:t>τύ</a:t>
            </a:r>
            <a:r>
              <a:rPr lang="en-US" dirty="0"/>
              <a:t>πους/ρόλους:</a:t>
            </a:r>
          </a:p>
          <a:p>
            <a:r>
              <a:rPr lang="en-US" dirty="0"/>
              <a:t>η α</a:t>
            </a:r>
            <a:r>
              <a:rPr lang="en-US" dirty="0" err="1"/>
              <a:t>γρότισσ</a:t>
            </a:r>
            <a:r>
              <a:rPr lang="en-US" dirty="0"/>
              <a:t>α </a:t>
            </a:r>
            <a:r>
              <a:rPr lang="en-US" dirty="0" err="1"/>
              <a:t>γυν</a:t>
            </a:r>
            <a:r>
              <a:rPr lang="en-US" dirty="0"/>
              <a:t>α</a:t>
            </a:r>
            <a:r>
              <a:rPr lang="en-US" dirty="0" err="1"/>
              <a:t>ίκ</a:t>
            </a:r>
            <a:r>
              <a:rPr lang="en-US" dirty="0"/>
              <a:t>α, η </a:t>
            </a:r>
            <a:r>
              <a:rPr lang="en-US" dirty="0" err="1"/>
              <a:t>εργ</a:t>
            </a:r>
            <a:r>
              <a:rPr lang="en-US" dirty="0"/>
              <a:t>α</a:t>
            </a:r>
            <a:r>
              <a:rPr lang="en-US" dirty="0" err="1"/>
              <a:t>ζόμενη</a:t>
            </a:r>
            <a:r>
              <a:rPr lang="en-US" dirty="0"/>
              <a:t> </a:t>
            </a:r>
            <a:r>
              <a:rPr lang="en-US" dirty="0" err="1"/>
              <a:t>γυν</a:t>
            </a:r>
            <a:r>
              <a:rPr lang="en-US" dirty="0"/>
              <a:t>α</a:t>
            </a:r>
            <a:r>
              <a:rPr lang="en-US" dirty="0" err="1"/>
              <a:t>ίκ</a:t>
            </a:r>
            <a:r>
              <a:rPr lang="en-US" dirty="0"/>
              <a:t>α στο α</a:t>
            </a:r>
            <a:r>
              <a:rPr lang="en-US" dirty="0" err="1"/>
              <a:t>γρόκτημ</a:t>
            </a:r>
            <a:r>
              <a:rPr lang="en-US" dirty="0"/>
              <a:t>α και η α</a:t>
            </a:r>
            <a:r>
              <a:rPr lang="en-US" dirty="0" err="1"/>
              <a:t>γρότισσ</a:t>
            </a:r>
            <a:r>
              <a:rPr lang="en-US" dirty="0"/>
              <a:t>α νοικοκυρά. Τα βα</a:t>
            </a:r>
            <a:r>
              <a:rPr lang="en-US" dirty="0" err="1"/>
              <a:t>σικά</a:t>
            </a:r>
            <a:r>
              <a:rPr lang="en-US" dirty="0"/>
              <a:t> </a:t>
            </a:r>
            <a:r>
              <a:rPr lang="en-US" dirty="0" err="1"/>
              <a:t>κριτήρι</a:t>
            </a:r>
            <a:r>
              <a:rPr lang="en-US" dirty="0"/>
              <a:t>α </a:t>
            </a:r>
            <a:r>
              <a:rPr lang="en-US" dirty="0" err="1"/>
              <a:t>ήτ</a:t>
            </a:r>
            <a:r>
              <a:rPr lang="en-US" dirty="0"/>
              <a:t>αν η συμμετοχή της </a:t>
            </a:r>
            <a:r>
              <a:rPr lang="en-US" dirty="0" err="1"/>
              <a:t>γυν</a:t>
            </a:r>
            <a:r>
              <a:rPr lang="en-US" dirty="0"/>
              <a:t>α</a:t>
            </a:r>
            <a:r>
              <a:rPr lang="en-US" dirty="0" err="1"/>
              <a:t>ίκ</a:t>
            </a:r>
            <a:r>
              <a:rPr lang="en-US" dirty="0"/>
              <a:t>ας σε </a:t>
            </a:r>
            <a:r>
              <a:rPr lang="en-US" dirty="0" err="1" smtClean="0"/>
              <a:t>χειρων</a:t>
            </a:r>
            <a:r>
              <a:rPr lang="en-US" dirty="0" smtClean="0"/>
              <a:t>α</a:t>
            </a:r>
            <a:r>
              <a:rPr lang="en-US" dirty="0" err="1" smtClean="0"/>
              <a:t>κτική</a:t>
            </a:r>
            <a:r>
              <a:rPr lang="en-US" dirty="0" smtClean="0"/>
              <a:t> </a:t>
            </a:r>
            <a:r>
              <a:rPr lang="en-US" dirty="0" err="1"/>
              <a:t>εργ</a:t>
            </a:r>
            <a:r>
              <a:rPr lang="en-US" dirty="0"/>
              <a:t>α</a:t>
            </a:r>
            <a:r>
              <a:rPr lang="en-US" dirty="0" err="1"/>
              <a:t>σί</a:t>
            </a:r>
            <a:r>
              <a:rPr lang="en-US" dirty="0"/>
              <a:t>α και τη </a:t>
            </a:r>
            <a:r>
              <a:rPr lang="en-US" dirty="0" err="1" smtClean="0"/>
              <a:t>δι</a:t>
            </a:r>
            <a:r>
              <a:rPr lang="en-US" dirty="0" smtClean="0"/>
              <a:t>α</a:t>
            </a:r>
            <a:r>
              <a:rPr lang="en-US" dirty="0" err="1" smtClean="0"/>
              <a:t>χείριση</a:t>
            </a:r>
            <a:r>
              <a:rPr lang="el-GR" dirty="0" smtClean="0"/>
              <a:t>.</a:t>
            </a:r>
            <a:r>
              <a:rPr lang="en-US" dirty="0" smtClean="0">
                <a:effectLst/>
              </a:rPr>
              <a:t> </a:t>
            </a:r>
            <a:endParaRPr lang="el-GR" dirty="0"/>
          </a:p>
          <a:p>
            <a:r>
              <a:rPr lang="el-GR" dirty="0"/>
              <a:t>Η εργασία των γυναικών στον μη γεωργικό τομέα είναι στο μέγιστο βαθμό της ορατή, μετρήσιμη, αμειβόμενη και ασφαλισμένη, ενώ η εργασία των </a:t>
            </a:r>
            <a:r>
              <a:rPr lang="el-GR" dirty="0" err="1"/>
              <a:t>αγροτισσών</a:t>
            </a:r>
            <a:r>
              <a:rPr lang="el-GR" dirty="0"/>
              <a:t>  στις οικογενειακές εκμεταλλεύσεις μετριέται εμμέσως από τα δημογραφικά μεγέθη και κατά κανόνα δεν </a:t>
            </a:r>
            <a:r>
              <a:rPr lang="el-GR" dirty="0" err="1"/>
              <a:t>αμοίβεται</a:t>
            </a:r>
            <a:r>
              <a:rPr lang="el-GR" dirty="0"/>
              <a:t>. </a:t>
            </a:r>
            <a:endParaRPr lang="en-US" dirty="0"/>
          </a:p>
        </p:txBody>
      </p:sp>
    </p:spTree>
    <p:extLst>
      <p:ext uri="{BB962C8B-B14F-4D97-AF65-F5344CB8AC3E}">
        <p14:creationId xmlns:p14="http://schemas.microsoft.com/office/powerpoint/2010/main" val="27148231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96862"/>
            <a:ext cx="8229600" cy="1143000"/>
          </a:xfrm>
        </p:spPr>
        <p:txBody>
          <a:bodyPr/>
          <a:lstStyle/>
          <a:p>
            <a:endParaRPr lang="en-US"/>
          </a:p>
        </p:txBody>
      </p:sp>
      <p:sp>
        <p:nvSpPr>
          <p:cNvPr id="3" name="Content Placeholder 2"/>
          <p:cNvSpPr>
            <a:spLocks noGrp="1"/>
          </p:cNvSpPr>
          <p:nvPr>
            <p:ph idx="1"/>
          </p:nvPr>
        </p:nvSpPr>
        <p:spPr>
          <a:xfrm>
            <a:off x="0" y="0"/>
            <a:ext cx="9144000" cy="6858000"/>
          </a:xfrm>
        </p:spPr>
        <p:txBody>
          <a:bodyPr>
            <a:normAutofit/>
          </a:bodyPr>
          <a:lstStyle/>
          <a:p>
            <a:r>
              <a:rPr lang="en-US" sz="3600" dirty="0"/>
              <a:t>Η </a:t>
            </a:r>
            <a:r>
              <a:rPr lang="en-US" sz="3600" dirty="0" err="1"/>
              <a:t>γυν</a:t>
            </a:r>
            <a:r>
              <a:rPr lang="en-US" sz="3600" dirty="0"/>
              <a:t>α</a:t>
            </a:r>
            <a:r>
              <a:rPr lang="en-US" sz="3600" dirty="0" err="1"/>
              <a:t>ίκ</a:t>
            </a:r>
            <a:r>
              <a:rPr lang="en-US" sz="3600" dirty="0"/>
              <a:t>α α</a:t>
            </a:r>
            <a:r>
              <a:rPr lang="en-US" sz="3600" dirty="0" err="1"/>
              <a:t>ντιμετω</a:t>
            </a:r>
            <a:r>
              <a:rPr lang="en-US" sz="3600" dirty="0"/>
              <a:t>π</a:t>
            </a:r>
            <a:r>
              <a:rPr lang="en-US" sz="3600" dirty="0" err="1"/>
              <a:t>ίζει</a:t>
            </a:r>
            <a:r>
              <a:rPr lang="en-US" sz="3600" dirty="0"/>
              <a:t> α</a:t>
            </a:r>
            <a:r>
              <a:rPr lang="en-US" sz="3600" dirty="0" err="1"/>
              <a:t>διέξοδ</a:t>
            </a:r>
            <a:r>
              <a:rPr lang="en-US" sz="3600" dirty="0"/>
              <a:t>α εξα</a:t>
            </a:r>
            <a:r>
              <a:rPr lang="en-US" sz="3600" dirty="0" err="1"/>
              <a:t>ιτί</a:t>
            </a:r>
            <a:r>
              <a:rPr lang="en-US" sz="3600" dirty="0"/>
              <a:t>ας του ότι η </a:t>
            </a:r>
            <a:r>
              <a:rPr lang="en-US" sz="3600" dirty="0" err="1"/>
              <a:t>εργ</a:t>
            </a:r>
            <a:r>
              <a:rPr lang="en-US" sz="3600" dirty="0"/>
              <a:t>α</a:t>
            </a:r>
            <a:r>
              <a:rPr lang="en-US" sz="3600" dirty="0" err="1"/>
              <a:t>σί</a:t>
            </a:r>
            <a:r>
              <a:rPr lang="en-US" sz="3600" dirty="0"/>
              <a:t>α της στην γεωργική εκμετάλλευση δεν ανα</a:t>
            </a:r>
            <a:r>
              <a:rPr lang="en-US" sz="3600" dirty="0" err="1"/>
              <a:t>γνωρίζετ</a:t>
            </a:r>
            <a:r>
              <a:rPr lang="en-US" sz="3600" dirty="0"/>
              <a:t>αι </a:t>
            </a:r>
            <a:r>
              <a:rPr lang="en-US" sz="3600" dirty="0" err="1"/>
              <a:t>ισότιμ</a:t>
            </a:r>
            <a:r>
              <a:rPr lang="en-US" sz="3600" dirty="0"/>
              <a:t>α με α</a:t>
            </a:r>
            <a:r>
              <a:rPr lang="en-US" sz="3600" dirty="0" err="1"/>
              <a:t>υτήν</a:t>
            </a:r>
            <a:r>
              <a:rPr lang="en-US" sz="3600" dirty="0"/>
              <a:t> του </a:t>
            </a:r>
            <a:r>
              <a:rPr lang="en-US" sz="3600" dirty="0" err="1"/>
              <a:t>άνδρ</a:t>
            </a:r>
            <a:r>
              <a:rPr lang="en-US" sz="3600" dirty="0"/>
              <a:t>α</a:t>
            </a:r>
            <a:r>
              <a:rPr lang="en-US" sz="3600" dirty="0" smtClean="0"/>
              <a:t>.</a:t>
            </a:r>
            <a:endParaRPr lang="el-GR" sz="3600" dirty="0" smtClean="0"/>
          </a:p>
          <a:p>
            <a:r>
              <a:rPr lang="en-US" sz="3600" dirty="0" smtClean="0"/>
              <a:t> </a:t>
            </a:r>
            <a:r>
              <a:rPr lang="en-US" sz="3600" dirty="0"/>
              <a:t>Η δεύτερη </a:t>
            </a:r>
            <a:r>
              <a:rPr lang="en-US" sz="3600" dirty="0" err="1"/>
              <a:t>συνδέετ</a:t>
            </a:r>
            <a:r>
              <a:rPr lang="en-US" sz="3600" dirty="0"/>
              <a:t>αι με τον π</a:t>
            </a:r>
            <a:r>
              <a:rPr lang="en-US" sz="3600" dirty="0" err="1"/>
              <a:t>εριορισμό</a:t>
            </a:r>
            <a:r>
              <a:rPr lang="en-US" sz="3600" dirty="0"/>
              <a:t> της στο νοικοκυριό, ο οπ</a:t>
            </a:r>
            <a:r>
              <a:rPr lang="en-US" sz="3600" dirty="0" err="1"/>
              <a:t>οίος</a:t>
            </a:r>
            <a:r>
              <a:rPr lang="en-US" sz="3600" dirty="0"/>
              <a:t> δεν την </a:t>
            </a:r>
            <a:r>
              <a:rPr lang="en-US" sz="3600" dirty="0" err="1"/>
              <a:t>ικ</a:t>
            </a:r>
            <a:r>
              <a:rPr lang="en-US" sz="3600" dirty="0"/>
              <a:t>α</a:t>
            </a:r>
            <a:r>
              <a:rPr lang="en-US" sz="3600" dirty="0" err="1"/>
              <a:t>νο</a:t>
            </a:r>
            <a:r>
              <a:rPr lang="en-US" sz="3600" dirty="0"/>
              <a:t>π</a:t>
            </a:r>
            <a:r>
              <a:rPr lang="en-US" sz="3600" dirty="0" err="1"/>
              <a:t>οιεί</a:t>
            </a:r>
            <a:r>
              <a:rPr lang="en-US" sz="3600" dirty="0"/>
              <a:t> </a:t>
            </a:r>
            <a:r>
              <a:rPr lang="en-US" sz="3600" dirty="0" err="1"/>
              <a:t>ιδι</a:t>
            </a:r>
            <a:r>
              <a:rPr lang="en-US" sz="3600" dirty="0"/>
              <a:t>α</a:t>
            </a:r>
            <a:r>
              <a:rPr lang="en-US" sz="3600" dirty="0" err="1"/>
              <a:t>ίτερ</a:t>
            </a:r>
            <a:r>
              <a:rPr lang="en-US" sz="3600" dirty="0"/>
              <a:t>α και έτσι </a:t>
            </a:r>
            <a:r>
              <a:rPr lang="en-US" sz="3600" dirty="0" err="1"/>
              <a:t>ωθείτ</a:t>
            </a:r>
            <a:r>
              <a:rPr lang="en-US" sz="3600" dirty="0"/>
              <a:t>αι να α</a:t>
            </a:r>
            <a:r>
              <a:rPr lang="en-US" sz="3600" dirty="0" err="1"/>
              <a:t>σχοληθεί</a:t>
            </a:r>
            <a:r>
              <a:rPr lang="en-US" sz="3600" dirty="0"/>
              <a:t> με </a:t>
            </a:r>
            <a:r>
              <a:rPr lang="en-US" sz="3600" dirty="0" err="1"/>
              <a:t>εξωγεωργικές</a:t>
            </a:r>
            <a:r>
              <a:rPr lang="en-US" sz="3600" dirty="0"/>
              <a:t> </a:t>
            </a:r>
            <a:r>
              <a:rPr lang="en-US" sz="3600" dirty="0" err="1"/>
              <a:t>δρ</a:t>
            </a:r>
            <a:r>
              <a:rPr lang="en-US" sz="3600" dirty="0"/>
              <a:t>α</a:t>
            </a:r>
            <a:r>
              <a:rPr lang="en-US" sz="3600" dirty="0" err="1"/>
              <a:t>στηριότητες</a:t>
            </a:r>
            <a:r>
              <a:rPr lang="en-US" sz="3600" dirty="0"/>
              <a:t> (</a:t>
            </a:r>
            <a:r>
              <a:rPr lang="en-US" sz="3600" dirty="0" err="1"/>
              <a:t>Stratigaki</a:t>
            </a:r>
            <a:r>
              <a:rPr lang="en-US" sz="3600" dirty="0"/>
              <a:t> 1988)</a:t>
            </a:r>
            <a:r>
              <a:rPr lang="en-US" sz="3600" dirty="0" smtClean="0"/>
              <a:t>.</a:t>
            </a:r>
            <a:endParaRPr lang="en-US" sz="3600" dirty="0"/>
          </a:p>
        </p:txBody>
      </p:sp>
    </p:spTree>
    <p:extLst>
      <p:ext uri="{BB962C8B-B14F-4D97-AF65-F5344CB8AC3E}">
        <p14:creationId xmlns:p14="http://schemas.microsoft.com/office/powerpoint/2010/main" val="3985967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858000"/>
          </a:xfrm>
        </p:spPr>
        <p:txBody>
          <a:bodyPr>
            <a:noAutofit/>
          </a:bodyPr>
          <a:lstStyle/>
          <a:p>
            <a:r>
              <a:rPr lang="el-GR" sz="3600" dirty="0" smtClean="0"/>
              <a:t>Βάση των ερευνών τη δεκαετία του ’90 εντοπίστηκαν δύο νέες κατηγορίες απασχόλησης για τις γυναίκες στην ύπαιθρο: </a:t>
            </a:r>
          </a:p>
          <a:p>
            <a:r>
              <a:rPr lang="el-GR" sz="3600" dirty="0" smtClean="0"/>
              <a:t>α) οι γυναίκες γεωργοί-αρχηγοί της εκμετάλλευσης, οι οποίες συνιστούν και μειοψηφία στο σύνολο και </a:t>
            </a:r>
          </a:p>
          <a:p>
            <a:r>
              <a:rPr lang="el-GR" sz="3600" dirty="0" smtClean="0"/>
              <a:t>β) οι γυναίκες με </a:t>
            </a:r>
            <a:r>
              <a:rPr lang="el-GR" sz="3600" dirty="0" err="1" smtClean="0"/>
              <a:t>αμοιβόμενη</a:t>
            </a:r>
            <a:r>
              <a:rPr lang="el-GR" sz="3600" dirty="0" smtClean="0"/>
              <a:t> εργασία </a:t>
            </a:r>
            <a:r>
              <a:rPr lang="el-GR" sz="3600" dirty="0" err="1" smtClean="0"/>
              <a:t>εξωγεωργικού</a:t>
            </a:r>
            <a:r>
              <a:rPr lang="el-GR" sz="3600" dirty="0" smtClean="0"/>
              <a:t> χαρακτήρα, στις υπηρεσίες και τη βιομηχανία, ή απασχολούμενες με </a:t>
            </a:r>
            <a:r>
              <a:rPr lang="el-GR" sz="3600" dirty="0" err="1" smtClean="0"/>
              <a:t>παραγεωργικές</a:t>
            </a:r>
            <a:r>
              <a:rPr lang="el-GR" sz="3600" dirty="0" smtClean="0"/>
              <a:t> δραστηριότητες εντός και εκτός πλαισίου του δικού τους νοικοκυριού (αγροτουρισμός, χειροτεχνία). </a:t>
            </a:r>
            <a:endParaRPr lang="en-US" sz="3600" dirty="0" smtClean="0"/>
          </a:p>
          <a:p>
            <a:endParaRPr lang="en-US" sz="3600" dirty="0"/>
          </a:p>
        </p:txBody>
      </p:sp>
    </p:spTree>
    <p:extLst>
      <p:ext uri="{BB962C8B-B14F-4D97-AF65-F5344CB8AC3E}">
        <p14:creationId xmlns:p14="http://schemas.microsoft.com/office/powerpoint/2010/main" val="4753172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858000"/>
          </a:xfrm>
        </p:spPr>
        <p:txBody>
          <a:bodyPr/>
          <a:lstStyle/>
          <a:p>
            <a:r>
              <a:rPr lang="el-GR" dirty="0"/>
              <a:t>Η εργασιακή εμπλοκή της γυναίκας στην γεωργική επιχείρηση είναι εξίσου σημαντική για την αναγνώρισή της ως ‘γεωργού’  στο πλαίσιο της αγροτικής κοινότητας</a:t>
            </a:r>
            <a:r>
              <a:rPr lang="el-GR" dirty="0" smtClean="0"/>
              <a:t>.</a:t>
            </a:r>
          </a:p>
          <a:p>
            <a:r>
              <a:rPr lang="el-GR" dirty="0" smtClean="0"/>
              <a:t> </a:t>
            </a:r>
            <a:r>
              <a:rPr lang="el-GR" dirty="0"/>
              <a:t>Οι γυναίκες γίνονται μέλη των αγροτικών συνεταιρισμών, αλλά οι σύζυγοι είναι αυτοί που παρακολουθούν τις συνελεύσεις, </a:t>
            </a:r>
            <a:r>
              <a:rPr lang="el-GR" dirty="0" err="1"/>
              <a:t>οφελούνται</a:t>
            </a:r>
            <a:r>
              <a:rPr lang="el-GR" dirty="0"/>
              <a:t> από προγράμματα γεωργικής εκπαίδευσης και τελικά συμμετέχουν ενεργά στην διαδικασία λήψης γεωργικών αποφάσεων</a:t>
            </a:r>
            <a:r>
              <a:rPr lang="el-GR" dirty="0" smtClean="0"/>
              <a:t>.</a:t>
            </a:r>
          </a:p>
          <a:p>
            <a:r>
              <a:rPr lang="el-GR" b="1" dirty="0" smtClean="0"/>
              <a:t> </a:t>
            </a:r>
            <a:r>
              <a:rPr lang="el-GR" b="1" dirty="0"/>
              <a:t>Έτσι   η σύζυγος καταλήγει να έχει μια ‘ονομαστική’ γεωργική ταυτότητα.</a:t>
            </a:r>
            <a:r>
              <a:rPr lang="en-US" b="1" dirty="0" smtClean="0">
                <a:effectLst/>
              </a:rPr>
              <a:t> </a:t>
            </a:r>
            <a:endParaRPr lang="en-US" b="1" dirty="0"/>
          </a:p>
        </p:txBody>
      </p:sp>
    </p:spTree>
    <p:extLst>
      <p:ext uri="{BB962C8B-B14F-4D97-AF65-F5344CB8AC3E}">
        <p14:creationId xmlns:p14="http://schemas.microsoft.com/office/powerpoint/2010/main" val="41256876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77800" y="0"/>
            <a:ext cx="8966200" cy="6680200"/>
          </a:xfrm>
        </p:spPr>
        <p:txBody>
          <a:bodyPr>
            <a:normAutofit/>
          </a:bodyPr>
          <a:lstStyle/>
          <a:p>
            <a:r>
              <a:rPr lang="el-GR" sz="4000" dirty="0"/>
              <a:t>Πολλοί κοινωνιολόγοι του αγροτικού χώρου διαπιστώνουν τον </a:t>
            </a:r>
            <a:r>
              <a:rPr lang="el-GR" sz="4000" dirty="0" err="1"/>
              <a:t>αυτο</a:t>
            </a:r>
            <a:r>
              <a:rPr lang="el-GR" sz="4000" dirty="0"/>
              <a:t>-αποκλεισμό των γυναικών ο οποίος αποτελεί συνάρτηση της ανισότητας ευκαιριών, που, με τη σειρά της προσδιορίζεται από περιοριστικές </a:t>
            </a:r>
            <a:r>
              <a:rPr lang="el-GR" sz="4000" dirty="0" err="1"/>
              <a:t>εσωτερικευμένες</a:t>
            </a:r>
            <a:r>
              <a:rPr lang="el-GR" sz="4000" dirty="0"/>
              <a:t> αξίες και κανόνες συμπεριφοράς. </a:t>
            </a:r>
            <a:endParaRPr lang="en-US" sz="4000" dirty="0"/>
          </a:p>
        </p:txBody>
      </p:sp>
    </p:spTree>
    <p:extLst>
      <p:ext uri="{BB962C8B-B14F-4D97-AF65-F5344CB8AC3E}">
        <p14:creationId xmlns:p14="http://schemas.microsoft.com/office/powerpoint/2010/main" val="20319940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274638"/>
            <a:ext cx="9144000" cy="6583362"/>
          </a:xfrm>
        </p:spPr>
        <p:txBody>
          <a:bodyPr>
            <a:normAutofit/>
          </a:bodyPr>
          <a:lstStyle/>
          <a:p>
            <a:r>
              <a:rPr lang="en-US" dirty="0"/>
              <a:t>Παρόλο που τα </a:t>
            </a:r>
            <a:r>
              <a:rPr lang="en-US" dirty="0" err="1"/>
              <a:t>τελευτ</a:t>
            </a:r>
            <a:r>
              <a:rPr lang="en-US" dirty="0"/>
              <a:t>α</a:t>
            </a:r>
            <a:r>
              <a:rPr lang="en-US" dirty="0" err="1"/>
              <a:t>ί</a:t>
            </a:r>
            <a:r>
              <a:rPr lang="en-US" dirty="0"/>
              <a:t>α </a:t>
            </a:r>
            <a:r>
              <a:rPr lang="en-US" dirty="0" err="1"/>
              <a:t>χρόνι</a:t>
            </a:r>
            <a:r>
              <a:rPr lang="en-US" dirty="0"/>
              <a:t>α α</a:t>
            </a:r>
            <a:r>
              <a:rPr lang="en-US" dirty="0" err="1"/>
              <a:t>ρκετές</a:t>
            </a:r>
            <a:r>
              <a:rPr lang="en-US" dirty="0"/>
              <a:t> </a:t>
            </a:r>
            <a:r>
              <a:rPr lang="en-US" dirty="0" err="1"/>
              <a:t>γυν</a:t>
            </a:r>
            <a:r>
              <a:rPr lang="en-US" dirty="0"/>
              <a:t>α</a:t>
            </a:r>
            <a:r>
              <a:rPr lang="en-US" dirty="0" err="1"/>
              <a:t>ίκες</a:t>
            </a:r>
            <a:r>
              <a:rPr lang="en-US" dirty="0"/>
              <a:t> </a:t>
            </a:r>
            <a:r>
              <a:rPr lang="en-US" dirty="0" err="1"/>
              <a:t>θεωρούντ</a:t>
            </a:r>
            <a:r>
              <a:rPr lang="en-US" dirty="0"/>
              <a:t>αι «α</a:t>
            </a:r>
            <a:r>
              <a:rPr lang="en-US" dirty="0" err="1"/>
              <a:t>ρχηγοί</a:t>
            </a:r>
            <a:r>
              <a:rPr lang="en-US" dirty="0"/>
              <a:t>» της </a:t>
            </a:r>
            <a:r>
              <a:rPr lang="en-US" dirty="0" err="1"/>
              <a:t>οικογενει</a:t>
            </a:r>
            <a:r>
              <a:rPr lang="en-US" dirty="0"/>
              <a:t>α</a:t>
            </a:r>
            <a:r>
              <a:rPr lang="en-US" dirty="0" err="1"/>
              <a:t>κής</a:t>
            </a:r>
            <a:r>
              <a:rPr lang="en-US" dirty="0"/>
              <a:t> εκμετάλλευσης οι άντρες </a:t>
            </a:r>
            <a:r>
              <a:rPr lang="en-US" dirty="0" err="1"/>
              <a:t>είν</a:t>
            </a:r>
            <a:r>
              <a:rPr lang="en-US" dirty="0"/>
              <a:t>αι α</a:t>
            </a:r>
            <a:r>
              <a:rPr lang="en-US" dirty="0" err="1"/>
              <a:t>υτοί</a:t>
            </a:r>
            <a:r>
              <a:rPr lang="en-US" dirty="0"/>
              <a:t> που τελικά </a:t>
            </a:r>
            <a:r>
              <a:rPr lang="en-US" dirty="0" smtClean="0"/>
              <a:t>συμμετέχουν </a:t>
            </a:r>
            <a:r>
              <a:rPr lang="en-US" dirty="0" err="1"/>
              <a:t>στ</a:t>
            </a:r>
            <a:r>
              <a:rPr lang="en-US" dirty="0"/>
              <a:t>α κοινά, </a:t>
            </a:r>
            <a:r>
              <a:rPr lang="en-US" dirty="0" err="1"/>
              <a:t>ωφελούντ</a:t>
            </a:r>
            <a:r>
              <a:rPr lang="en-US" dirty="0"/>
              <a:t>αι απ</a:t>
            </a:r>
            <a:r>
              <a:rPr lang="en-US" dirty="0" err="1"/>
              <a:t>ό</a:t>
            </a:r>
            <a:r>
              <a:rPr lang="en-US" dirty="0"/>
              <a:t> π</a:t>
            </a:r>
            <a:r>
              <a:rPr lang="en-US" dirty="0" err="1"/>
              <a:t>ρογράμμ</a:t>
            </a:r>
            <a:r>
              <a:rPr lang="en-US" dirty="0"/>
              <a:t>ατα γεωργικής εκπα</a:t>
            </a:r>
            <a:r>
              <a:rPr lang="en-US" dirty="0" err="1"/>
              <a:t>ίδευσης</a:t>
            </a:r>
            <a:r>
              <a:rPr lang="en-US" dirty="0"/>
              <a:t> και εν τέλη συμμετέχουν ενεργά στην </a:t>
            </a:r>
            <a:r>
              <a:rPr lang="en-US" dirty="0" err="1"/>
              <a:t>δι</a:t>
            </a:r>
            <a:r>
              <a:rPr lang="en-US" dirty="0"/>
              <a:t>α</a:t>
            </a:r>
            <a:r>
              <a:rPr lang="en-US" dirty="0" err="1"/>
              <a:t>δικ</a:t>
            </a:r>
            <a:r>
              <a:rPr lang="en-US" dirty="0"/>
              <a:t>α</a:t>
            </a:r>
            <a:r>
              <a:rPr lang="en-US" dirty="0" err="1"/>
              <a:t>σί</a:t>
            </a:r>
            <a:r>
              <a:rPr lang="en-US" dirty="0"/>
              <a:t>α λήψης γεωργικών απ</a:t>
            </a:r>
            <a:r>
              <a:rPr lang="en-US" dirty="0" err="1"/>
              <a:t>οφάσεων</a:t>
            </a:r>
            <a:r>
              <a:rPr lang="en-US" dirty="0"/>
              <a:t> στη </a:t>
            </a:r>
            <a:r>
              <a:rPr lang="en-US" dirty="0" err="1"/>
              <a:t>σφ</a:t>
            </a:r>
            <a:r>
              <a:rPr lang="en-US" dirty="0"/>
              <a:t>α</a:t>
            </a:r>
            <a:r>
              <a:rPr lang="en-US" dirty="0" err="1"/>
              <a:t>ίρ</a:t>
            </a:r>
            <a:r>
              <a:rPr lang="en-US" dirty="0"/>
              <a:t>α της </a:t>
            </a:r>
            <a:r>
              <a:rPr lang="en-US" dirty="0" err="1"/>
              <a:t>οικογενει</a:t>
            </a:r>
            <a:r>
              <a:rPr lang="en-US" dirty="0"/>
              <a:t>α</a:t>
            </a:r>
            <a:r>
              <a:rPr lang="en-US" dirty="0" err="1"/>
              <a:t>κής</a:t>
            </a:r>
            <a:r>
              <a:rPr lang="en-US" dirty="0"/>
              <a:t> εκμετάλλευσης. </a:t>
            </a:r>
            <a:endParaRPr lang="el-GR" dirty="0" smtClean="0"/>
          </a:p>
          <a:p>
            <a:r>
              <a:rPr lang="en-US" dirty="0" smtClean="0"/>
              <a:t>Έτσι</a:t>
            </a:r>
            <a:r>
              <a:rPr lang="en-US" dirty="0"/>
              <a:t>, η </a:t>
            </a:r>
            <a:r>
              <a:rPr lang="en-US" dirty="0" err="1" smtClean="0"/>
              <a:t>γυν</a:t>
            </a:r>
            <a:r>
              <a:rPr lang="en-US" dirty="0" smtClean="0"/>
              <a:t>α</a:t>
            </a:r>
            <a:r>
              <a:rPr lang="en-US" dirty="0" err="1" smtClean="0"/>
              <a:t>ίκ</a:t>
            </a:r>
            <a:r>
              <a:rPr lang="en-US" dirty="0" smtClean="0"/>
              <a:t>α </a:t>
            </a:r>
            <a:r>
              <a:rPr lang="en-US" dirty="0"/>
              <a:t>καταλήγει να έχει απ</a:t>
            </a:r>
            <a:r>
              <a:rPr lang="en-US" dirty="0" err="1"/>
              <a:t>λά</a:t>
            </a:r>
            <a:r>
              <a:rPr lang="en-US" dirty="0"/>
              <a:t> τον ‘τίτλο’ του α</a:t>
            </a:r>
            <a:r>
              <a:rPr lang="en-US" dirty="0" err="1"/>
              <a:t>ρχηγού</a:t>
            </a:r>
            <a:r>
              <a:rPr lang="en-US" dirty="0"/>
              <a:t> της εκμετάλλευσης και να έχει κυρίως </a:t>
            </a:r>
            <a:r>
              <a:rPr lang="en-US" dirty="0" err="1"/>
              <a:t>συμ</a:t>
            </a:r>
            <a:r>
              <a:rPr lang="en-US" dirty="0"/>
              <a:t>β</a:t>
            </a:r>
            <a:r>
              <a:rPr lang="en-US" dirty="0" err="1"/>
              <a:t>ουλευτικό</a:t>
            </a:r>
            <a:r>
              <a:rPr lang="en-US" dirty="0"/>
              <a:t> κι όχι απ</a:t>
            </a:r>
            <a:r>
              <a:rPr lang="en-US" dirty="0" err="1"/>
              <a:t>οφ</a:t>
            </a:r>
            <a:r>
              <a:rPr lang="en-US" dirty="0"/>
              <a:t>α</a:t>
            </a:r>
            <a:r>
              <a:rPr lang="en-US" dirty="0" err="1"/>
              <a:t>σιστικό</a:t>
            </a:r>
            <a:r>
              <a:rPr lang="en-US" dirty="0"/>
              <a:t> ρόλο στη </a:t>
            </a:r>
            <a:r>
              <a:rPr lang="en-US" dirty="0" err="1"/>
              <a:t>δι</a:t>
            </a:r>
            <a:r>
              <a:rPr lang="en-US" dirty="0"/>
              <a:t>α</a:t>
            </a:r>
            <a:r>
              <a:rPr lang="en-US" dirty="0" err="1"/>
              <a:t>δικ</a:t>
            </a:r>
            <a:r>
              <a:rPr lang="en-US" dirty="0"/>
              <a:t>α</a:t>
            </a:r>
            <a:r>
              <a:rPr lang="en-US" dirty="0" err="1"/>
              <a:t>σί</a:t>
            </a:r>
            <a:r>
              <a:rPr lang="en-US" dirty="0"/>
              <a:t>α λήψης των απ</a:t>
            </a:r>
            <a:r>
              <a:rPr lang="en-US" dirty="0" err="1"/>
              <a:t>οφάσεων</a:t>
            </a:r>
            <a:r>
              <a:rPr lang="en-US" dirty="0"/>
              <a:t> σχετικά με την εκμετάλλευση. </a:t>
            </a:r>
          </a:p>
        </p:txBody>
      </p:sp>
    </p:spTree>
    <p:extLst>
      <p:ext uri="{BB962C8B-B14F-4D97-AF65-F5344CB8AC3E}">
        <p14:creationId xmlns:p14="http://schemas.microsoft.com/office/powerpoint/2010/main" val="34037637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858000"/>
          </a:xfrm>
        </p:spPr>
        <p:txBody>
          <a:bodyPr/>
          <a:lstStyle/>
          <a:p>
            <a:r>
              <a:rPr lang="el-GR" dirty="0"/>
              <a:t>Οι νέες εργασιακές προκλήσεις αναδεικνύονται για τις γυναίκες της υπαίθρου κυρίως σε </a:t>
            </a:r>
            <a:r>
              <a:rPr lang="el-GR" dirty="0" err="1"/>
              <a:t>παραγεωργικές</a:t>
            </a:r>
            <a:r>
              <a:rPr lang="el-GR" dirty="0"/>
              <a:t> δραστηριότητες επιχειρηματικής μορφής, στον </a:t>
            </a:r>
            <a:r>
              <a:rPr lang="el-GR" dirty="0" smtClean="0"/>
              <a:t>αγροτουρισμό/ </a:t>
            </a:r>
            <a:r>
              <a:rPr lang="el-GR" dirty="0" err="1" smtClean="0"/>
              <a:t>οικοτουρισμό</a:t>
            </a:r>
            <a:r>
              <a:rPr lang="el-GR" dirty="0" smtClean="0"/>
              <a:t>, </a:t>
            </a:r>
            <a:r>
              <a:rPr lang="el-GR" dirty="0"/>
              <a:t>την αξιοποίηση αγροτικών προϊόντων και ειδών πολιτιστικής κληρονομιάς, καθώς και στη βιολογική γεωργία. </a:t>
            </a:r>
            <a:endParaRPr lang="el-GR" dirty="0" smtClean="0"/>
          </a:p>
          <a:p>
            <a:r>
              <a:rPr lang="el-GR" dirty="0" smtClean="0"/>
              <a:t>ΟΙΚΟΤΟΥΡΙΣΜΟΣ</a:t>
            </a:r>
            <a:r>
              <a:rPr lang="en-US" dirty="0"/>
              <a:t> </a:t>
            </a:r>
            <a:r>
              <a:rPr lang="el-GR" dirty="0" smtClean="0"/>
              <a:t>: </a:t>
            </a:r>
            <a:r>
              <a:rPr lang="el-GR" dirty="0"/>
              <a:t>Ο </a:t>
            </a:r>
            <a:r>
              <a:rPr lang="el-GR" dirty="0" smtClean="0"/>
              <a:t>όρος εμφανίστηκε στα τέλη της δεκαετίας του 1980 </a:t>
            </a:r>
            <a:r>
              <a:rPr lang="el-GR" dirty="0"/>
              <a:t>και </a:t>
            </a:r>
            <a:r>
              <a:rPr lang="el-GR" dirty="0" smtClean="0"/>
              <a:t>προήλθε από την συνάντηση δύο παράλληλων τάσεων που εμφανίστηκαν στους τομείς του τουρισμού και της προστασίας του περιβάλλοντος</a:t>
            </a:r>
            <a:r>
              <a:rPr lang="el-GR" dirty="0"/>
              <a:t>. </a:t>
            </a:r>
            <a:endParaRPr lang="en-US" dirty="0"/>
          </a:p>
        </p:txBody>
      </p:sp>
    </p:spTree>
    <p:extLst>
      <p:ext uri="{BB962C8B-B14F-4D97-AF65-F5344CB8AC3E}">
        <p14:creationId xmlns:p14="http://schemas.microsoft.com/office/powerpoint/2010/main" val="36969792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endParaRPr lang="en-US"/>
          </a:p>
        </p:txBody>
      </p:sp>
      <p:sp>
        <p:nvSpPr>
          <p:cNvPr id="3" name="Content Placeholder 2"/>
          <p:cNvSpPr>
            <a:spLocks noGrp="1"/>
          </p:cNvSpPr>
          <p:nvPr>
            <p:ph idx="1"/>
          </p:nvPr>
        </p:nvSpPr>
        <p:spPr>
          <a:xfrm>
            <a:off x="0" y="0"/>
            <a:ext cx="9144000" cy="6629400"/>
          </a:xfrm>
        </p:spPr>
        <p:txBody>
          <a:bodyPr>
            <a:normAutofit fontScale="92500" lnSpcReduction="20000"/>
          </a:bodyPr>
          <a:lstStyle/>
          <a:p>
            <a:r>
              <a:rPr lang="el-GR" sz="3600" dirty="0" smtClean="0"/>
              <a:t>Τουρισμός στη φύση και ενεργητική συμμετοχή για την προστασία τους περιβάλλοντος. Προστασία της φύσης με βιώσιμη και ήπια οικονομική ανάπτυξη. </a:t>
            </a:r>
            <a:r>
              <a:rPr lang="el-GR" sz="3600" dirty="0" err="1" smtClean="0"/>
              <a:t>Αντι</a:t>
            </a:r>
            <a:r>
              <a:rPr lang="el-GR" sz="3600" dirty="0" smtClean="0"/>
              <a:t>-κατανάλωση.</a:t>
            </a:r>
          </a:p>
          <a:p>
            <a:pPr marL="0" indent="0">
              <a:buNone/>
            </a:pPr>
            <a:r>
              <a:rPr lang="el-GR" sz="3600" dirty="0" smtClean="0"/>
              <a:t>.</a:t>
            </a:r>
          </a:p>
          <a:p>
            <a:r>
              <a:rPr lang="el-GR" sz="3600" dirty="0" smtClean="0"/>
              <a:t>Εμπλοκή των τοπικών </a:t>
            </a:r>
            <a:r>
              <a:rPr lang="el-GR" sz="3600" dirty="0" err="1" smtClean="0"/>
              <a:t>κοινωνίων</a:t>
            </a:r>
            <a:r>
              <a:rPr lang="el-GR" sz="3600" dirty="0" smtClean="0"/>
              <a:t> και θετικές  επιδράσεις ανάπτυξης στις κοινωνίες αυτές.</a:t>
            </a:r>
          </a:p>
          <a:p>
            <a:r>
              <a:rPr lang="el-GR" sz="3600" dirty="0" smtClean="0"/>
              <a:t>Προστασία φυσικής/πολιτιστικής κληρονομιάς και πηγή εσόδων. Ανάπτυξη οικολογικής συνείδησης</a:t>
            </a:r>
            <a:r>
              <a:rPr lang="el-GR" dirty="0" smtClean="0"/>
              <a:t>.</a:t>
            </a:r>
          </a:p>
          <a:p>
            <a:r>
              <a:rPr lang="el-GR" dirty="0"/>
              <a:t> </a:t>
            </a:r>
            <a:r>
              <a:rPr lang="el-GR" dirty="0" smtClean="0"/>
              <a:t>Δημιουργία συνέχειας των κοινωνιών μέσα στο χρόνο, ευκαιρίες εργασίας, συνεχής προσαρμογή, ανανέωση πληθυσμού. </a:t>
            </a:r>
            <a:r>
              <a:rPr lang="en-US" dirty="0" smtClean="0"/>
              <a:t>S</a:t>
            </a:r>
            <a:r>
              <a:rPr lang="el-GR" dirty="0" err="1" smtClean="0"/>
              <a:t>υμπληρώνουν</a:t>
            </a:r>
            <a:r>
              <a:rPr lang="el-GR" dirty="0"/>
              <a:t>, αντί </a:t>
            </a:r>
            <a:r>
              <a:rPr lang="el-GR" dirty="0" smtClean="0"/>
              <a:t>να αντικαθιστούν και να εξαλείφουν</a:t>
            </a:r>
            <a:r>
              <a:rPr lang="el-GR" dirty="0"/>
              <a:t>, παραδοσιακές </a:t>
            </a:r>
            <a:r>
              <a:rPr lang="el-GR" dirty="0" smtClean="0"/>
              <a:t>ασχολίες και δραστηριότητες </a:t>
            </a:r>
          </a:p>
        </p:txBody>
      </p:sp>
    </p:spTree>
    <p:extLst>
      <p:ext uri="{BB962C8B-B14F-4D97-AF65-F5344CB8AC3E}">
        <p14:creationId xmlns:p14="http://schemas.microsoft.com/office/powerpoint/2010/main" val="12165013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858000"/>
          </a:xfrm>
        </p:spPr>
        <p:txBody>
          <a:bodyPr>
            <a:normAutofit lnSpcReduction="10000"/>
          </a:bodyPr>
          <a:lstStyle/>
          <a:p>
            <a:r>
              <a:rPr lang="el-GR" dirty="0" smtClean="0"/>
              <a:t>ΑΓΡΟΤΙΚΟ ΤΟΠΙΟ- ΑΓΡΟΤΙΚΗ ΓΗ</a:t>
            </a:r>
          </a:p>
          <a:p>
            <a:r>
              <a:rPr lang="el-GR" dirty="0" smtClean="0"/>
              <a:t>Προσδιορισμένα από τις πρακτικές των γεωργών και κτηνοτρόφων.</a:t>
            </a:r>
          </a:p>
          <a:p>
            <a:r>
              <a:rPr lang="el-GR" dirty="0" smtClean="0"/>
              <a:t>Τοπία των αισθήσεων (ακοή, όραση, όσφρηση)</a:t>
            </a:r>
          </a:p>
          <a:p>
            <a:r>
              <a:rPr lang="el-GR" dirty="0" smtClean="0"/>
              <a:t>Τοπία  φυσικής και θρησκευτικής εμπειρίας</a:t>
            </a:r>
          </a:p>
          <a:p>
            <a:r>
              <a:rPr lang="el-GR" dirty="0" smtClean="0"/>
              <a:t>Γη όπου εγγράφεται η κοινωνική και συλλογική μνήμη</a:t>
            </a:r>
          </a:p>
          <a:p>
            <a:r>
              <a:rPr lang="el-GR" dirty="0" smtClean="0"/>
              <a:t>Οικογενειακή γη. Συστήματα </a:t>
            </a:r>
            <a:r>
              <a:rPr lang="el-GR" dirty="0" err="1" smtClean="0"/>
              <a:t>κληροδότησης</a:t>
            </a:r>
            <a:r>
              <a:rPr lang="el-GR" dirty="0" smtClean="0"/>
              <a:t> και συναισθηματική σύνδεση με τη γη</a:t>
            </a:r>
          </a:p>
          <a:p>
            <a:r>
              <a:rPr lang="el-GR" dirty="0" smtClean="0"/>
              <a:t>Τοπία, αγροτική γη και οικήματα.</a:t>
            </a:r>
          </a:p>
          <a:p>
            <a:r>
              <a:rPr lang="el-GR" dirty="0" smtClean="0"/>
              <a:t>Αρχιτεκτονικό μέτρο. Ανάγκη/πολυτέλεια</a:t>
            </a:r>
          </a:p>
          <a:p>
            <a:r>
              <a:rPr lang="el-GR" dirty="0" smtClean="0"/>
              <a:t>Τοπία της λιτότητας και της </a:t>
            </a:r>
            <a:r>
              <a:rPr lang="el-GR" dirty="0" err="1" smtClean="0"/>
              <a:t>σπάνης</a:t>
            </a:r>
            <a:r>
              <a:rPr lang="el-GR" dirty="0" smtClean="0"/>
              <a:t>.« </a:t>
            </a:r>
            <a:r>
              <a:rPr lang="el-GR" dirty="0" err="1" smtClean="0"/>
              <a:t>Φυση</a:t>
            </a:r>
            <a:r>
              <a:rPr lang="el-GR" dirty="0"/>
              <a:t>/</a:t>
            </a:r>
            <a:r>
              <a:rPr lang="el-GR" dirty="0" smtClean="0"/>
              <a:t>πολιτισμός. Οπισθοδρόμηση/</a:t>
            </a:r>
            <a:r>
              <a:rPr lang="el-GR" dirty="0" err="1" smtClean="0"/>
              <a:t>μοντερνικότητα</a:t>
            </a:r>
            <a:r>
              <a:rPr lang="el-GR" dirty="0" smtClean="0"/>
              <a:t>»</a:t>
            </a:r>
          </a:p>
          <a:p>
            <a:endParaRPr lang="en-US" dirty="0"/>
          </a:p>
        </p:txBody>
      </p:sp>
    </p:spTree>
    <p:extLst>
      <p:ext uri="{BB962C8B-B14F-4D97-AF65-F5344CB8AC3E}">
        <p14:creationId xmlns:p14="http://schemas.microsoft.com/office/powerpoint/2010/main" val="16913180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858000"/>
          </a:xfrm>
        </p:spPr>
        <p:txBody>
          <a:bodyPr>
            <a:normAutofit lnSpcReduction="10000"/>
          </a:bodyPr>
          <a:lstStyle/>
          <a:p>
            <a:r>
              <a:rPr lang="el-GR" dirty="0" smtClean="0"/>
              <a:t>ΑΓΡΟΤΙΚΟΣ ΧΩΡΟΣ ΚΑΙ ΑΓΡΟΤΙΚΟΣ ΧΡΟΝΟΣ</a:t>
            </a:r>
          </a:p>
          <a:p>
            <a:r>
              <a:rPr lang="el-GR" dirty="0" smtClean="0"/>
              <a:t>Αντικείμενο ΚΟΙΝΩΝΙΚΗΓΣ ΜΕΤΑΒΟΛΗΣ</a:t>
            </a:r>
          </a:p>
          <a:p>
            <a:r>
              <a:rPr lang="el-GR" dirty="0" smtClean="0"/>
              <a:t>(Τρεις παράγοντες που </a:t>
            </a:r>
            <a:r>
              <a:rPr lang="el-GR" dirty="0" err="1" smtClean="0"/>
              <a:t>επηρρεάζουν</a:t>
            </a:r>
            <a:r>
              <a:rPr lang="el-GR" dirty="0" smtClean="0"/>
              <a:t> την  </a:t>
            </a:r>
            <a:r>
              <a:rPr lang="el-GR" b="1" dirty="0" smtClean="0"/>
              <a:t>κοινωνική μεταβολή</a:t>
            </a:r>
            <a:r>
              <a:rPr lang="el-GR" dirty="0" smtClean="0"/>
              <a:t>: φυσικό περιβάλλον, πολιτική οργάνωση, πολιτιστική σφαίρα)</a:t>
            </a:r>
          </a:p>
          <a:p>
            <a:r>
              <a:rPr lang="el-GR" dirty="0" smtClean="0"/>
              <a:t>ΦΥΣΙΚΟ ΠΕΡΙΒΑΛΛΟΝ: Οι πρώτοι πολιτισμοί σε </a:t>
            </a:r>
            <a:r>
              <a:rPr lang="el-GR" dirty="0" err="1" smtClean="0"/>
              <a:t>έφορες</a:t>
            </a:r>
            <a:r>
              <a:rPr lang="el-GR" dirty="0" smtClean="0"/>
              <a:t> αγροτικές γαίες. Προσπάθεια κυριαρχίας στον κόσμο</a:t>
            </a:r>
          </a:p>
          <a:p>
            <a:r>
              <a:rPr lang="el-GR" dirty="0" smtClean="0"/>
              <a:t>Στον καπιταλιστικό κόσμο </a:t>
            </a:r>
            <a:r>
              <a:rPr lang="el-GR" dirty="0" err="1" smtClean="0"/>
              <a:t>εχουμε</a:t>
            </a:r>
            <a:r>
              <a:rPr lang="el-GR" dirty="0" smtClean="0"/>
              <a:t> συνεχή επέκταση </a:t>
            </a:r>
            <a:r>
              <a:rPr lang="el-GR" dirty="0" err="1" smtClean="0"/>
              <a:t>τηα</a:t>
            </a:r>
            <a:r>
              <a:rPr lang="el-GR" dirty="0" smtClean="0"/>
              <a:t> παραγωγής και αυξανόμενη συγκέντρωση πλούτου. ΕΜΦΑΣΗ ΣΤΗΝ ΤΕΧΝΟΛΟΓΙΚΉ ΚΑΙΝΟΤΟΜΊΑ.</a:t>
            </a:r>
          </a:p>
          <a:p>
            <a:r>
              <a:rPr lang="el-GR" dirty="0" smtClean="0"/>
              <a:t>Ο Αγροτικός χώρος εκσυγχρονίζεται και βιομηχανοποιείται. Η παραγωγή εντατικοποιείται.</a:t>
            </a:r>
            <a:endParaRPr lang="en-US" dirty="0"/>
          </a:p>
        </p:txBody>
      </p:sp>
    </p:spTree>
    <p:extLst>
      <p:ext uri="{BB962C8B-B14F-4D97-AF65-F5344CB8AC3E}">
        <p14:creationId xmlns:p14="http://schemas.microsoft.com/office/powerpoint/2010/main" val="30964018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US" dirty="0"/>
          </a:p>
        </p:txBody>
      </p:sp>
      <p:sp>
        <p:nvSpPr>
          <p:cNvPr id="3" name="Content Placeholder 2"/>
          <p:cNvSpPr>
            <a:spLocks noGrp="1"/>
          </p:cNvSpPr>
          <p:nvPr>
            <p:ph idx="1"/>
          </p:nvPr>
        </p:nvSpPr>
        <p:spPr>
          <a:xfrm>
            <a:off x="0" y="0"/>
            <a:ext cx="8915400" cy="6858000"/>
          </a:xfrm>
        </p:spPr>
        <p:txBody>
          <a:bodyPr>
            <a:normAutofit/>
          </a:bodyPr>
          <a:lstStyle/>
          <a:p>
            <a:r>
              <a:rPr lang="en-US" sz="3600" dirty="0" smtClean="0">
                <a:hlinkClick r:id="rId2"/>
              </a:rPr>
              <a:t>http://www.masticulture.com/greek-homepage.php</a:t>
            </a:r>
            <a:endParaRPr lang="el-GR" sz="3600" dirty="0" smtClean="0"/>
          </a:p>
          <a:p>
            <a:endParaRPr lang="el-GR" sz="3600" dirty="0"/>
          </a:p>
          <a:p>
            <a:r>
              <a:rPr lang="en-US" sz="3600" dirty="0" err="1"/>
              <a:t>Mε</a:t>
            </a:r>
            <a:r>
              <a:rPr lang="en-US" sz="3600" dirty="0"/>
              <a:t> την α</a:t>
            </a:r>
            <a:r>
              <a:rPr lang="en-US" sz="3600" dirty="0" err="1"/>
              <a:t>υξ</a:t>
            </a:r>
            <a:r>
              <a:rPr lang="en-US" sz="3600" dirty="0"/>
              <a:t>α</a:t>
            </a:r>
            <a:r>
              <a:rPr lang="en-US" sz="3600" dirty="0" err="1"/>
              <a:t>νόμενη</a:t>
            </a:r>
            <a:r>
              <a:rPr lang="en-US" sz="3600" dirty="0"/>
              <a:t> α</a:t>
            </a:r>
            <a:r>
              <a:rPr lang="en-US" sz="3600" dirty="0" err="1"/>
              <a:t>νά</a:t>
            </a:r>
            <a:r>
              <a:rPr lang="en-US" sz="3600" dirty="0"/>
              <a:t>π</a:t>
            </a:r>
            <a:r>
              <a:rPr lang="en-US" sz="3600" dirty="0" err="1"/>
              <a:t>τυξη</a:t>
            </a:r>
            <a:r>
              <a:rPr lang="en-US" sz="3600" dirty="0"/>
              <a:t> της τουριστικής </a:t>
            </a:r>
            <a:r>
              <a:rPr lang="en-US" sz="3600" dirty="0" smtClean="0"/>
              <a:t>β</a:t>
            </a:r>
            <a:r>
              <a:rPr lang="en-US" sz="3600" dirty="0" err="1" smtClean="0"/>
              <a:t>ιομηχ</a:t>
            </a:r>
            <a:r>
              <a:rPr lang="en-US" sz="3600" dirty="0" smtClean="0"/>
              <a:t>α</a:t>
            </a:r>
            <a:r>
              <a:rPr lang="en-US" sz="3600" dirty="0" err="1" smtClean="0"/>
              <a:t>νί</a:t>
            </a:r>
            <a:r>
              <a:rPr lang="en-US" sz="3600" dirty="0" smtClean="0"/>
              <a:t>ας, </a:t>
            </a:r>
            <a:r>
              <a:rPr lang="en-US" sz="3600" dirty="0"/>
              <a:t>μορφές </a:t>
            </a:r>
            <a:r>
              <a:rPr lang="el-GR" sz="3600" dirty="0" smtClean="0"/>
              <a:t>αγροτικής </a:t>
            </a:r>
            <a:r>
              <a:rPr lang="en-US" sz="3600" dirty="0" smtClean="0"/>
              <a:t>π</a:t>
            </a:r>
            <a:r>
              <a:rPr lang="en-US" sz="3600" dirty="0" err="1" smtClean="0"/>
              <a:t>εριουσί</a:t>
            </a:r>
            <a:r>
              <a:rPr lang="en-US" sz="3600" dirty="0" smtClean="0"/>
              <a:t>ας </a:t>
            </a:r>
            <a:r>
              <a:rPr lang="en-US" sz="3600" dirty="0"/>
              <a:t>που π</a:t>
            </a:r>
            <a:r>
              <a:rPr lang="en-US" sz="3600" dirty="0" err="1"/>
              <a:t>ροηγουμένως</a:t>
            </a:r>
            <a:r>
              <a:rPr lang="en-US" sz="3600" dirty="0"/>
              <a:t> δεν </a:t>
            </a:r>
            <a:r>
              <a:rPr lang="en-US" sz="3600" dirty="0" err="1"/>
              <a:t>είχ</a:t>
            </a:r>
            <a:r>
              <a:rPr lang="en-US" sz="3600" dirty="0"/>
              <a:t>αν κα</a:t>
            </a:r>
            <a:r>
              <a:rPr lang="en-US" sz="3600" dirty="0" err="1"/>
              <a:t>μιά</a:t>
            </a:r>
            <a:r>
              <a:rPr lang="en-US" sz="3600" dirty="0"/>
              <a:t> πα</a:t>
            </a:r>
            <a:r>
              <a:rPr lang="en-US" sz="3600" dirty="0" err="1"/>
              <a:t>ρ</a:t>
            </a:r>
            <a:r>
              <a:rPr lang="en-US" sz="3600" dirty="0"/>
              <a:t>α</a:t>
            </a:r>
            <a:r>
              <a:rPr lang="en-US" sz="3600" dirty="0" err="1"/>
              <a:t>γωγική</a:t>
            </a:r>
            <a:r>
              <a:rPr lang="en-US" sz="3600" dirty="0"/>
              <a:t> </a:t>
            </a:r>
            <a:r>
              <a:rPr lang="en-US" sz="3600" dirty="0" err="1"/>
              <a:t>δυν</a:t>
            </a:r>
            <a:r>
              <a:rPr lang="en-US" sz="3600" dirty="0"/>
              <a:t>α</a:t>
            </a:r>
            <a:r>
              <a:rPr lang="en-US" sz="3600" dirty="0" err="1"/>
              <a:t>τότητ</a:t>
            </a:r>
            <a:r>
              <a:rPr lang="en-US" sz="3600" dirty="0"/>
              <a:t>α </a:t>
            </a:r>
            <a:r>
              <a:rPr lang="en-US" sz="3600" dirty="0" err="1"/>
              <a:t>έγιν</a:t>
            </a:r>
            <a:r>
              <a:rPr lang="en-US" sz="3600" dirty="0"/>
              <a:t>αν π</a:t>
            </a:r>
            <a:r>
              <a:rPr lang="en-US" sz="3600" dirty="0" err="1"/>
              <a:t>ρωτ</a:t>
            </a:r>
            <a:r>
              <a:rPr lang="en-US" sz="3600" dirty="0"/>
              <a:t>α</a:t>
            </a:r>
            <a:r>
              <a:rPr lang="en-US" sz="3600" dirty="0" err="1"/>
              <a:t>ρχικές</a:t>
            </a:r>
            <a:r>
              <a:rPr lang="en-US" sz="3600" dirty="0"/>
              <a:t> π</a:t>
            </a:r>
            <a:r>
              <a:rPr lang="en-US" sz="3600" dirty="0" err="1"/>
              <a:t>ηγές</a:t>
            </a:r>
            <a:r>
              <a:rPr lang="en-US" sz="3600" dirty="0"/>
              <a:t> </a:t>
            </a:r>
            <a:r>
              <a:rPr lang="en-US" sz="3600" dirty="0" err="1"/>
              <a:t>εισοδήμ</a:t>
            </a:r>
            <a:r>
              <a:rPr lang="en-US" sz="3600" dirty="0"/>
              <a:t>ατος. </a:t>
            </a:r>
            <a:r>
              <a:rPr lang="en-US" sz="3600" b="1" dirty="0" err="1"/>
              <a:t>Bρ</a:t>
            </a:r>
            <a:r>
              <a:rPr lang="en-US" sz="3600" b="1" dirty="0"/>
              <a:t>α</a:t>
            </a:r>
            <a:r>
              <a:rPr lang="en-US" sz="3600" b="1" dirty="0" err="1"/>
              <a:t>χώδεις</a:t>
            </a:r>
            <a:r>
              <a:rPr lang="en-US" sz="3600" b="1" dirty="0"/>
              <a:t>, άγονες α</a:t>
            </a:r>
            <a:r>
              <a:rPr lang="en-US" sz="3600" b="1" dirty="0" err="1"/>
              <a:t>γροτικές</a:t>
            </a:r>
            <a:r>
              <a:rPr lang="en-US" sz="3600" b="1" dirty="0"/>
              <a:t> π</a:t>
            </a:r>
            <a:r>
              <a:rPr lang="en-US" sz="3600" b="1" dirty="0" err="1"/>
              <a:t>εριοχές</a:t>
            </a:r>
            <a:r>
              <a:rPr lang="en-US" sz="3600" b="1" dirty="0"/>
              <a:t> </a:t>
            </a:r>
            <a:r>
              <a:rPr lang="en-US" sz="3600" b="1" dirty="0" err="1"/>
              <a:t>εμφ</a:t>
            </a:r>
            <a:r>
              <a:rPr lang="en-US" sz="3600" b="1" dirty="0"/>
              <a:t>α</a:t>
            </a:r>
            <a:r>
              <a:rPr lang="en-US" sz="3600" b="1" dirty="0" err="1"/>
              <a:t>νίζοντ</a:t>
            </a:r>
            <a:r>
              <a:rPr lang="en-US" sz="3600" b="1" dirty="0"/>
              <a:t>αι ως κα</a:t>
            </a:r>
            <a:r>
              <a:rPr lang="en-US" sz="3600" b="1" dirty="0" err="1"/>
              <a:t>ινούργιοι</a:t>
            </a:r>
            <a:r>
              <a:rPr lang="en-US" sz="3600" b="1" dirty="0"/>
              <a:t> </a:t>
            </a:r>
            <a:r>
              <a:rPr lang="en-US" sz="3600" b="1" dirty="0" err="1"/>
              <a:t>τό</a:t>
            </a:r>
            <a:r>
              <a:rPr lang="en-US" sz="3600" b="1" dirty="0"/>
              <a:t>ποι για κα</a:t>
            </a:r>
            <a:r>
              <a:rPr lang="en-US" sz="3600" b="1" dirty="0" err="1"/>
              <a:t>τοίκηση</a:t>
            </a:r>
            <a:r>
              <a:rPr lang="en-US" sz="3600" b="1" dirty="0"/>
              <a:t> </a:t>
            </a:r>
          </a:p>
        </p:txBody>
      </p:sp>
    </p:spTree>
    <p:extLst>
      <p:ext uri="{BB962C8B-B14F-4D97-AF65-F5344CB8AC3E}">
        <p14:creationId xmlns:p14="http://schemas.microsoft.com/office/powerpoint/2010/main" val="33169627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274638"/>
            <a:ext cx="9144000" cy="6583362"/>
          </a:xfrm>
        </p:spPr>
        <p:txBody>
          <a:bodyPr>
            <a:noAutofit/>
          </a:bodyPr>
          <a:lstStyle/>
          <a:p>
            <a:r>
              <a:rPr lang="en-US" sz="2000" dirty="0"/>
              <a:t>Πολλοί και </a:t>
            </a:r>
            <a:r>
              <a:rPr lang="en-US" sz="2000" dirty="0" err="1"/>
              <a:t>δι</a:t>
            </a:r>
            <a:r>
              <a:rPr lang="en-US" sz="2000" dirty="0"/>
              <a:t>α</a:t>
            </a:r>
            <a:r>
              <a:rPr lang="en-US" sz="2000" dirty="0" err="1"/>
              <a:t>φορετικοί</a:t>
            </a:r>
            <a:r>
              <a:rPr lang="en-US" sz="2000" dirty="0"/>
              <a:t> ορισμοί ακόμη και στο πλαίσιο </a:t>
            </a:r>
            <a:r>
              <a:rPr lang="en-US" sz="2000" dirty="0" smtClean="0"/>
              <a:t>τ</a:t>
            </a:r>
            <a:r>
              <a:rPr lang="el-GR" sz="2000" dirty="0" smtClean="0"/>
              <a:t>ων κοινωνικ</a:t>
            </a:r>
            <a:r>
              <a:rPr lang="el-GR" sz="2000" dirty="0" smtClean="0"/>
              <a:t>ών σπουδών</a:t>
            </a:r>
            <a:r>
              <a:rPr lang="en-US" sz="2000" dirty="0" smtClean="0"/>
              <a:t> </a:t>
            </a:r>
            <a:r>
              <a:rPr lang="en-US" sz="2000" dirty="0"/>
              <a:t>(</a:t>
            </a:r>
            <a:r>
              <a:rPr lang="en-US" sz="2000" dirty="0" err="1" smtClean="0"/>
              <a:t>έμφ</a:t>
            </a:r>
            <a:r>
              <a:rPr lang="en-US" sz="2000" dirty="0" smtClean="0"/>
              <a:t>α</a:t>
            </a:r>
            <a:r>
              <a:rPr lang="el-GR" sz="2000" dirty="0" smtClean="0"/>
              <a:t>α</a:t>
            </a:r>
            <a:r>
              <a:rPr lang="en-US" sz="2000" dirty="0" err="1" smtClean="0"/>
              <a:t>ση</a:t>
            </a:r>
            <a:r>
              <a:rPr lang="en-US" sz="2000" dirty="0" smtClean="0"/>
              <a:t> </a:t>
            </a:r>
            <a:r>
              <a:rPr lang="en-US" sz="2000" dirty="0"/>
              <a:t>στην </a:t>
            </a:r>
            <a:r>
              <a:rPr lang="en-US" sz="2000" dirty="0" err="1"/>
              <a:t>μερικότητ</a:t>
            </a:r>
            <a:r>
              <a:rPr lang="en-US" sz="2000" dirty="0"/>
              <a:t>α των ορισμών)</a:t>
            </a:r>
          </a:p>
          <a:p>
            <a:r>
              <a:rPr lang="en-US" sz="2000" dirty="0"/>
              <a:t>Ενδεικτικοί ορισμοί:</a:t>
            </a:r>
          </a:p>
          <a:p>
            <a:r>
              <a:rPr lang="en-US" sz="2000" dirty="0"/>
              <a:t>-Μορφή </a:t>
            </a:r>
            <a:r>
              <a:rPr lang="en-US" sz="2000" dirty="0" err="1"/>
              <a:t>ομ</a:t>
            </a:r>
            <a:r>
              <a:rPr lang="en-US" sz="2000" dirty="0"/>
              <a:t>αδικής μετακίνησης με στόχο την αναζήτηση του βα</a:t>
            </a:r>
            <a:r>
              <a:rPr lang="en-US" sz="2000" dirty="0" err="1"/>
              <a:t>θύτερου</a:t>
            </a:r>
            <a:r>
              <a:rPr lang="en-US" sz="2000" dirty="0"/>
              <a:t> </a:t>
            </a:r>
            <a:r>
              <a:rPr lang="en-US" sz="2000" dirty="0" err="1"/>
              <a:t>νοήμ</a:t>
            </a:r>
            <a:r>
              <a:rPr lang="en-US" sz="2000" dirty="0"/>
              <a:t>ατος της ζωής,</a:t>
            </a:r>
          </a:p>
          <a:p>
            <a:r>
              <a:rPr lang="en-US" sz="2000" dirty="0"/>
              <a:t>-Μια συγκροτημένη και </a:t>
            </a:r>
            <a:r>
              <a:rPr lang="en-US" sz="2000" dirty="0" err="1"/>
              <a:t>οργ</a:t>
            </a:r>
            <a:r>
              <a:rPr lang="en-US" sz="2000" dirty="0"/>
              <a:t>α</a:t>
            </a:r>
            <a:r>
              <a:rPr lang="en-US" sz="2000" dirty="0" err="1"/>
              <a:t>νωμένη</a:t>
            </a:r>
            <a:r>
              <a:rPr lang="en-US" sz="2000" dirty="0"/>
              <a:t> </a:t>
            </a:r>
            <a:r>
              <a:rPr lang="en-US" sz="2000" dirty="0" err="1"/>
              <a:t>δρ</a:t>
            </a:r>
            <a:r>
              <a:rPr lang="en-US" sz="2000" dirty="0"/>
              <a:t>α</a:t>
            </a:r>
            <a:r>
              <a:rPr lang="en-US" sz="2000" dirty="0" err="1"/>
              <a:t>στηριότητ</a:t>
            </a:r>
            <a:r>
              <a:rPr lang="en-US" sz="2000" dirty="0"/>
              <a:t>α του ελεύθερου χρόνου στις σύγχρονες κοινωνίες,</a:t>
            </a:r>
          </a:p>
          <a:p>
            <a:r>
              <a:rPr lang="en-US" sz="2000" dirty="0"/>
              <a:t>-Μια μορφή κοινωνικής δράσης με </a:t>
            </a:r>
            <a:r>
              <a:rPr lang="en-US" sz="2000" dirty="0" err="1"/>
              <a:t>ιδι</a:t>
            </a:r>
            <a:r>
              <a:rPr lang="en-US" sz="2000" dirty="0"/>
              <a:t>α</a:t>
            </a:r>
            <a:r>
              <a:rPr lang="en-US" sz="2000" dirty="0" err="1"/>
              <a:t>ίτερ</a:t>
            </a:r>
            <a:r>
              <a:rPr lang="en-US" sz="2000" dirty="0"/>
              <a:t>α π</a:t>
            </a:r>
            <a:r>
              <a:rPr lang="en-US" sz="2000" dirty="0" err="1"/>
              <a:t>ολιτισμικά</a:t>
            </a:r>
            <a:r>
              <a:rPr lang="en-US" sz="2000" dirty="0"/>
              <a:t> χα</a:t>
            </a:r>
            <a:r>
              <a:rPr lang="en-US" sz="2000" dirty="0" err="1"/>
              <a:t>ρ</a:t>
            </a:r>
            <a:r>
              <a:rPr lang="en-US" sz="2000" dirty="0"/>
              <a:t>α</a:t>
            </a:r>
            <a:r>
              <a:rPr lang="en-US" sz="2000" dirty="0" err="1"/>
              <a:t>κτηριστικά</a:t>
            </a:r>
            <a:r>
              <a:rPr lang="en-US" sz="2000" dirty="0"/>
              <a:t> και </a:t>
            </a:r>
            <a:r>
              <a:rPr lang="en-US" sz="2000" dirty="0" err="1"/>
              <a:t>κίνητρ</a:t>
            </a:r>
            <a:r>
              <a:rPr lang="en-US" sz="2000" dirty="0"/>
              <a:t>α για τον σύγχρονο </a:t>
            </a:r>
            <a:r>
              <a:rPr lang="en-US" sz="2000" dirty="0" err="1"/>
              <a:t>τουρίστ</a:t>
            </a:r>
            <a:r>
              <a:rPr lang="en-US" sz="2000" dirty="0"/>
              <a:t>α,</a:t>
            </a:r>
          </a:p>
          <a:p>
            <a:r>
              <a:rPr lang="en-US" sz="2000" dirty="0"/>
              <a:t>-Μια </a:t>
            </a:r>
            <a:r>
              <a:rPr lang="en-US" sz="2000" dirty="0" err="1"/>
              <a:t>δρ</a:t>
            </a:r>
            <a:r>
              <a:rPr lang="en-US" sz="2000" dirty="0"/>
              <a:t>α</a:t>
            </a:r>
            <a:r>
              <a:rPr lang="en-US" sz="2000" dirty="0" err="1"/>
              <a:t>στηριότητ</a:t>
            </a:r>
            <a:r>
              <a:rPr lang="en-US" sz="2000" dirty="0"/>
              <a:t>α με π</a:t>
            </a:r>
            <a:r>
              <a:rPr lang="en-US" sz="2000" dirty="0" err="1"/>
              <a:t>οικίλες</a:t>
            </a:r>
            <a:r>
              <a:rPr lang="en-US" sz="2000" dirty="0"/>
              <a:t> κοινωνικές/π</a:t>
            </a:r>
            <a:r>
              <a:rPr lang="en-US" sz="2000" dirty="0" err="1"/>
              <a:t>ολιτικές</a:t>
            </a:r>
            <a:r>
              <a:rPr lang="en-US" sz="2000" dirty="0"/>
              <a:t> και π</a:t>
            </a:r>
            <a:r>
              <a:rPr lang="en-US" sz="2000" dirty="0" err="1"/>
              <a:t>ολιτισμικές</a:t>
            </a:r>
            <a:r>
              <a:rPr lang="en-US" sz="2000" dirty="0"/>
              <a:t> επιπ</a:t>
            </a:r>
            <a:r>
              <a:rPr lang="en-US" sz="2000" dirty="0" err="1"/>
              <a:t>τώσεις</a:t>
            </a:r>
            <a:r>
              <a:rPr lang="en-US" sz="2000" dirty="0"/>
              <a:t> επιπ</a:t>
            </a:r>
            <a:r>
              <a:rPr lang="en-US" sz="2000" dirty="0" err="1"/>
              <a:t>τώσεις</a:t>
            </a:r>
            <a:r>
              <a:rPr lang="en-US" sz="2000" dirty="0"/>
              <a:t> στη </a:t>
            </a:r>
            <a:r>
              <a:rPr lang="en-US" sz="2000" dirty="0" err="1"/>
              <a:t>χώρ</a:t>
            </a:r>
            <a:r>
              <a:rPr lang="en-US" sz="2000" dirty="0"/>
              <a:t>α ή την π</a:t>
            </a:r>
            <a:r>
              <a:rPr lang="en-US" sz="2000" dirty="0" err="1"/>
              <a:t>εριοχή</a:t>
            </a:r>
            <a:r>
              <a:rPr lang="en-US" sz="2000" dirty="0"/>
              <a:t> </a:t>
            </a:r>
            <a:r>
              <a:rPr lang="en-US" sz="2000" dirty="0" err="1"/>
              <a:t>υ</a:t>
            </a:r>
            <a:r>
              <a:rPr lang="en-US" sz="2000" dirty="0"/>
              <a:t>π</a:t>
            </a:r>
            <a:r>
              <a:rPr lang="en-US" sz="2000" dirty="0" err="1"/>
              <a:t>οδοχής</a:t>
            </a:r>
            <a:endParaRPr lang="en-US" sz="2000" dirty="0"/>
          </a:p>
          <a:p>
            <a:r>
              <a:rPr lang="en-US" sz="2000" dirty="0"/>
              <a:t>-Μια μορφή συλλογικής κατα</a:t>
            </a:r>
            <a:r>
              <a:rPr lang="en-US" sz="2000" dirty="0" err="1"/>
              <a:t>νάλωσης</a:t>
            </a:r>
            <a:r>
              <a:rPr lang="en-US" sz="2000" dirty="0"/>
              <a:t> με χα</a:t>
            </a:r>
            <a:r>
              <a:rPr lang="en-US" sz="2000" dirty="0" err="1"/>
              <a:t>ρ</a:t>
            </a:r>
            <a:r>
              <a:rPr lang="en-US" sz="2000" dirty="0"/>
              <a:t>α</a:t>
            </a:r>
            <a:r>
              <a:rPr lang="en-US" sz="2000" dirty="0" err="1"/>
              <a:t>κτηριστικά</a:t>
            </a:r>
            <a:r>
              <a:rPr lang="en-US" sz="2000" dirty="0"/>
              <a:t> </a:t>
            </a:r>
            <a:r>
              <a:rPr lang="en-US" sz="2000" dirty="0" err="1"/>
              <a:t>άμεσ</a:t>
            </a:r>
            <a:r>
              <a:rPr lang="en-US" sz="2000" dirty="0"/>
              <a:t>α </a:t>
            </a:r>
            <a:r>
              <a:rPr lang="en-US" sz="2000" dirty="0" err="1"/>
              <a:t>συνδεδεμέν</a:t>
            </a:r>
            <a:r>
              <a:rPr lang="en-US" sz="2000" dirty="0"/>
              <a:t>α μα τα κοινωνικά και κατανα</a:t>
            </a:r>
            <a:r>
              <a:rPr lang="en-US" sz="2000" dirty="0" err="1"/>
              <a:t>λωτικά</a:t>
            </a:r>
            <a:r>
              <a:rPr lang="en-US" sz="2000" dirty="0"/>
              <a:t> π</a:t>
            </a:r>
            <a:r>
              <a:rPr lang="en-US" sz="2000" dirty="0" err="1"/>
              <a:t>ρότυ</a:t>
            </a:r>
            <a:r>
              <a:rPr lang="en-US" sz="2000" dirty="0"/>
              <a:t>πα που επ</a:t>
            </a:r>
            <a:r>
              <a:rPr lang="en-US" sz="2000" dirty="0" err="1"/>
              <a:t>ικρ</a:t>
            </a:r>
            <a:r>
              <a:rPr lang="en-US" sz="2000" dirty="0"/>
              <a:t>α</a:t>
            </a:r>
            <a:r>
              <a:rPr lang="en-US" sz="2000" dirty="0" err="1"/>
              <a:t>τούν</a:t>
            </a:r>
            <a:r>
              <a:rPr lang="en-US" sz="2000" dirty="0"/>
              <a:t> στις σύγχρονες κοινωνίες την μεταπ</a:t>
            </a:r>
            <a:r>
              <a:rPr lang="en-US" sz="2000" dirty="0" err="1"/>
              <a:t>ολεμική</a:t>
            </a:r>
            <a:r>
              <a:rPr lang="en-US" sz="2000" dirty="0"/>
              <a:t> π</a:t>
            </a:r>
            <a:r>
              <a:rPr lang="en-US" sz="2000" dirty="0" err="1"/>
              <a:t>ερίοδο</a:t>
            </a:r>
            <a:r>
              <a:rPr lang="en-US" sz="2000" dirty="0"/>
              <a:t>,</a:t>
            </a:r>
          </a:p>
          <a:p>
            <a:r>
              <a:rPr lang="en-US" sz="2000" dirty="0"/>
              <a:t>-</a:t>
            </a:r>
            <a:r>
              <a:rPr lang="en-US" sz="2000" dirty="0" err="1"/>
              <a:t>Έν</a:t>
            </a:r>
            <a:r>
              <a:rPr lang="en-US" sz="2000" dirty="0"/>
              <a:t>α κοινωνικό φα</a:t>
            </a:r>
            <a:r>
              <a:rPr lang="en-US" sz="2000" dirty="0" err="1"/>
              <a:t>ινόμενο</a:t>
            </a:r>
            <a:r>
              <a:rPr lang="en-US" sz="2000" dirty="0"/>
              <a:t> με χα</a:t>
            </a:r>
            <a:r>
              <a:rPr lang="en-US" sz="2000" dirty="0" err="1"/>
              <a:t>ρ</a:t>
            </a:r>
            <a:r>
              <a:rPr lang="en-US" sz="2000" dirty="0"/>
              <a:t>α</a:t>
            </a:r>
            <a:r>
              <a:rPr lang="en-US" sz="2000" dirty="0" err="1"/>
              <a:t>κτηριστικά</a:t>
            </a:r>
            <a:r>
              <a:rPr lang="en-US" sz="2000" dirty="0"/>
              <a:t> τα οπ</a:t>
            </a:r>
            <a:r>
              <a:rPr lang="en-US" sz="2000" dirty="0" err="1"/>
              <a:t>οί</a:t>
            </a:r>
            <a:r>
              <a:rPr lang="en-US" sz="2000" dirty="0"/>
              <a:t>α απ</a:t>
            </a:r>
            <a:r>
              <a:rPr lang="en-US" sz="2000" dirty="0" err="1"/>
              <a:t>οτελούν</a:t>
            </a:r>
            <a:r>
              <a:rPr lang="en-US" sz="2000" dirty="0"/>
              <a:t> τη σύνθεση όλων των πα</a:t>
            </a:r>
            <a:r>
              <a:rPr lang="en-US" sz="2000" dirty="0" err="1"/>
              <a:t>ρ</a:t>
            </a:r>
            <a:r>
              <a:rPr lang="en-US" sz="2000" dirty="0"/>
              <a:t>α</a:t>
            </a:r>
            <a:r>
              <a:rPr lang="en-US" sz="2000" dirty="0" err="1"/>
              <a:t>γόντων</a:t>
            </a:r>
            <a:r>
              <a:rPr lang="en-US" sz="2000" dirty="0"/>
              <a:t> που </a:t>
            </a:r>
            <a:r>
              <a:rPr lang="en-US" sz="2000" dirty="0" err="1"/>
              <a:t>δρ</a:t>
            </a:r>
            <a:r>
              <a:rPr lang="en-US" sz="2000" dirty="0"/>
              <a:t>α</a:t>
            </a:r>
            <a:r>
              <a:rPr lang="en-US" sz="2000" dirty="0" err="1"/>
              <a:t>στηριο</a:t>
            </a:r>
            <a:r>
              <a:rPr lang="en-US" sz="2000" dirty="0"/>
              <a:t>π</a:t>
            </a:r>
            <a:r>
              <a:rPr lang="en-US" sz="2000" dirty="0" err="1"/>
              <a:t>οιούντ</a:t>
            </a:r>
            <a:r>
              <a:rPr lang="en-US" sz="2000" dirty="0"/>
              <a:t>αι στον τουρισμό.</a:t>
            </a:r>
          </a:p>
          <a:p>
            <a:r>
              <a:rPr lang="en-US" sz="2400" dirty="0"/>
              <a:t> </a:t>
            </a:r>
          </a:p>
          <a:p>
            <a:endParaRPr lang="en-US" sz="2400" dirty="0"/>
          </a:p>
        </p:txBody>
      </p:sp>
    </p:spTree>
    <p:extLst>
      <p:ext uri="{BB962C8B-B14F-4D97-AF65-F5344CB8AC3E}">
        <p14:creationId xmlns:p14="http://schemas.microsoft.com/office/powerpoint/2010/main" val="36205621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858000"/>
          </a:xfrm>
        </p:spPr>
        <p:txBody>
          <a:bodyPr>
            <a:normAutofit fontScale="92500" lnSpcReduction="10000"/>
          </a:bodyPr>
          <a:lstStyle/>
          <a:p>
            <a:r>
              <a:rPr lang="en-US" b="1" dirty="0" err="1"/>
              <a:t>Έμφ</a:t>
            </a:r>
            <a:r>
              <a:rPr lang="en-US" b="1" dirty="0"/>
              <a:t>α</a:t>
            </a:r>
            <a:r>
              <a:rPr lang="en-US" b="1" dirty="0" err="1"/>
              <a:t>ση</a:t>
            </a:r>
            <a:r>
              <a:rPr lang="en-US" b="1" dirty="0"/>
              <a:t>:</a:t>
            </a:r>
            <a:r>
              <a:rPr lang="en-US" dirty="0"/>
              <a:t>  Α) στην α</a:t>
            </a:r>
            <a:r>
              <a:rPr lang="en-US" dirty="0" err="1"/>
              <a:t>νθρω</a:t>
            </a:r>
            <a:r>
              <a:rPr lang="en-US" dirty="0"/>
              <a:t>π</a:t>
            </a:r>
            <a:r>
              <a:rPr lang="en-US" dirty="0" err="1"/>
              <a:t>ολογική</a:t>
            </a:r>
            <a:r>
              <a:rPr lang="en-US" dirty="0"/>
              <a:t>/κοινωνιολογική </a:t>
            </a:r>
            <a:r>
              <a:rPr lang="en-US" dirty="0" err="1"/>
              <a:t>ερμηνεί</a:t>
            </a:r>
            <a:r>
              <a:rPr lang="en-US" dirty="0"/>
              <a:t>α της Smith (Hosts &amp; Guests, The anthropology of Tourism, 1977, 1989)</a:t>
            </a:r>
            <a:r>
              <a:rPr lang="el-GR" dirty="0"/>
              <a:t>: Το φαινόμενο του τουρισμού υφίσταται ως μια σχέση μεταξύ του ελεύθερου χρόνου, του ταξιδιού, του χρήματος και των ατόμων. Πολιτισμική καταλληλότητα του ‘</a:t>
            </a:r>
            <a:r>
              <a:rPr lang="el-GR" dirty="0" err="1"/>
              <a:t>ταξιδιού΄μέσα</a:t>
            </a:r>
            <a:r>
              <a:rPr lang="el-GR" dirty="0"/>
              <a:t> σε μια κοινωνία ως δράσης που επιτρέπει στα </a:t>
            </a:r>
            <a:r>
              <a:rPr lang="el-GR" dirty="0" err="1"/>
              <a:t>ατομα</a:t>
            </a:r>
            <a:r>
              <a:rPr lang="el-GR" dirty="0"/>
              <a:t> να  καταναλώσουν χρόνο και χρήμα,</a:t>
            </a:r>
            <a:endParaRPr lang="en-US" dirty="0"/>
          </a:p>
          <a:p>
            <a:r>
              <a:rPr lang="el-GR" dirty="0"/>
              <a:t> </a:t>
            </a:r>
            <a:endParaRPr lang="en-US" dirty="0"/>
          </a:p>
          <a:p>
            <a:r>
              <a:rPr lang="el-GR" dirty="0"/>
              <a:t>Β)  στον τουρισμό ως φαινόμενο που εμπλέκει τις τοπικές κοινωνίες σε </a:t>
            </a:r>
            <a:r>
              <a:rPr lang="el-GR" dirty="0" err="1"/>
              <a:t>υπερτοπικά</a:t>
            </a:r>
            <a:r>
              <a:rPr lang="el-GR" dirty="0"/>
              <a:t>/ παγκόσμια δίκτυα οικονομικών, πολιτισμικών ανταλλαγών, διάχυσης προτύπων. Δίκτυα που διαμορφώνουν ασύμμετρες σχέσεις πολιτικών δυνάμεων, διακινούν πληροφορίες, ιδέες, </a:t>
            </a:r>
            <a:r>
              <a:rPr lang="el-GR" dirty="0" err="1"/>
              <a:t>υλικότητες</a:t>
            </a:r>
            <a:r>
              <a:rPr lang="el-GR" dirty="0"/>
              <a:t>, κεφάλαια.</a:t>
            </a:r>
            <a:endParaRPr lang="en-US" dirty="0"/>
          </a:p>
          <a:p>
            <a:endParaRPr lang="en-US" dirty="0"/>
          </a:p>
        </p:txBody>
      </p:sp>
    </p:spTree>
    <p:extLst>
      <p:ext uri="{BB962C8B-B14F-4D97-AF65-F5344CB8AC3E}">
        <p14:creationId xmlns:p14="http://schemas.microsoft.com/office/powerpoint/2010/main" val="34690606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858000"/>
          </a:xfrm>
        </p:spPr>
        <p:txBody>
          <a:bodyPr>
            <a:normAutofit lnSpcReduction="10000"/>
          </a:bodyPr>
          <a:lstStyle/>
          <a:p>
            <a:r>
              <a:rPr lang="el-GR" dirty="0" smtClean="0"/>
              <a:t>Ο ΤΟΥΡΙΣΜΟΣ ΩΣ ΚΟΙΝΩΝΙΚΟ-ΠΟΛΙΤΙΣΜΙΚΟ ΦΑΙΝΟΜΕΝΟ ΠΟΥ ΕΧΕΙ ΑΝΑΛΥΘΕΙ ΜΕ:</a:t>
            </a:r>
          </a:p>
          <a:p>
            <a:r>
              <a:rPr lang="en-US" dirty="0" smtClean="0"/>
              <a:t>-</a:t>
            </a:r>
            <a:r>
              <a:rPr lang="en-US" dirty="0" err="1"/>
              <a:t>έμφ</a:t>
            </a:r>
            <a:r>
              <a:rPr lang="en-US" dirty="0"/>
              <a:t>α</a:t>
            </a:r>
            <a:r>
              <a:rPr lang="en-US" dirty="0" err="1"/>
              <a:t>ση</a:t>
            </a:r>
            <a:r>
              <a:rPr lang="en-US" dirty="0"/>
              <a:t> στις </a:t>
            </a:r>
            <a:r>
              <a:rPr lang="en-US" b="1" dirty="0" err="1"/>
              <a:t>δι</a:t>
            </a:r>
            <a:r>
              <a:rPr lang="en-US" b="1" dirty="0"/>
              <a:t>απ</a:t>
            </a:r>
            <a:r>
              <a:rPr lang="en-US" b="1" dirty="0" err="1"/>
              <a:t>ολιτισμικές</a:t>
            </a:r>
            <a:r>
              <a:rPr lang="en-US" b="1" dirty="0"/>
              <a:t> συνα</a:t>
            </a:r>
            <a:r>
              <a:rPr lang="en-US" b="1" dirty="0" err="1"/>
              <a:t>ντήσεις</a:t>
            </a:r>
            <a:r>
              <a:rPr lang="en-US" b="1" dirty="0"/>
              <a:t> και στις κοινωνικές μορφές α</a:t>
            </a:r>
            <a:r>
              <a:rPr lang="en-US" b="1" dirty="0" err="1"/>
              <a:t>λληλόδρ</a:t>
            </a:r>
            <a:r>
              <a:rPr lang="en-US" b="1" dirty="0"/>
              <a:t>α</a:t>
            </a:r>
            <a:r>
              <a:rPr lang="en-US" b="1" dirty="0" err="1"/>
              <a:t>σης</a:t>
            </a:r>
            <a:endParaRPr lang="en-US" dirty="0"/>
          </a:p>
          <a:p>
            <a:r>
              <a:rPr lang="en-US" dirty="0"/>
              <a:t> </a:t>
            </a:r>
          </a:p>
          <a:p>
            <a:r>
              <a:rPr lang="en-US" dirty="0"/>
              <a:t>-</a:t>
            </a:r>
            <a:r>
              <a:rPr lang="en-US" dirty="0" err="1"/>
              <a:t>έμφ</a:t>
            </a:r>
            <a:r>
              <a:rPr lang="en-US" dirty="0"/>
              <a:t>α</a:t>
            </a:r>
            <a:r>
              <a:rPr lang="en-US" dirty="0" err="1"/>
              <a:t>ση</a:t>
            </a:r>
            <a:r>
              <a:rPr lang="en-US" dirty="0"/>
              <a:t> στις </a:t>
            </a:r>
            <a:r>
              <a:rPr lang="en-US" b="1" dirty="0"/>
              <a:t>οικονομικές </a:t>
            </a:r>
            <a:r>
              <a:rPr lang="en-US" b="1" dirty="0" err="1"/>
              <a:t>δρ</a:t>
            </a:r>
            <a:r>
              <a:rPr lang="en-US" b="1" dirty="0"/>
              <a:t>α</a:t>
            </a:r>
            <a:r>
              <a:rPr lang="en-US" b="1" dirty="0" err="1"/>
              <a:t>στηριότητες</a:t>
            </a:r>
            <a:r>
              <a:rPr lang="en-US" dirty="0"/>
              <a:t> που στο πλαίσιο του τουρισμού φέρνουν τους κατανα</a:t>
            </a:r>
            <a:r>
              <a:rPr lang="en-US" dirty="0" err="1"/>
              <a:t>λωτές</a:t>
            </a:r>
            <a:r>
              <a:rPr lang="en-US" dirty="0"/>
              <a:t> τουρίστες π</a:t>
            </a:r>
            <a:r>
              <a:rPr lang="en-US" dirty="0" err="1"/>
              <a:t>ολύ</a:t>
            </a:r>
            <a:r>
              <a:rPr lang="en-US" dirty="0"/>
              <a:t> κοντά με τους πα</a:t>
            </a:r>
            <a:r>
              <a:rPr lang="en-US" dirty="0" err="1"/>
              <a:t>ρ</a:t>
            </a:r>
            <a:r>
              <a:rPr lang="en-US" dirty="0"/>
              <a:t>α</a:t>
            </a:r>
            <a:r>
              <a:rPr lang="en-US" dirty="0" err="1"/>
              <a:t>γωγούς</a:t>
            </a:r>
            <a:r>
              <a:rPr lang="en-US" dirty="0"/>
              <a:t> και το ‘π</a:t>
            </a:r>
            <a:r>
              <a:rPr lang="en-US" dirty="0" err="1"/>
              <a:t>ροϊόν</a:t>
            </a:r>
            <a:r>
              <a:rPr lang="en-US" dirty="0"/>
              <a:t>’.</a:t>
            </a:r>
          </a:p>
          <a:p>
            <a:r>
              <a:rPr lang="en-US" dirty="0"/>
              <a:t> </a:t>
            </a:r>
          </a:p>
          <a:p>
            <a:r>
              <a:rPr lang="en-US" dirty="0"/>
              <a:t>-</a:t>
            </a:r>
            <a:r>
              <a:rPr lang="en-US" dirty="0" err="1"/>
              <a:t>έμφ</a:t>
            </a:r>
            <a:r>
              <a:rPr lang="en-US" dirty="0"/>
              <a:t>α</a:t>
            </a:r>
            <a:r>
              <a:rPr lang="en-US" dirty="0" err="1"/>
              <a:t>ση</a:t>
            </a:r>
            <a:r>
              <a:rPr lang="en-US" dirty="0"/>
              <a:t> στις </a:t>
            </a:r>
            <a:r>
              <a:rPr lang="en-US" b="1" dirty="0"/>
              <a:t>‘α</a:t>
            </a:r>
            <a:r>
              <a:rPr lang="en-US" b="1" dirty="0" err="1"/>
              <a:t>ντ</a:t>
            </a:r>
            <a:r>
              <a:rPr lang="en-US" b="1" dirty="0"/>
              <a:t>α</a:t>
            </a:r>
            <a:r>
              <a:rPr lang="en-US" b="1" dirty="0" err="1"/>
              <a:t>λλ</a:t>
            </a:r>
            <a:r>
              <a:rPr lang="en-US" b="1" dirty="0"/>
              <a:t>α</a:t>
            </a:r>
            <a:r>
              <a:rPr lang="en-US" b="1" dirty="0" err="1"/>
              <a:t>γές</a:t>
            </a:r>
            <a:r>
              <a:rPr lang="en-US" b="1" dirty="0"/>
              <a:t>’</a:t>
            </a:r>
            <a:r>
              <a:rPr lang="en-US" dirty="0"/>
              <a:t> που λαμβάνουν </a:t>
            </a:r>
            <a:r>
              <a:rPr lang="en-US" dirty="0" err="1"/>
              <a:t>χώρ</a:t>
            </a:r>
            <a:r>
              <a:rPr lang="en-US" dirty="0"/>
              <a:t>α α</a:t>
            </a:r>
            <a:r>
              <a:rPr lang="en-US" dirty="0" err="1"/>
              <a:t>νάμεσ</a:t>
            </a:r>
            <a:r>
              <a:rPr lang="en-US" dirty="0"/>
              <a:t>α σε </a:t>
            </a:r>
            <a:r>
              <a:rPr lang="en-US" dirty="0" err="1"/>
              <a:t>άτομ</a:t>
            </a:r>
            <a:r>
              <a:rPr lang="en-US" dirty="0"/>
              <a:t>α με π</a:t>
            </a:r>
            <a:r>
              <a:rPr lang="en-US" dirty="0" err="1"/>
              <a:t>ολλ</a:t>
            </a:r>
            <a:r>
              <a:rPr lang="en-US" dirty="0"/>
              <a:t>απ</a:t>
            </a:r>
            <a:r>
              <a:rPr lang="en-US" dirty="0" err="1"/>
              <a:t>λές</a:t>
            </a:r>
            <a:r>
              <a:rPr lang="en-US" dirty="0"/>
              <a:t> τα</a:t>
            </a:r>
            <a:r>
              <a:rPr lang="en-US" dirty="0" err="1"/>
              <a:t>υτότητες</a:t>
            </a:r>
            <a:r>
              <a:rPr lang="en-US" dirty="0"/>
              <a:t> που ζουν σε </a:t>
            </a:r>
            <a:r>
              <a:rPr lang="en-US" dirty="0" err="1"/>
              <a:t>δι</a:t>
            </a:r>
            <a:r>
              <a:rPr lang="en-US" dirty="0"/>
              <a:t>α</a:t>
            </a:r>
            <a:r>
              <a:rPr lang="en-US" dirty="0" err="1"/>
              <a:t>φορετικούς</a:t>
            </a:r>
            <a:r>
              <a:rPr lang="en-US" dirty="0"/>
              <a:t> </a:t>
            </a:r>
            <a:r>
              <a:rPr lang="en-US" dirty="0" err="1"/>
              <a:t>τό</a:t>
            </a:r>
            <a:r>
              <a:rPr lang="en-US" dirty="0"/>
              <a:t>πους και </a:t>
            </a:r>
            <a:r>
              <a:rPr lang="en-US" dirty="0" err="1"/>
              <a:t>δι</a:t>
            </a:r>
            <a:r>
              <a:rPr lang="en-US" dirty="0"/>
              <a:t>αφέρουν ως π</a:t>
            </a:r>
            <a:r>
              <a:rPr lang="en-US" dirty="0" err="1"/>
              <a:t>ρος</a:t>
            </a:r>
            <a:r>
              <a:rPr lang="en-US" dirty="0"/>
              <a:t> την εθνική και π</a:t>
            </a:r>
            <a:r>
              <a:rPr lang="en-US" dirty="0" err="1"/>
              <a:t>ολιτισμική</a:t>
            </a:r>
            <a:r>
              <a:rPr lang="en-US" dirty="0"/>
              <a:t> τους </a:t>
            </a:r>
            <a:r>
              <a:rPr lang="en-US" dirty="0" smtClean="0"/>
              <a:t>κατα</a:t>
            </a:r>
            <a:r>
              <a:rPr lang="en-US" dirty="0" err="1" smtClean="0"/>
              <a:t>γωγή</a:t>
            </a:r>
            <a:r>
              <a:rPr lang="el-GR" dirty="0"/>
              <a:t>.</a:t>
            </a:r>
            <a:endParaRPr lang="en-US" dirty="0"/>
          </a:p>
          <a:p>
            <a:endParaRPr lang="en-US" dirty="0"/>
          </a:p>
        </p:txBody>
      </p:sp>
    </p:spTree>
    <p:extLst>
      <p:ext uri="{BB962C8B-B14F-4D97-AF65-F5344CB8AC3E}">
        <p14:creationId xmlns:p14="http://schemas.microsoft.com/office/powerpoint/2010/main" val="36389744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858000"/>
          </a:xfrm>
        </p:spPr>
        <p:txBody>
          <a:bodyPr/>
          <a:lstStyle/>
          <a:p>
            <a:r>
              <a:rPr lang="en-US" dirty="0" err="1"/>
              <a:t>έμφ</a:t>
            </a:r>
            <a:r>
              <a:rPr lang="en-US" dirty="0"/>
              <a:t>α</a:t>
            </a:r>
            <a:r>
              <a:rPr lang="en-US" dirty="0" err="1"/>
              <a:t>ση</a:t>
            </a:r>
            <a:r>
              <a:rPr lang="en-US" dirty="0"/>
              <a:t>  στις </a:t>
            </a:r>
            <a:r>
              <a:rPr lang="en-US" b="1" dirty="0"/>
              <a:t>αναπα</a:t>
            </a:r>
            <a:r>
              <a:rPr lang="en-US" b="1" dirty="0" err="1"/>
              <a:t>ρ</a:t>
            </a:r>
            <a:r>
              <a:rPr lang="en-US" b="1" dirty="0"/>
              <a:t>αστάσεις για την </a:t>
            </a:r>
            <a:r>
              <a:rPr lang="en-US" b="1" dirty="0" err="1"/>
              <a:t>ετερότητ</a:t>
            </a:r>
            <a:r>
              <a:rPr lang="en-US" b="1" dirty="0"/>
              <a:t>α</a:t>
            </a:r>
            <a:r>
              <a:rPr lang="en-US" dirty="0"/>
              <a:t>. </a:t>
            </a:r>
            <a:r>
              <a:rPr lang="en-US" dirty="0" err="1"/>
              <a:t>Έμφ</a:t>
            </a:r>
            <a:r>
              <a:rPr lang="en-US" dirty="0"/>
              <a:t>α</a:t>
            </a:r>
            <a:r>
              <a:rPr lang="en-US" dirty="0" err="1"/>
              <a:t>ση</a:t>
            </a:r>
            <a:r>
              <a:rPr lang="en-US" dirty="0"/>
              <a:t> στην πα</a:t>
            </a:r>
            <a:r>
              <a:rPr lang="en-US" dirty="0" err="1"/>
              <a:t>ρ</a:t>
            </a:r>
            <a:r>
              <a:rPr lang="en-US" dirty="0"/>
              <a:t>α</a:t>
            </a:r>
            <a:r>
              <a:rPr lang="en-US" dirty="0" err="1"/>
              <a:t>γωγή</a:t>
            </a:r>
            <a:r>
              <a:rPr lang="en-US" dirty="0"/>
              <a:t> και αναπα</a:t>
            </a:r>
            <a:r>
              <a:rPr lang="en-US" dirty="0" err="1"/>
              <a:t>ρ</a:t>
            </a:r>
            <a:r>
              <a:rPr lang="en-US" dirty="0"/>
              <a:t>α</a:t>
            </a:r>
            <a:r>
              <a:rPr lang="en-US" dirty="0" err="1"/>
              <a:t>γωγή</a:t>
            </a:r>
            <a:r>
              <a:rPr lang="en-US" dirty="0"/>
              <a:t> εικόνων, απόψεων, α</a:t>
            </a:r>
            <a:r>
              <a:rPr lang="en-US" dirty="0" err="1"/>
              <a:t>ντιλήψεων</a:t>
            </a:r>
            <a:r>
              <a:rPr lang="en-US" dirty="0"/>
              <a:t>, </a:t>
            </a:r>
            <a:r>
              <a:rPr lang="en-US" dirty="0" err="1"/>
              <a:t>στερεοτύ</a:t>
            </a:r>
            <a:r>
              <a:rPr lang="en-US" dirty="0"/>
              <a:t>πων, για τον ‘άλλον’.</a:t>
            </a:r>
          </a:p>
          <a:p>
            <a:r>
              <a:rPr lang="en-US" dirty="0" smtClean="0"/>
              <a:t>-</a:t>
            </a:r>
            <a:r>
              <a:rPr lang="en-US" dirty="0" err="1"/>
              <a:t>έμφ</a:t>
            </a:r>
            <a:r>
              <a:rPr lang="en-US" dirty="0"/>
              <a:t>α</a:t>
            </a:r>
            <a:r>
              <a:rPr lang="en-US" dirty="0" err="1"/>
              <a:t>ση</a:t>
            </a:r>
            <a:r>
              <a:rPr lang="en-US" dirty="0"/>
              <a:t> στον </a:t>
            </a:r>
            <a:r>
              <a:rPr lang="en-US" dirty="0" err="1"/>
              <a:t>τρό</a:t>
            </a:r>
            <a:r>
              <a:rPr lang="en-US" dirty="0"/>
              <a:t>πο με τον οπ</a:t>
            </a:r>
            <a:r>
              <a:rPr lang="en-US" dirty="0" err="1"/>
              <a:t>οίο</a:t>
            </a:r>
            <a:r>
              <a:rPr lang="en-US" dirty="0"/>
              <a:t> οι π</a:t>
            </a:r>
            <a:r>
              <a:rPr lang="en-US" dirty="0" err="1"/>
              <a:t>ράξεις</a:t>
            </a:r>
            <a:r>
              <a:rPr lang="en-US" dirty="0"/>
              <a:t>, τα α</a:t>
            </a:r>
            <a:r>
              <a:rPr lang="en-US" dirty="0" err="1"/>
              <a:t>ντικείμεν</a:t>
            </a:r>
            <a:r>
              <a:rPr lang="en-US" dirty="0"/>
              <a:t>α, απ</a:t>
            </a:r>
            <a:r>
              <a:rPr lang="en-US" dirty="0" err="1"/>
              <a:t>οκτούν</a:t>
            </a:r>
            <a:r>
              <a:rPr lang="en-US" dirty="0"/>
              <a:t> </a:t>
            </a:r>
            <a:r>
              <a:rPr lang="en-US" b="1" dirty="0"/>
              <a:t>βα</a:t>
            </a:r>
            <a:r>
              <a:rPr lang="en-US" b="1" dirty="0" err="1"/>
              <a:t>θύτερο</a:t>
            </a:r>
            <a:r>
              <a:rPr lang="en-US" b="1" dirty="0"/>
              <a:t> </a:t>
            </a:r>
            <a:r>
              <a:rPr lang="en-US" b="1" dirty="0" err="1"/>
              <a:t>νόημ</a:t>
            </a:r>
            <a:r>
              <a:rPr lang="en-US" b="1" dirty="0"/>
              <a:t>α</a:t>
            </a:r>
            <a:r>
              <a:rPr lang="en-US" dirty="0"/>
              <a:t> στο εσωτερικό της εκάστοτε </a:t>
            </a:r>
            <a:r>
              <a:rPr lang="en-US" dirty="0" err="1"/>
              <a:t>κοινωνί</a:t>
            </a:r>
            <a:r>
              <a:rPr lang="en-US" dirty="0"/>
              <a:t>ας  </a:t>
            </a:r>
            <a:r>
              <a:rPr lang="en-US" dirty="0" err="1"/>
              <a:t>ότ</a:t>
            </a:r>
            <a:r>
              <a:rPr lang="en-US" dirty="0"/>
              <a:t>αν ο τουρισμός εισχωρεί και </a:t>
            </a:r>
            <a:r>
              <a:rPr lang="en-US" dirty="0" err="1"/>
              <a:t>ενσωμ</a:t>
            </a:r>
            <a:r>
              <a:rPr lang="en-US" dirty="0"/>
              <a:t>α</a:t>
            </a:r>
            <a:r>
              <a:rPr lang="en-US" dirty="0" err="1"/>
              <a:t>τώνετ</a:t>
            </a:r>
            <a:r>
              <a:rPr lang="en-US" dirty="0"/>
              <a:t>αι στις τοπ</a:t>
            </a:r>
            <a:r>
              <a:rPr lang="en-US" dirty="0" err="1"/>
              <a:t>ικές</a:t>
            </a:r>
            <a:r>
              <a:rPr lang="en-US" dirty="0"/>
              <a:t> </a:t>
            </a:r>
            <a:r>
              <a:rPr lang="en-US" dirty="0" err="1"/>
              <a:t>κοινωνί</a:t>
            </a:r>
            <a:r>
              <a:rPr lang="en-US" dirty="0"/>
              <a:t>ας ( που β</a:t>
            </a:r>
            <a:r>
              <a:rPr lang="en-US" dirty="0" err="1"/>
              <a:t>ρίσκοντ</a:t>
            </a:r>
            <a:r>
              <a:rPr lang="en-US" dirty="0"/>
              <a:t>αι </a:t>
            </a:r>
            <a:r>
              <a:rPr lang="en-US" dirty="0" err="1"/>
              <a:t>υ</a:t>
            </a:r>
            <a:r>
              <a:rPr lang="en-US" dirty="0"/>
              <a:t>πο </a:t>
            </a:r>
            <a:r>
              <a:rPr lang="en-US" dirty="0" err="1"/>
              <a:t>δι</a:t>
            </a:r>
            <a:r>
              <a:rPr lang="en-US" dirty="0"/>
              <a:t>α</a:t>
            </a:r>
            <a:r>
              <a:rPr lang="en-US" dirty="0" err="1"/>
              <a:t>ρκή</a:t>
            </a:r>
            <a:r>
              <a:rPr lang="en-US" dirty="0"/>
              <a:t> </a:t>
            </a:r>
            <a:r>
              <a:rPr lang="en-US" dirty="0" err="1"/>
              <a:t>δι</a:t>
            </a:r>
            <a:r>
              <a:rPr lang="en-US" dirty="0"/>
              <a:t>α</a:t>
            </a:r>
            <a:r>
              <a:rPr lang="en-US" dirty="0" err="1"/>
              <a:t>δικ</a:t>
            </a:r>
            <a:r>
              <a:rPr lang="en-US" dirty="0"/>
              <a:t>α</a:t>
            </a:r>
            <a:r>
              <a:rPr lang="en-US" dirty="0" err="1"/>
              <a:t>σί</a:t>
            </a:r>
            <a:r>
              <a:rPr lang="en-US" dirty="0"/>
              <a:t>α απ</a:t>
            </a:r>
            <a:r>
              <a:rPr lang="en-US" dirty="0" err="1"/>
              <a:t>όδοσης</a:t>
            </a:r>
            <a:r>
              <a:rPr lang="en-US" dirty="0"/>
              <a:t> </a:t>
            </a:r>
            <a:r>
              <a:rPr lang="en-US" dirty="0" err="1"/>
              <a:t>νοήμ</a:t>
            </a:r>
            <a:r>
              <a:rPr lang="en-US" dirty="0"/>
              <a:t>ατος )</a:t>
            </a:r>
          </a:p>
          <a:p>
            <a:endParaRPr lang="en-US" dirty="0"/>
          </a:p>
        </p:txBody>
      </p:sp>
    </p:spTree>
    <p:extLst>
      <p:ext uri="{BB962C8B-B14F-4D97-AF65-F5344CB8AC3E}">
        <p14:creationId xmlns:p14="http://schemas.microsoft.com/office/powerpoint/2010/main" val="27269033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858000"/>
          </a:xfrm>
        </p:spPr>
        <p:txBody>
          <a:bodyPr>
            <a:normAutofit fontScale="62500" lnSpcReduction="20000"/>
          </a:bodyPr>
          <a:lstStyle/>
          <a:p>
            <a:r>
              <a:rPr lang="en-US" b="1" dirty="0"/>
              <a:t>Οι κα</a:t>
            </a:r>
            <a:r>
              <a:rPr lang="en-US" b="1" dirty="0" err="1"/>
              <a:t>τευθύνσεις</a:t>
            </a:r>
            <a:r>
              <a:rPr lang="en-US" b="1" dirty="0"/>
              <a:t> της α</a:t>
            </a:r>
            <a:r>
              <a:rPr lang="en-US" b="1" dirty="0" err="1"/>
              <a:t>νθρω</a:t>
            </a:r>
            <a:r>
              <a:rPr lang="en-US" b="1" dirty="0"/>
              <a:t>π</a:t>
            </a:r>
            <a:r>
              <a:rPr lang="en-US" b="1" dirty="0" err="1"/>
              <a:t>ολογικής</a:t>
            </a:r>
            <a:r>
              <a:rPr lang="en-US" b="1" dirty="0"/>
              <a:t> </a:t>
            </a:r>
            <a:r>
              <a:rPr lang="en-US" b="1" dirty="0" err="1"/>
              <a:t>έρευν</a:t>
            </a:r>
            <a:r>
              <a:rPr lang="en-US" b="1" dirty="0"/>
              <a:t>ας στον τουρισμό:</a:t>
            </a:r>
            <a:endParaRPr lang="en-US" dirty="0"/>
          </a:p>
          <a:p>
            <a:r>
              <a:rPr lang="en-US" dirty="0"/>
              <a:t> </a:t>
            </a:r>
          </a:p>
          <a:p>
            <a:r>
              <a:rPr lang="en-US" dirty="0"/>
              <a:t>-Σε </a:t>
            </a:r>
            <a:r>
              <a:rPr lang="en-US" dirty="0" err="1"/>
              <a:t>ζητήμ</a:t>
            </a:r>
            <a:r>
              <a:rPr lang="en-US" dirty="0"/>
              <a:t>ατα </a:t>
            </a:r>
            <a:r>
              <a:rPr lang="en-US" b="1" dirty="0"/>
              <a:t>α</a:t>
            </a:r>
            <a:r>
              <a:rPr lang="en-US" b="1" dirty="0" err="1"/>
              <a:t>νά</a:t>
            </a:r>
            <a:r>
              <a:rPr lang="en-US" b="1" dirty="0"/>
              <a:t>π</a:t>
            </a:r>
            <a:r>
              <a:rPr lang="en-US" b="1" dirty="0" err="1"/>
              <a:t>τυξης</a:t>
            </a:r>
            <a:r>
              <a:rPr lang="en-US" b="1" dirty="0"/>
              <a:t>, κοινωνικής α</a:t>
            </a:r>
            <a:r>
              <a:rPr lang="en-US" b="1" dirty="0" err="1"/>
              <a:t>λλ</a:t>
            </a:r>
            <a:r>
              <a:rPr lang="en-US" b="1" dirty="0"/>
              <a:t>α</a:t>
            </a:r>
            <a:r>
              <a:rPr lang="en-US" b="1" dirty="0" err="1"/>
              <a:t>γής</a:t>
            </a:r>
            <a:r>
              <a:rPr lang="en-US" b="1" dirty="0"/>
              <a:t>, οικονομικού μετα</a:t>
            </a:r>
            <a:r>
              <a:rPr lang="en-US" b="1" dirty="0" err="1"/>
              <a:t>σχημ</a:t>
            </a:r>
            <a:r>
              <a:rPr lang="en-US" b="1" dirty="0"/>
              <a:t>α</a:t>
            </a:r>
            <a:r>
              <a:rPr lang="en-US" b="1" dirty="0" err="1"/>
              <a:t>τισμού</a:t>
            </a:r>
            <a:r>
              <a:rPr lang="en-US" dirty="0"/>
              <a:t> που β</a:t>
            </a:r>
            <a:r>
              <a:rPr lang="en-US" dirty="0" err="1"/>
              <a:t>ιώνουν</a:t>
            </a:r>
            <a:r>
              <a:rPr lang="en-US" dirty="0"/>
              <a:t> οι κοινωνίες, επίσης σε </a:t>
            </a:r>
            <a:r>
              <a:rPr lang="en-US" dirty="0" err="1"/>
              <a:t>ζητήμ</a:t>
            </a:r>
            <a:r>
              <a:rPr lang="en-US" dirty="0"/>
              <a:t>ατα ηθικής και π</a:t>
            </a:r>
            <a:r>
              <a:rPr lang="en-US" dirty="0" err="1"/>
              <a:t>ολιτικής</a:t>
            </a:r>
            <a:r>
              <a:rPr lang="en-US" dirty="0"/>
              <a:t> του τουρισμού. Κοινωνικές επιπ</a:t>
            </a:r>
            <a:r>
              <a:rPr lang="en-US" dirty="0" err="1"/>
              <a:t>τώσεις</a:t>
            </a:r>
            <a:r>
              <a:rPr lang="en-US" dirty="0"/>
              <a:t> του </a:t>
            </a:r>
            <a:r>
              <a:rPr lang="en-US" dirty="0" smtClean="0"/>
              <a:t>τουρισμού</a:t>
            </a:r>
            <a:r>
              <a:rPr lang="el-GR" dirty="0" smtClean="0"/>
              <a:t> (ΘΕΩΡΗΤΙΚΗ ΠΡΟΣΕΓΓΙΣΗ ΛΕΙΤΟΥΡΓΙΣΜΟ),</a:t>
            </a:r>
            <a:endParaRPr lang="en-US" dirty="0"/>
          </a:p>
          <a:p>
            <a:r>
              <a:rPr lang="en-US" dirty="0"/>
              <a:t>( Πώς </a:t>
            </a:r>
            <a:r>
              <a:rPr lang="en-US" dirty="0" err="1"/>
              <a:t>δι</a:t>
            </a:r>
            <a:r>
              <a:rPr lang="en-US" dirty="0"/>
              <a:t>α</a:t>
            </a:r>
            <a:r>
              <a:rPr lang="en-US" dirty="0" err="1"/>
              <a:t>μορφώνοντ</a:t>
            </a:r>
            <a:r>
              <a:rPr lang="en-US" dirty="0"/>
              <a:t>αι νέες ομάδες συμφερόντων, π</a:t>
            </a:r>
            <a:r>
              <a:rPr lang="en-US" dirty="0" err="1"/>
              <a:t>ώς</a:t>
            </a:r>
            <a:r>
              <a:rPr lang="en-US" dirty="0"/>
              <a:t> </a:t>
            </a:r>
            <a:r>
              <a:rPr lang="en-US" dirty="0" err="1"/>
              <a:t>οργ</a:t>
            </a:r>
            <a:r>
              <a:rPr lang="en-US" dirty="0"/>
              <a:t>α</a:t>
            </a:r>
            <a:r>
              <a:rPr lang="en-US" dirty="0" err="1"/>
              <a:t>νώνετ</a:t>
            </a:r>
            <a:r>
              <a:rPr lang="en-US" dirty="0"/>
              <a:t>αι ο χώρος, πως α</a:t>
            </a:r>
            <a:r>
              <a:rPr lang="en-US" dirty="0" err="1"/>
              <a:t>λλάζουν</a:t>
            </a:r>
            <a:r>
              <a:rPr lang="en-US" dirty="0"/>
              <a:t> χρήσεις η γη, τα </a:t>
            </a:r>
            <a:r>
              <a:rPr lang="en-US" dirty="0" err="1"/>
              <a:t>οικήμ</a:t>
            </a:r>
            <a:r>
              <a:rPr lang="en-US" dirty="0"/>
              <a:t>ατα, </a:t>
            </a:r>
            <a:r>
              <a:rPr lang="en-US" dirty="0" err="1"/>
              <a:t>κ.λ</a:t>
            </a:r>
            <a:r>
              <a:rPr lang="en-US" dirty="0"/>
              <a:t>.π.</a:t>
            </a:r>
            <a:r>
              <a:rPr lang="en-US" dirty="0" smtClean="0"/>
              <a:t>)</a:t>
            </a:r>
            <a:r>
              <a:rPr lang="el-GR" dirty="0" smtClean="0"/>
              <a:t> (ΘΕΩΡΗΤΙΚΗ ΠΡΟΣΕΓΓΙΣΗ ΣΥΓΚΡΟΥΣΕΩΝ)</a:t>
            </a:r>
            <a:endParaRPr lang="en-US" dirty="0"/>
          </a:p>
          <a:p>
            <a:r>
              <a:rPr lang="en-US" dirty="0"/>
              <a:t> </a:t>
            </a:r>
            <a:r>
              <a:rPr lang="el-GR" dirty="0" smtClean="0"/>
              <a:t>ΣΤΑΔΙΑ ΤΟΥΡΙΣΤΙΚΗΣ ΑΝΑΠΤΥΞΗΣ</a:t>
            </a:r>
          </a:p>
          <a:p>
            <a:r>
              <a:rPr lang="en-US" dirty="0" smtClean="0"/>
              <a:t>-</a:t>
            </a:r>
            <a:r>
              <a:rPr lang="en-US" dirty="0"/>
              <a:t>Σε </a:t>
            </a:r>
            <a:r>
              <a:rPr lang="en-US" dirty="0" err="1"/>
              <a:t>ζητήμ</a:t>
            </a:r>
            <a:r>
              <a:rPr lang="en-US" dirty="0"/>
              <a:t>ατα σχετικά με την </a:t>
            </a:r>
            <a:r>
              <a:rPr lang="en-US" b="1" dirty="0"/>
              <a:t>κληρονομιά (</a:t>
            </a:r>
            <a:r>
              <a:rPr lang="en-US" dirty="0" err="1"/>
              <a:t>φυσης</a:t>
            </a:r>
            <a:r>
              <a:rPr lang="en-US" dirty="0"/>
              <a:t> και π</a:t>
            </a:r>
            <a:r>
              <a:rPr lang="en-US" dirty="0" err="1"/>
              <a:t>ολιτισμού</a:t>
            </a:r>
            <a:r>
              <a:rPr lang="en-US" dirty="0"/>
              <a:t>), </a:t>
            </a:r>
            <a:r>
              <a:rPr lang="en-US" b="1" dirty="0"/>
              <a:t>την τοπ</a:t>
            </a:r>
            <a:r>
              <a:rPr lang="en-US" b="1" dirty="0" err="1"/>
              <a:t>ική</a:t>
            </a:r>
            <a:r>
              <a:rPr lang="en-US" b="1" dirty="0"/>
              <a:t> τα</a:t>
            </a:r>
            <a:r>
              <a:rPr lang="en-US" b="1" dirty="0" err="1"/>
              <a:t>υτότητ</a:t>
            </a:r>
            <a:r>
              <a:rPr lang="en-US" b="1" dirty="0"/>
              <a:t>α</a:t>
            </a:r>
            <a:r>
              <a:rPr lang="en-US" dirty="0"/>
              <a:t>, (ή τις τα</a:t>
            </a:r>
            <a:r>
              <a:rPr lang="en-US" dirty="0" err="1"/>
              <a:t>υτότητες</a:t>
            </a:r>
            <a:r>
              <a:rPr lang="en-US" dirty="0"/>
              <a:t>), την </a:t>
            </a:r>
            <a:r>
              <a:rPr lang="en-US" b="1" dirty="0"/>
              <a:t>πα</a:t>
            </a:r>
            <a:r>
              <a:rPr lang="en-US" b="1" dirty="0" err="1"/>
              <a:t>ράδοση</a:t>
            </a:r>
            <a:r>
              <a:rPr lang="en-US" b="1" dirty="0"/>
              <a:t>,</a:t>
            </a:r>
            <a:r>
              <a:rPr lang="en-US" dirty="0"/>
              <a:t> την </a:t>
            </a:r>
            <a:r>
              <a:rPr lang="en-US" b="1" dirty="0" err="1"/>
              <a:t>ιστορί</a:t>
            </a:r>
            <a:r>
              <a:rPr lang="en-US" b="1" dirty="0"/>
              <a:t>α,</a:t>
            </a:r>
            <a:r>
              <a:rPr lang="en-US" dirty="0"/>
              <a:t> την </a:t>
            </a:r>
            <a:r>
              <a:rPr lang="en-US" b="1" dirty="0"/>
              <a:t>μνήμη</a:t>
            </a:r>
            <a:r>
              <a:rPr lang="en-US" dirty="0"/>
              <a:t>, το </a:t>
            </a:r>
            <a:r>
              <a:rPr lang="en-US" b="1" dirty="0"/>
              <a:t>πα</a:t>
            </a:r>
            <a:r>
              <a:rPr lang="en-US" b="1" dirty="0" err="1"/>
              <a:t>ρελθόν</a:t>
            </a:r>
            <a:r>
              <a:rPr lang="en-US" b="1" dirty="0"/>
              <a:t>.</a:t>
            </a:r>
            <a:endParaRPr lang="en-US" dirty="0"/>
          </a:p>
          <a:p>
            <a:r>
              <a:rPr lang="en-US" dirty="0"/>
              <a:t> </a:t>
            </a:r>
          </a:p>
          <a:p>
            <a:r>
              <a:rPr lang="en-US" dirty="0"/>
              <a:t>-Σε </a:t>
            </a:r>
            <a:r>
              <a:rPr lang="en-US" dirty="0" err="1"/>
              <a:t>ζητήμ</a:t>
            </a:r>
            <a:r>
              <a:rPr lang="en-US" dirty="0"/>
              <a:t>ατα που </a:t>
            </a:r>
            <a:r>
              <a:rPr lang="en-US" dirty="0" err="1"/>
              <a:t>σχετίζοντ</a:t>
            </a:r>
            <a:r>
              <a:rPr lang="en-US" dirty="0"/>
              <a:t>αι με τον </a:t>
            </a:r>
            <a:r>
              <a:rPr lang="en-US" b="1" dirty="0"/>
              <a:t>τουριστικό λόγο</a:t>
            </a:r>
            <a:r>
              <a:rPr lang="en-US" dirty="0"/>
              <a:t> και τις </a:t>
            </a:r>
            <a:r>
              <a:rPr lang="en-US" b="1" dirty="0"/>
              <a:t>τουριστικές αναπα</a:t>
            </a:r>
            <a:r>
              <a:rPr lang="en-US" b="1" dirty="0" err="1"/>
              <a:t>ρ</a:t>
            </a:r>
            <a:r>
              <a:rPr lang="en-US" b="1" dirty="0"/>
              <a:t>αστάσεις, τις ιδεολογίε</a:t>
            </a:r>
            <a:r>
              <a:rPr lang="en-US" dirty="0"/>
              <a:t>ς που επ</a:t>
            </a:r>
            <a:r>
              <a:rPr lang="en-US" dirty="0" err="1"/>
              <a:t>ηρεάζουν</a:t>
            </a:r>
            <a:r>
              <a:rPr lang="en-US" dirty="0"/>
              <a:t> τα </a:t>
            </a:r>
            <a:r>
              <a:rPr lang="en-US" dirty="0" err="1"/>
              <a:t>κίνητρ</a:t>
            </a:r>
            <a:r>
              <a:rPr lang="en-US" dirty="0"/>
              <a:t>α και τις </a:t>
            </a:r>
            <a:r>
              <a:rPr lang="en-US" dirty="0" err="1"/>
              <a:t>συμ</a:t>
            </a:r>
            <a:r>
              <a:rPr lang="en-US" dirty="0"/>
              <a:t>π</a:t>
            </a:r>
            <a:r>
              <a:rPr lang="en-US" dirty="0" err="1"/>
              <a:t>εριφορές</a:t>
            </a:r>
            <a:r>
              <a:rPr lang="en-US" dirty="0"/>
              <a:t> των τουριστών κα</a:t>
            </a:r>
            <a:r>
              <a:rPr lang="en-US" dirty="0" err="1"/>
              <a:t>θώς</a:t>
            </a:r>
            <a:r>
              <a:rPr lang="en-US" dirty="0"/>
              <a:t> και τις τουριστικές </a:t>
            </a:r>
            <a:r>
              <a:rPr lang="en-US" dirty="0" err="1"/>
              <a:t>εμ</a:t>
            </a:r>
            <a:r>
              <a:rPr lang="en-US" dirty="0"/>
              <a:t>π</a:t>
            </a:r>
            <a:r>
              <a:rPr lang="en-US" dirty="0" err="1"/>
              <a:t>ειρίες</a:t>
            </a:r>
            <a:r>
              <a:rPr lang="en-US" dirty="0"/>
              <a:t> και τα</a:t>
            </a:r>
            <a:r>
              <a:rPr lang="en-US" dirty="0" err="1"/>
              <a:t>υτότητες</a:t>
            </a:r>
            <a:r>
              <a:rPr lang="en-US" dirty="0"/>
              <a:t> (</a:t>
            </a:r>
            <a:r>
              <a:rPr lang="en-US" dirty="0" err="1"/>
              <a:t>κίνητρ</a:t>
            </a:r>
            <a:r>
              <a:rPr lang="en-US" dirty="0"/>
              <a:t>α)</a:t>
            </a:r>
          </a:p>
          <a:p>
            <a:r>
              <a:rPr lang="en-US" b="1" dirty="0"/>
              <a:t> </a:t>
            </a:r>
            <a:endParaRPr lang="en-US" dirty="0"/>
          </a:p>
          <a:p>
            <a:r>
              <a:rPr lang="el-GR" b="1" u="sng" dirty="0" smtClean="0"/>
              <a:t>Κοινωνιολογ</a:t>
            </a:r>
            <a:r>
              <a:rPr lang="el-GR" b="1" u="sng" dirty="0" smtClean="0"/>
              <a:t>ία</a:t>
            </a:r>
            <a:r>
              <a:rPr lang="en-US" b="1" u="sng" dirty="0" smtClean="0"/>
              <a:t> </a:t>
            </a:r>
            <a:r>
              <a:rPr lang="en-US" b="1" u="sng" dirty="0"/>
              <a:t>του τουρισμού </a:t>
            </a:r>
            <a:r>
              <a:rPr lang="en-US" b="1" dirty="0" err="1"/>
              <a:t>ενδι</a:t>
            </a:r>
            <a:r>
              <a:rPr lang="en-US" b="1" dirty="0"/>
              <a:t>α</a:t>
            </a:r>
            <a:r>
              <a:rPr lang="en-US" b="1" dirty="0" err="1"/>
              <a:t>φέρετ</a:t>
            </a:r>
            <a:r>
              <a:rPr lang="en-US" b="1" dirty="0"/>
              <a:t>αι να ερμηνεύσει τους </a:t>
            </a:r>
            <a:r>
              <a:rPr lang="en-US" b="1" dirty="0" err="1"/>
              <a:t>τρό</a:t>
            </a:r>
            <a:r>
              <a:rPr lang="en-US" b="1" dirty="0"/>
              <a:t>πους με τους οπ</a:t>
            </a:r>
            <a:r>
              <a:rPr lang="en-US" b="1" dirty="0" err="1"/>
              <a:t>οίους</a:t>
            </a:r>
            <a:r>
              <a:rPr lang="en-US" b="1" dirty="0"/>
              <a:t> οι σύγχρονοι </a:t>
            </a:r>
            <a:r>
              <a:rPr lang="en-US" b="1" dirty="0" err="1"/>
              <a:t>άνθρω</a:t>
            </a:r>
            <a:r>
              <a:rPr lang="en-US" b="1" dirty="0"/>
              <a:t>ποι κατανοούν και </a:t>
            </a:r>
            <a:r>
              <a:rPr lang="en-US" b="1" dirty="0" err="1"/>
              <a:t>εμ</a:t>
            </a:r>
            <a:r>
              <a:rPr lang="en-US" b="1" dirty="0"/>
              <a:t>π</a:t>
            </a:r>
            <a:r>
              <a:rPr lang="en-US" b="1" dirty="0" err="1"/>
              <a:t>λέκοντ</a:t>
            </a:r>
            <a:r>
              <a:rPr lang="en-US" b="1" dirty="0"/>
              <a:t>αι σε π</a:t>
            </a:r>
            <a:r>
              <a:rPr lang="en-US" b="1" dirty="0" err="1"/>
              <a:t>ρ</a:t>
            </a:r>
            <a:r>
              <a:rPr lang="en-US" b="1" dirty="0"/>
              <a:t>α</a:t>
            </a:r>
            <a:r>
              <a:rPr lang="en-US" b="1" dirty="0" err="1"/>
              <a:t>κτικές</a:t>
            </a:r>
            <a:r>
              <a:rPr lang="en-US" b="1" dirty="0"/>
              <a:t> που </a:t>
            </a:r>
            <a:r>
              <a:rPr lang="en-US" b="1" dirty="0" err="1"/>
              <a:t>σχετίζοντ</a:t>
            </a:r>
            <a:r>
              <a:rPr lang="en-US" b="1" dirty="0"/>
              <a:t>αι με το ταξίδι, την συνάντηση με το </a:t>
            </a:r>
            <a:r>
              <a:rPr lang="en-US" b="1" dirty="0" err="1"/>
              <a:t>δι</a:t>
            </a:r>
            <a:r>
              <a:rPr lang="en-US" b="1" dirty="0"/>
              <a:t>α</a:t>
            </a:r>
            <a:r>
              <a:rPr lang="en-US" b="1" dirty="0" err="1"/>
              <a:t>φορετικό</a:t>
            </a:r>
            <a:r>
              <a:rPr lang="en-US" b="1" dirty="0"/>
              <a:t>, την κα</a:t>
            </a:r>
            <a:r>
              <a:rPr lang="en-US" b="1" dirty="0" err="1"/>
              <a:t>θοδήγηση</a:t>
            </a:r>
            <a:r>
              <a:rPr lang="en-US" b="1" dirty="0"/>
              <a:t>, την πα</a:t>
            </a:r>
            <a:r>
              <a:rPr lang="en-US" b="1" dirty="0" err="1"/>
              <a:t>ρ</a:t>
            </a:r>
            <a:r>
              <a:rPr lang="en-US" b="1" dirty="0"/>
              <a:t>α</a:t>
            </a:r>
            <a:r>
              <a:rPr lang="en-US" b="1" dirty="0" err="1"/>
              <a:t>γωγή</a:t>
            </a:r>
            <a:r>
              <a:rPr lang="en-US" b="1" dirty="0"/>
              <a:t>, την αναπα</a:t>
            </a:r>
            <a:r>
              <a:rPr lang="en-US" b="1" dirty="0" err="1"/>
              <a:t>ράστ</a:t>
            </a:r>
            <a:r>
              <a:rPr lang="en-US" b="1" dirty="0"/>
              <a:t>α</a:t>
            </a:r>
            <a:r>
              <a:rPr lang="en-US" b="1" dirty="0" err="1"/>
              <a:t>ση</a:t>
            </a:r>
            <a:r>
              <a:rPr lang="en-US" b="1" dirty="0"/>
              <a:t>, την επ</a:t>
            </a:r>
            <a:r>
              <a:rPr lang="en-US" b="1" dirty="0" err="1"/>
              <a:t>ικοινωνί</a:t>
            </a:r>
            <a:r>
              <a:rPr lang="en-US" b="1" dirty="0"/>
              <a:t>α, την κίνηση, την </a:t>
            </a:r>
            <a:r>
              <a:rPr lang="en-US" b="1" dirty="0" err="1"/>
              <a:t>φιλοξενί</a:t>
            </a:r>
            <a:r>
              <a:rPr lang="en-US" b="1" dirty="0"/>
              <a:t>α, την κατα</a:t>
            </a:r>
            <a:r>
              <a:rPr lang="en-US" b="1" dirty="0" err="1"/>
              <a:t>νάλωση</a:t>
            </a:r>
            <a:r>
              <a:rPr lang="en-US" b="1" dirty="0"/>
              <a:t>, </a:t>
            </a:r>
            <a:r>
              <a:rPr lang="en-US" b="1" dirty="0" err="1"/>
              <a:t>δηλ</a:t>
            </a:r>
            <a:r>
              <a:rPr lang="en-US" b="1" dirty="0"/>
              <a:t>. στις π</a:t>
            </a:r>
            <a:r>
              <a:rPr lang="en-US" b="1" dirty="0" err="1"/>
              <a:t>ρ</a:t>
            </a:r>
            <a:r>
              <a:rPr lang="en-US" b="1" dirty="0"/>
              <a:t>α</a:t>
            </a:r>
            <a:r>
              <a:rPr lang="en-US" b="1" dirty="0" err="1"/>
              <a:t>κτικές</a:t>
            </a:r>
            <a:r>
              <a:rPr lang="en-US" b="1" dirty="0"/>
              <a:t> που συνθέτουν την π</a:t>
            </a:r>
            <a:r>
              <a:rPr lang="en-US" b="1" dirty="0" err="1"/>
              <a:t>ολιτισμική</a:t>
            </a:r>
            <a:r>
              <a:rPr lang="en-US" b="1" dirty="0"/>
              <a:t> </a:t>
            </a:r>
            <a:r>
              <a:rPr lang="en-US" b="1" dirty="0" err="1"/>
              <a:t>δι</a:t>
            </a:r>
            <a:r>
              <a:rPr lang="en-US" b="1" dirty="0"/>
              <a:t>α</a:t>
            </a:r>
            <a:r>
              <a:rPr lang="en-US" b="1" dirty="0" err="1"/>
              <a:t>δικ</a:t>
            </a:r>
            <a:r>
              <a:rPr lang="en-US" b="1" dirty="0"/>
              <a:t>α</a:t>
            </a:r>
            <a:r>
              <a:rPr lang="en-US" b="1" dirty="0" err="1"/>
              <a:t>σί</a:t>
            </a:r>
            <a:r>
              <a:rPr lang="en-US" b="1" dirty="0"/>
              <a:t>α του </a:t>
            </a:r>
            <a:r>
              <a:rPr lang="en-US" b="1" dirty="0" smtClean="0"/>
              <a:t>τουρισμού</a:t>
            </a:r>
            <a:r>
              <a:rPr lang="el-GR" b="1" dirty="0" smtClean="0"/>
              <a:t> (ΣΧΟΛΗ ΣΥΜΒΟΛΙΚΗΣ ΔΙΑΝΤΙΔΡΑΣΗ</a:t>
            </a:r>
            <a:r>
              <a:rPr lang="el-GR" b="1" dirty="0"/>
              <a:t>)</a:t>
            </a:r>
            <a:endParaRPr lang="en-US" dirty="0"/>
          </a:p>
          <a:p>
            <a:endParaRPr lang="en-US" dirty="0"/>
          </a:p>
        </p:txBody>
      </p:sp>
    </p:spTree>
    <p:extLst>
      <p:ext uri="{BB962C8B-B14F-4D97-AF65-F5344CB8AC3E}">
        <p14:creationId xmlns:p14="http://schemas.microsoft.com/office/powerpoint/2010/main" val="4102410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211694" y="274638"/>
            <a:ext cx="8750014" cy="6583362"/>
          </a:xfrm>
        </p:spPr>
        <p:txBody>
          <a:bodyPr>
            <a:normAutofit fontScale="77500" lnSpcReduction="20000"/>
          </a:bodyPr>
          <a:lstStyle/>
          <a:p>
            <a:r>
              <a:rPr lang="el-GR" dirty="0" smtClean="0"/>
              <a:t>ΒΕΜΠΛΕΝ: θεωρ</a:t>
            </a:r>
            <a:r>
              <a:rPr lang="el-GR" dirty="0" smtClean="0"/>
              <a:t>ία της αργόσχολης τάξης, 1899, (1982):</a:t>
            </a:r>
          </a:p>
          <a:p>
            <a:pPr marL="0" indent="0">
              <a:buNone/>
            </a:pPr>
            <a:r>
              <a:rPr lang="el-GR" dirty="0"/>
              <a:t>θεμελιακό έργο για την αμερικανική </a:t>
            </a:r>
            <a:r>
              <a:rPr lang="el-GR" dirty="0" smtClean="0"/>
              <a:t>κοινωνιολογία. Εκεί</a:t>
            </a:r>
            <a:r>
              <a:rPr lang="el-GR" dirty="0"/>
              <a:t>, περιγράφοντας την περίφημη Leisure Class, ο </a:t>
            </a:r>
            <a:r>
              <a:rPr lang="el-GR" dirty="0" err="1"/>
              <a:t>Βέμπλεν</a:t>
            </a:r>
            <a:r>
              <a:rPr lang="el-GR" dirty="0"/>
              <a:t> </a:t>
            </a:r>
            <a:r>
              <a:rPr lang="el-GR" dirty="0" err="1"/>
              <a:t>προοικονομεί</a:t>
            </a:r>
            <a:r>
              <a:rPr lang="el-GR" dirty="0"/>
              <a:t> τη συμπεριφορά, το ήθος και την νομή εξουσίας των κυρίαρχων στον καπιταλιστικό 20ό αιώνα</a:t>
            </a:r>
            <a:r>
              <a:rPr lang="el-GR" dirty="0" smtClean="0"/>
              <a:t>.</a:t>
            </a:r>
          </a:p>
          <a:p>
            <a:pPr marL="0" indent="0">
              <a:buNone/>
            </a:pPr>
            <a:r>
              <a:rPr lang="el-GR" dirty="0" smtClean="0"/>
              <a:t> </a:t>
            </a:r>
            <a:r>
              <a:rPr lang="el-GR" b="1" dirty="0"/>
              <a:t>Μιλάει για την επιδεικτική, την περίοπτη κατανάλωση</a:t>
            </a:r>
            <a:r>
              <a:rPr lang="el-GR" dirty="0"/>
              <a:t>, αυτή που τελείται για λόγους γοήτρου και κύρους, για κοινωνική διαφοροποίηση των κυρίαρχων από τους </a:t>
            </a:r>
            <a:r>
              <a:rPr lang="el-GR" dirty="0" err="1"/>
              <a:t>κυριαρχούμενους</a:t>
            </a:r>
            <a:r>
              <a:rPr lang="el-GR" dirty="0"/>
              <a:t>, των κατεχόντων από τους μη κατέχοντες</a:t>
            </a:r>
            <a:r>
              <a:rPr lang="el-GR" b="1" dirty="0"/>
              <a:t>· για την επιβολή του «αργόσχολου» ήθους ως κυρίαρχου και </a:t>
            </a:r>
            <a:r>
              <a:rPr lang="el-GR" b="1" dirty="0" err="1"/>
              <a:t>μιμούμενου</a:t>
            </a:r>
            <a:r>
              <a:rPr lang="el-GR" b="1" dirty="0"/>
              <a:t> ήθους</a:t>
            </a:r>
            <a:r>
              <a:rPr lang="el-GR" dirty="0"/>
              <a:t>· για την αυταρχική εξουσία που θα ασκούν στο μέλλον οι επιδειξίες αργόσχολοι, στρατοκράτες και τεχνοκράτες. Δηλαδή, εν πολλοίς ο κόσμος μας και σήμερα, στον 21ο αιώνα.</a:t>
            </a:r>
          </a:p>
          <a:p>
            <a:r>
              <a:rPr lang="el-GR" dirty="0"/>
              <a:t>Η καυστική και προφητική ανάλυση του </a:t>
            </a:r>
            <a:r>
              <a:rPr lang="el-GR" dirty="0" err="1"/>
              <a:t>Βέμπλεν</a:t>
            </a:r>
            <a:r>
              <a:rPr lang="el-GR" dirty="0"/>
              <a:t> βρήκε λαμπρά συμπληρώματα από στοχαστές όπως </a:t>
            </a:r>
            <a:r>
              <a:rPr lang="el-GR" dirty="0" smtClean="0"/>
              <a:t>ο </a:t>
            </a:r>
            <a:r>
              <a:rPr lang="el-GR" b="1" dirty="0"/>
              <a:t>του Γκέοργκ </a:t>
            </a:r>
            <a:r>
              <a:rPr lang="el-GR" b="1" dirty="0" err="1"/>
              <a:t>Ζίμμελ</a:t>
            </a:r>
            <a:r>
              <a:rPr lang="el-GR" b="1" dirty="0"/>
              <a:t> </a:t>
            </a:r>
            <a:r>
              <a:rPr lang="el-GR" dirty="0"/>
              <a:t>(κοινωνιολογία του χρήματος, του στυλ, του γούστου, της μητρόπολης) και </a:t>
            </a:r>
            <a:r>
              <a:rPr lang="el-GR" dirty="0" smtClean="0"/>
              <a:t> </a:t>
            </a:r>
            <a:r>
              <a:rPr lang="el-GR" b="1" dirty="0"/>
              <a:t>Πιερ </a:t>
            </a:r>
            <a:r>
              <a:rPr lang="el-GR" b="1" dirty="0" err="1"/>
              <a:t>Μπουρντιέ</a:t>
            </a:r>
            <a:r>
              <a:rPr lang="el-GR" b="1" dirty="0"/>
              <a:t> </a:t>
            </a:r>
            <a:r>
              <a:rPr lang="el-GR" dirty="0"/>
              <a:t>(διάκριση, πολιτισμικό κεφάλαιο, συγκρότηση ιεραρχίας).</a:t>
            </a:r>
          </a:p>
          <a:p>
            <a:endParaRPr lang="en-US" dirty="0"/>
          </a:p>
        </p:txBody>
      </p:sp>
    </p:spTree>
    <p:extLst>
      <p:ext uri="{BB962C8B-B14F-4D97-AF65-F5344CB8AC3E}">
        <p14:creationId xmlns:p14="http://schemas.microsoft.com/office/powerpoint/2010/main" val="6512694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858000"/>
          </a:xfrm>
        </p:spPr>
        <p:txBody>
          <a:bodyPr>
            <a:normAutofit lnSpcReduction="10000"/>
          </a:bodyPr>
          <a:lstStyle/>
          <a:p>
            <a:r>
              <a:rPr lang="el-GR" dirty="0" smtClean="0"/>
              <a:t>Ο </a:t>
            </a:r>
            <a:r>
              <a:rPr lang="el-GR" dirty="0" err="1" smtClean="0"/>
              <a:t>ΒΕΜΠΛΕΝ:αμφισβητεί</a:t>
            </a:r>
            <a:r>
              <a:rPr lang="el-GR" dirty="0" smtClean="0"/>
              <a:t> </a:t>
            </a:r>
            <a:r>
              <a:rPr lang="el-GR" dirty="0"/>
              <a:t>τα πρότυπα συμπεριφοράς του ανθρώπου και με καταλυτική σάτιρα ξεσκεπάζει την κενότητα του γούστου, της εκπαίδευσης, του ντυσίματος και της κουλτούρας. Σύμφωνα με τον </a:t>
            </a:r>
            <a:r>
              <a:rPr lang="el-GR" dirty="0" err="1"/>
              <a:t>Βέμπλεν</a:t>
            </a:r>
            <a:r>
              <a:rPr lang="el-GR" dirty="0"/>
              <a:t> η αργόσχολη τάξη καθορίζει τα πρότυπα που ακολουθούνται από κάθε τάξη στην κοινωνία. </a:t>
            </a:r>
            <a:endParaRPr lang="el-GR" dirty="0" smtClean="0"/>
          </a:p>
          <a:p>
            <a:r>
              <a:rPr lang="el-GR" dirty="0" smtClean="0"/>
              <a:t>Το </a:t>
            </a:r>
            <a:r>
              <a:rPr lang="el-GR" dirty="0"/>
              <a:t>διακριτικό έμβλημα για τη συμμετοχή στην αργόσχολη τάξη είναι η απαλλαγή από τον παραγωγικό μόχθο και το σημάδι της επιτυχίας είναι η «περίοπτη κατανάλωση» - όρος που επινοήθηκε από τον </a:t>
            </a:r>
            <a:r>
              <a:rPr lang="el-GR" dirty="0" err="1"/>
              <a:t>Βέμπλεν</a:t>
            </a:r>
            <a:r>
              <a:rPr lang="el-GR" dirty="0"/>
              <a:t> για τις δαπάνες που γίνονται για χάρη γοήτρου. Η κοινωνική κριτική που ασκεί ο </a:t>
            </a:r>
            <a:r>
              <a:rPr lang="el-GR" dirty="0" err="1"/>
              <a:t>Βέμπλεν</a:t>
            </a:r>
            <a:r>
              <a:rPr lang="el-GR" dirty="0"/>
              <a:t> είναι ενδιαφέρουσα και επίκαιρη όσο ποτέ.</a:t>
            </a:r>
            <a:endParaRPr lang="en-US" dirty="0"/>
          </a:p>
        </p:txBody>
      </p:sp>
    </p:spTree>
    <p:extLst>
      <p:ext uri="{BB962C8B-B14F-4D97-AF65-F5344CB8AC3E}">
        <p14:creationId xmlns:p14="http://schemas.microsoft.com/office/powerpoint/2010/main" val="3992686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64651" y="0"/>
            <a:ext cx="8979349" cy="6858000"/>
          </a:xfrm>
        </p:spPr>
        <p:txBody>
          <a:bodyPr>
            <a:normAutofit lnSpcReduction="10000"/>
          </a:bodyPr>
          <a:lstStyle/>
          <a:p>
            <a:r>
              <a:rPr lang="el-GR" b="1" dirty="0" smtClean="0"/>
              <a:t>«Επιδεικτική κατανάλωση» </a:t>
            </a:r>
            <a:r>
              <a:rPr lang="el-GR" dirty="0" smtClean="0"/>
              <a:t>για </a:t>
            </a:r>
            <a:r>
              <a:rPr lang="el-GR" dirty="0"/>
              <a:t>να περιγράψει τη συμπεριφορά των νεόπλουτων της εποχής. </a:t>
            </a:r>
            <a:endParaRPr lang="el-GR" dirty="0" smtClean="0"/>
          </a:p>
          <a:p>
            <a:r>
              <a:rPr lang="el-GR" dirty="0"/>
              <a:t>Σ</a:t>
            </a:r>
            <a:r>
              <a:rPr lang="el-GR" dirty="0" smtClean="0"/>
              <a:t>το </a:t>
            </a:r>
            <a:r>
              <a:rPr lang="el-GR" dirty="0"/>
              <a:t>βιβλίο του «Η αυτοκρατορική Γερμανία και η Βιομηχανική Επανάσταση» περιέγραψε το μέγεθος της ανισότητας στη Γερμανία και τα αποτελέσματά της τόσο στην οικονομία όσο και στην κοινωνία</a:t>
            </a:r>
            <a:r>
              <a:rPr lang="el-GR" dirty="0" smtClean="0"/>
              <a:t>.</a:t>
            </a:r>
          </a:p>
          <a:p>
            <a:r>
              <a:rPr lang="el-GR" dirty="0" smtClean="0"/>
              <a:t> </a:t>
            </a:r>
            <a:r>
              <a:rPr lang="el-GR" dirty="0"/>
              <a:t>Η αντίθεση ανάμεσα στην επιδεικτική πολυτέλεια πολλών πλουσίων και στις συνθήκες μέσα στις οποίες ζούσαν οι εργάτες παρουσιάζονταν εντονότερη σε σχέση με κάθε άλλη εποχή και αυτό έδινε πρόσθετα επιχειρήματα στις καυστικές κριτικές σε βάρος της κοινωνίας, αλλά και στις μαζικές αντιδράσεις των συνδικάτων της εποχής. </a:t>
            </a:r>
            <a:endParaRPr lang="en-US" dirty="0"/>
          </a:p>
        </p:txBody>
      </p:sp>
    </p:spTree>
    <p:extLst>
      <p:ext uri="{BB962C8B-B14F-4D97-AF65-F5344CB8AC3E}">
        <p14:creationId xmlns:p14="http://schemas.microsoft.com/office/powerpoint/2010/main" val="8839791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858000"/>
          </a:xfrm>
        </p:spPr>
        <p:txBody>
          <a:bodyPr>
            <a:normAutofit fontScale="85000" lnSpcReduction="10000"/>
          </a:bodyPr>
          <a:lstStyle/>
          <a:p>
            <a:r>
              <a:rPr lang="en-US" b="1" dirty="0"/>
              <a:t>ΤΟΥΡΙΣΤΕΣ, ΤΑΞΙΔΙΩΤΕΣ, ΞΕΝΟΙ, ΕΠΙΣΚΕΠΤΕΣ, ΠΕΡΙΗΓΗΤΕΣ</a:t>
            </a:r>
            <a:endParaRPr lang="en-US" dirty="0"/>
          </a:p>
          <a:p>
            <a:r>
              <a:rPr lang="en-US" b="1" dirty="0"/>
              <a:t> </a:t>
            </a:r>
            <a:endParaRPr lang="en-US" dirty="0"/>
          </a:p>
          <a:p>
            <a:r>
              <a:rPr lang="en-US" b="1" dirty="0"/>
              <a:t>ΞΕΝΟΣ: </a:t>
            </a:r>
            <a:r>
              <a:rPr lang="en-US" dirty="0"/>
              <a:t>η ενσάρκωση της ‘κοινωνικής απ</a:t>
            </a:r>
            <a:r>
              <a:rPr lang="en-US" dirty="0" err="1"/>
              <a:t>όστ</a:t>
            </a:r>
            <a:r>
              <a:rPr lang="en-US" dirty="0"/>
              <a:t>α</a:t>
            </a:r>
            <a:r>
              <a:rPr lang="en-US" dirty="0" err="1"/>
              <a:t>σης</a:t>
            </a:r>
            <a:r>
              <a:rPr lang="en-US" dirty="0"/>
              <a:t>’. Εντός και εκτός </a:t>
            </a:r>
            <a:r>
              <a:rPr lang="en-US" dirty="0" err="1"/>
              <a:t>συστήμ</a:t>
            </a:r>
            <a:r>
              <a:rPr lang="en-US" dirty="0"/>
              <a:t>ατος, μεγάλος βα</a:t>
            </a:r>
            <a:r>
              <a:rPr lang="en-US" dirty="0" err="1"/>
              <a:t>θμός</a:t>
            </a:r>
            <a:r>
              <a:rPr lang="en-US" dirty="0"/>
              <a:t> </a:t>
            </a:r>
            <a:r>
              <a:rPr lang="en-US" dirty="0" err="1"/>
              <a:t>ελευθερί</a:t>
            </a:r>
            <a:r>
              <a:rPr lang="en-US" dirty="0"/>
              <a:t>ας και </a:t>
            </a:r>
            <a:r>
              <a:rPr lang="en-US" dirty="0" err="1"/>
              <a:t>δυν</a:t>
            </a:r>
            <a:r>
              <a:rPr lang="en-US" dirty="0"/>
              <a:t>α</a:t>
            </a:r>
            <a:r>
              <a:rPr lang="en-US" dirty="0" err="1"/>
              <a:t>τότητ</a:t>
            </a:r>
            <a:r>
              <a:rPr lang="en-US" dirty="0"/>
              <a:t>ας πα</a:t>
            </a:r>
            <a:r>
              <a:rPr lang="en-US" dirty="0" err="1"/>
              <a:t>ρ</a:t>
            </a:r>
            <a:r>
              <a:rPr lang="en-US" dirty="0"/>
              <a:t>αβ</a:t>
            </a:r>
            <a:r>
              <a:rPr lang="en-US" dirty="0" err="1"/>
              <a:t>ί</a:t>
            </a:r>
            <a:r>
              <a:rPr lang="en-US" dirty="0"/>
              <a:t>α</a:t>
            </a:r>
            <a:r>
              <a:rPr lang="en-US" dirty="0" err="1"/>
              <a:t>σης</a:t>
            </a:r>
            <a:r>
              <a:rPr lang="en-US" dirty="0"/>
              <a:t> κα</a:t>
            </a:r>
            <a:r>
              <a:rPr lang="en-US" dirty="0" err="1"/>
              <a:t>νόνων</a:t>
            </a:r>
            <a:r>
              <a:rPr lang="en-US" dirty="0"/>
              <a:t>.</a:t>
            </a:r>
          </a:p>
          <a:p>
            <a:r>
              <a:rPr lang="el-GR" dirty="0"/>
              <a:t>Οι ταξιδιώτες –επισκέπτες- τουρίστες αποτελούν  ειδική πολιτισμική/κοινωνική κατηγορία με διακριτή ταυτότητα που διαμορφώθηκε μέσα σε συγκεκριμένα ιστορικά και κοινωνικά πλαίσια στο πέρασμα του χρόνου. </a:t>
            </a:r>
            <a:endParaRPr lang="en-US" dirty="0"/>
          </a:p>
          <a:p>
            <a:r>
              <a:rPr lang="el-GR" dirty="0"/>
              <a:t>- </a:t>
            </a:r>
            <a:r>
              <a:rPr lang="el-GR" b="1" dirty="0"/>
              <a:t>Ο τουρίστας είναι κάποιος  που χρησιμοποιεί τον ελεύθερο χρόνο που διαθέτει προσωρινά για να πραγματοποιήσει ένα εθελοντικό ταξίδι μακριά από το σπίτι του με την προοπτική να βιώσει την αλλαγή.</a:t>
            </a:r>
            <a:endParaRPr lang="en-US" dirty="0"/>
          </a:p>
          <a:p>
            <a:r>
              <a:rPr lang="el-GR" dirty="0"/>
              <a:t>Το φύλο, το πολιτισμικό υπόβαθρο, οι γνωστικοί στόχοι του ταξιδιού, αποτελούν το ερμηνευτικό πρίσμα των παραπάνω. Οι τρόποι αντίληψης και συναισθηματικής εμπλοκής επίσης.</a:t>
            </a:r>
            <a:endParaRPr lang="en-US" dirty="0"/>
          </a:p>
          <a:p>
            <a:endParaRPr lang="en-US" dirty="0"/>
          </a:p>
        </p:txBody>
      </p:sp>
    </p:spTree>
    <p:extLst>
      <p:ext uri="{BB962C8B-B14F-4D97-AF65-F5344CB8AC3E}">
        <p14:creationId xmlns:p14="http://schemas.microsoft.com/office/powerpoint/2010/main" val="5570624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0"/>
            <a:ext cx="9144000" cy="6655170"/>
          </a:xfrm>
        </p:spPr>
        <p:txBody>
          <a:bodyPr>
            <a:normAutofit/>
          </a:bodyPr>
          <a:lstStyle/>
          <a:p>
            <a:r>
              <a:rPr lang="el-GR" b="1" dirty="0"/>
              <a:t>ΤΟ ΤΑΞΙΔΙ ως μετακίνηση γεωγραφικών και συμβολικών ορίων</a:t>
            </a:r>
            <a:endParaRPr lang="en-US" dirty="0"/>
          </a:p>
          <a:p>
            <a:r>
              <a:rPr lang="el-GR" dirty="0"/>
              <a:t>Οι τρόποι βίωσης, αναπαράστασης, δεν είναι δεδομένοι και στατικοί μέσα στο χρόνο. </a:t>
            </a:r>
            <a:endParaRPr lang="en-US" dirty="0"/>
          </a:p>
          <a:p>
            <a:r>
              <a:rPr lang="el-GR" b="1" dirty="0"/>
              <a:t>ΟΙ ΤΟΠΟΙ (ΥΠΟΔΟΧΗΣ, ΤΟΥΡΙΣΤΙΚΟΙ, ΔΙΑΜΟΝΗΣ, ΠΡΟΟΡΙΣΜΟΙ)</a:t>
            </a:r>
            <a:endParaRPr lang="en-US" dirty="0"/>
          </a:p>
          <a:p>
            <a:r>
              <a:rPr lang="el-GR" dirty="0"/>
              <a:t>Ακολούθως, οι τόποι διαμορφώνονται σε ‘τουριστικούς προορισμούς’ μέσα από διαδικασίες που τις ορίζουν μια σειρά από παράγοντες, όπως οι πολιτικές αποφάσεις, οι οικονομικές συνθήκες ζωής  όσων εμπλέκονται στην παραγωγή και κατανάλωση υπηρεσιών του τουρισμού.</a:t>
            </a:r>
            <a:endParaRPr lang="en-US" dirty="0"/>
          </a:p>
          <a:p>
            <a:endParaRPr lang="en-US" dirty="0"/>
          </a:p>
        </p:txBody>
      </p:sp>
    </p:spTree>
    <p:extLst>
      <p:ext uri="{BB962C8B-B14F-4D97-AF65-F5344CB8AC3E}">
        <p14:creationId xmlns:p14="http://schemas.microsoft.com/office/powerpoint/2010/main" val="5470740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0" y="1"/>
            <a:ext cx="9144000" cy="6858000"/>
          </a:xfrm>
        </p:spPr>
        <p:txBody>
          <a:bodyPr>
            <a:normAutofit fontScale="77500" lnSpcReduction="20000"/>
          </a:bodyPr>
          <a:lstStyle/>
          <a:p>
            <a:r>
              <a:rPr lang="el-GR" dirty="0"/>
              <a:t> </a:t>
            </a:r>
            <a:endParaRPr lang="en-US" dirty="0"/>
          </a:p>
          <a:p>
            <a:r>
              <a:rPr lang="el-GR" b="1" dirty="0"/>
              <a:t>Η ΕΡΜΗΝΕΙΑ ΤΟΥ ΤΟΥΡΙΣΜΟΥ ΩΣ ΜΙΑ ΜΟΡΦΗ ΙΜΠΕΡΙΑΛΙΣΜΟΥ (</a:t>
            </a:r>
            <a:r>
              <a:rPr lang="en-US" b="1" dirty="0"/>
              <a:t>Nash 1989)</a:t>
            </a:r>
            <a:endParaRPr lang="en-US" dirty="0"/>
          </a:p>
          <a:p>
            <a:r>
              <a:rPr lang="el-GR" dirty="0"/>
              <a:t>-</a:t>
            </a:r>
            <a:r>
              <a:rPr lang="el-GR" b="1" dirty="0"/>
              <a:t>Ιμπεριαλισμός</a:t>
            </a:r>
            <a:r>
              <a:rPr lang="el-GR" dirty="0"/>
              <a:t>: πολιτική επικυριαρχία, διαδικασία πολιτικής επέκτασης του ελέγχου ή της εξουσίας που ασκείται  από τα μητροπολιτικά κέντρα σε περιοχές του τρίτου κόσμου (εδαφική κατάκτηση, εποικισμός, οικονομικές παρεμβάσεις). </a:t>
            </a:r>
            <a:r>
              <a:rPr lang="en-US" dirty="0"/>
              <a:t>Η «Επ</a:t>
            </a:r>
            <a:r>
              <a:rPr lang="en-US" dirty="0" err="1"/>
              <a:t>οχή</a:t>
            </a:r>
            <a:r>
              <a:rPr lang="en-US" dirty="0"/>
              <a:t> του </a:t>
            </a:r>
            <a:r>
              <a:rPr lang="en-US" dirty="0" err="1"/>
              <a:t>Ιμ</a:t>
            </a:r>
            <a:r>
              <a:rPr lang="en-US" dirty="0"/>
              <a:t>π</a:t>
            </a:r>
            <a:r>
              <a:rPr lang="en-US" dirty="0" err="1"/>
              <a:t>ερι</a:t>
            </a:r>
            <a:r>
              <a:rPr lang="en-US" dirty="0"/>
              <a:t>α</a:t>
            </a:r>
            <a:r>
              <a:rPr lang="en-US" dirty="0" err="1"/>
              <a:t>λισμού</a:t>
            </a:r>
            <a:r>
              <a:rPr lang="en-US" dirty="0"/>
              <a:t>» συνήθως ανα</a:t>
            </a:r>
            <a:r>
              <a:rPr lang="en-US" dirty="0" err="1"/>
              <a:t>φέρετ</a:t>
            </a:r>
            <a:r>
              <a:rPr lang="en-US" dirty="0"/>
              <a:t>αι στην π</a:t>
            </a:r>
            <a:r>
              <a:rPr lang="en-US" dirty="0" err="1"/>
              <a:t>ερίοδο</a:t>
            </a:r>
            <a:r>
              <a:rPr lang="en-US" dirty="0"/>
              <a:t> του </a:t>
            </a:r>
            <a:r>
              <a:rPr lang="en-US" u="sng" dirty="0">
                <a:hlinkClick r:id="rId2" tooltip="Νέος Ιμπεριαλισμός (δεν έχει γραφτεί ακόμα)"/>
              </a:rPr>
              <a:t>Νέου Ιμπεριαλισμού</a:t>
            </a:r>
            <a:r>
              <a:rPr lang="en-US" dirty="0"/>
              <a:t> που άρχισε το </a:t>
            </a:r>
            <a:r>
              <a:rPr lang="en-US" u="sng" dirty="0">
                <a:hlinkClick r:id="rId3" tooltip="1860"/>
              </a:rPr>
              <a:t>1860</a:t>
            </a:r>
            <a:r>
              <a:rPr lang="en-US" dirty="0"/>
              <a:t>, </a:t>
            </a:r>
            <a:r>
              <a:rPr lang="en-US" dirty="0" err="1"/>
              <a:t>ότ</a:t>
            </a:r>
            <a:r>
              <a:rPr lang="en-US" dirty="0"/>
              <a:t>αν </a:t>
            </a:r>
            <a:r>
              <a:rPr lang="en-US" dirty="0" err="1"/>
              <a:t>κυρί</a:t>
            </a:r>
            <a:r>
              <a:rPr lang="en-US" dirty="0"/>
              <a:t>α</a:t>
            </a:r>
            <a:r>
              <a:rPr lang="en-US" dirty="0" err="1"/>
              <a:t>ρχ</a:t>
            </a:r>
            <a:r>
              <a:rPr lang="en-US" dirty="0"/>
              <a:t>α </a:t>
            </a:r>
            <a:r>
              <a:rPr lang="en-US" dirty="0" err="1"/>
              <a:t>ευρω</a:t>
            </a:r>
            <a:r>
              <a:rPr lang="en-US" dirty="0"/>
              <a:t>πα</a:t>
            </a:r>
            <a:r>
              <a:rPr lang="en-US" dirty="0" err="1"/>
              <a:t>ϊκά</a:t>
            </a:r>
            <a:r>
              <a:rPr lang="en-US" dirty="0"/>
              <a:t> κράτη </a:t>
            </a:r>
            <a:r>
              <a:rPr lang="en-US" dirty="0" err="1"/>
              <a:t>ξεκίνησ</a:t>
            </a:r>
            <a:r>
              <a:rPr lang="en-US" dirty="0"/>
              <a:t>αν τον </a:t>
            </a:r>
            <a:r>
              <a:rPr lang="en-US" u="sng" dirty="0">
                <a:hlinkClick r:id="rId4" tooltip="Αποικισμός (δεν έχει γραφτεί ακόμα)"/>
              </a:rPr>
              <a:t>αποικισμό</a:t>
            </a:r>
            <a:r>
              <a:rPr lang="en-US" dirty="0"/>
              <a:t> άλλων ηπείρων. </a:t>
            </a:r>
            <a:r>
              <a:rPr lang="en-US" dirty="0" err="1"/>
              <a:t>Δημιουργί</a:t>
            </a:r>
            <a:r>
              <a:rPr lang="en-US" dirty="0"/>
              <a:t>α νέων α</a:t>
            </a:r>
            <a:r>
              <a:rPr lang="en-US" dirty="0" err="1"/>
              <a:t>γορών</a:t>
            </a:r>
            <a:r>
              <a:rPr lang="en-US" dirty="0"/>
              <a:t> και ξανα</a:t>
            </a:r>
            <a:r>
              <a:rPr lang="en-US" dirty="0" err="1"/>
              <a:t>μοίρ</a:t>
            </a:r>
            <a:r>
              <a:rPr lang="en-US" dirty="0"/>
              <a:t>α</a:t>
            </a:r>
            <a:r>
              <a:rPr lang="en-US" dirty="0" err="1"/>
              <a:t>σμά</a:t>
            </a:r>
            <a:r>
              <a:rPr lang="en-US" dirty="0"/>
              <a:t> τους α</a:t>
            </a:r>
            <a:r>
              <a:rPr lang="en-US" dirty="0" err="1"/>
              <a:t>νάμεσ</a:t>
            </a:r>
            <a:r>
              <a:rPr lang="en-US" dirty="0"/>
              <a:t>α </a:t>
            </a:r>
            <a:r>
              <a:rPr lang="en-US" dirty="0" err="1"/>
              <a:t>στ</a:t>
            </a:r>
            <a:r>
              <a:rPr lang="en-US" dirty="0"/>
              <a:t>α </a:t>
            </a:r>
            <a:r>
              <a:rPr lang="en-US" dirty="0" err="1"/>
              <a:t>κέντρ</a:t>
            </a:r>
            <a:r>
              <a:rPr lang="en-US" dirty="0"/>
              <a:t>α.</a:t>
            </a:r>
          </a:p>
          <a:p>
            <a:r>
              <a:rPr lang="en-US" dirty="0" err="1"/>
              <a:t>Έμφ</a:t>
            </a:r>
            <a:r>
              <a:rPr lang="en-US" dirty="0"/>
              <a:t>α</a:t>
            </a:r>
            <a:r>
              <a:rPr lang="en-US" dirty="0" err="1"/>
              <a:t>ση</a:t>
            </a:r>
            <a:r>
              <a:rPr lang="en-US" dirty="0"/>
              <a:t>  στην </a:t>
            </a:r>
            <a:r>
              <a:rPr lang="en-US" dirty="0" err="1"/>
              <a:t>έννοι</a:t>
            </a:r>
            <a:r>
              <a:rPr lang="en-US" dirty="0"/>
              <a:t>α της </a:t>
            </a:r>
            <a:r>
              <a:rPr lang="en-US" b="1" dirty="0"/>
              <a:t>‘πα</a:t>
            </a:r>
            <a:r>
              <a:rPr lang="en-US" b="1" dirty="0" err="1"/>
              <a:t>ρ</a:t>
            </a:r>
            <a:r>
              <a:rPr lang="en-US" b="1" dirty="0"/>
              <a:t>α</a:t>
            </a:r>
            <a:r>
              <a:rPr lang="en-US" b="1" dirty="0" err="1"/>
              <a:t>γωγικότητ</a:t>
            </a:r>
            <a:r>
              <a:rPr lang="en-US" b="1" dirty="0"/>
              <a:t>ας’ </a:t>
            </a:r>
            <a:endParaRPr lang="en-US" dirty="0"/>
          </a:p>
          <a:p>
            <a:r>
              <a:rPr lang="en-US" b="1" dirty="0"/>
              <a:t>Απ</a:t>
            </a:r>
            <a:r>
              <a:rPr lang="en-US" b="1" dirty="0" err="1"/>
              <a:t>οικιοκρ</a:t>
            </a:r>
            <a:r>
              <a:rPr lang="en-US" b="1" dirty="0"/>
              <a:t>α</a:t>
            </a:r>
            <a:r>
              <a:rPr lang="en-US" b="1" dirty="0" err="1"/>
              <a:t>τί</a:t>
            </a:r>
            <a:r>
              <a:rPr lang="en-US" b="1" dirty="0"/>
              <a:t>α</a:t>
            </a:r>
            <a:r>
              <a:rPr lang="en-US" dirty="0"/>
              <a:t>: η </a:t>
            </a:r>
            <a:r>
              <a:rPr lang="en-US" dirty="0" err="1"/>
              <a:t>δημιουργί</a:t>
            </a:r>
            <a:r>
              <a:rPr lang="en-US" dirty="0"/>
              <a:t>α και </a:t>
            </a:r>
            <a:r>
              <a:rPr lang="en-US" dirty="0" err="1"/>
              <a:t>δι</a:t>
            </a:r>
            <a:r>
              <a:rPr lang="en-US" dirty="0"/>
              <a:t>ατήρηση δικτύου </a:t>
            </a:r>
            <a:r>
              <a:rPr lang="en-US" u="sng" dirty="0">
                <a:hlinkClick r:id="rId5" tooltip="Αποικία"/>
              </a:rPr>
              <a:t>αποικιών</a:t>
            </a:r>
            <a:r>
              <a:rPr lang="en-US" dirty="0"/>
              <a:t> σε π</a:t>
            </a:r>
            <a:r>
              <a:rPr lang="en-US" dirty="0" err="1"/>
              <a:t>εριοχές</a:t>
            </a:r>
            <a:r>
              <a:rPr lang="en-US" dirty="0"/>
              <a:t> </a:t>
            </a:r>
            <a:r>
              <a:rPr lang="en-US" dirty="0" err="1"/>
              <a:t>ό</a:t>
            </a:r>
            <a:r>
              <a:rPr lang="en-US" dirty="0"/>
              <a:t>που πα</a:t>
            </a:r>
            <a:r>
              <a:rPr lang="en-US" dirty="0" err="1"/>
              <a:t>ρ</a:t>
            </a:r>
            <a:r>
              <a:rPr lang="en-US" dirty="0"/>
              <a:t>α</a:t>
            </a:r>
            <a:r>
              <a:rPr lang="en-US" dirty="0" err="1"/>
              <a:t>δοσι</a:t>
            </a:r>
            <a:r>
              <a:rPr lang="en-US" dirty="0"/>
              <a:t>α</a:t>
            </a:r>
            <a:r>
              <a:rPr lang="en-US" dirty="0" err="1"/>
              <a:t>κά</a:t>
            </a:r>
            <a:r>
              <a:rPr lang="en-US" dirty="0"/>
              <a:t> δεν κα</a:t>
            </a:r>
            <a:r>
              <a:rPr lang="en-US" dirty="0" err="1"/>
              <a:t>τοικούντ</a:t>
            </a:r>
            <a:r>
              <a:rPr lang="en-US" dirty="0"/>
              <a:t>αι απ</a:t>
            </a:r>
            <a:r>
              <a:rPr lang="en-US" dirty="0" err="1"/>
              <a:t>ό</a:t>
            </a:r>
            <a:r>
              <a:rPr lang="en-US" dirty="0"/>
              <a:t> π</a:t>
            </a:r>
            <a:r>
              <a:rPr lang="en-US" dirty="0" err="1"/>
              <a:t>ληθυσμούς</a:t>
            </a:r>
            <a:r>
              <a:rPr lang="en-US" dirty="0"/>
              <a:t> της </a:t>
            </a:r>
            <a:r>
              <a:rPr lang="en-US" dirty="0" err="1"/>
              <a:t>μητρο</a:t>
            </a:r>
            <a:r>
              <a:rPr lang="en-US" dirty="0"/>
              <a:t>π</a:t>
            </a:r>
            <a:r>
              <a:rPr lang="en-US" dirty="0" err="1"/>
              <a:t>ολιτικής</a:t>
            </a:r>
            <a:r>
              <a:rPr lang="en-US" dirty="0"/>
              <a:t> α</a:t>
            </a:r>
            <a:r>
              <a:rPr lang="en-US" dirty="0" err="1"/>
              <a:t>ρχής</a:t>
            </a:r>
            <a:r>
              <a:rPr lang="en-US" dirty="0"/>
              <a:t> που τις δημιουργεί. Η </a:t>
            </a:r>
            <a:r>
              <a:rPr lang="en-US" dirty="0" err="1"/>
              <a:t>μητρό</a:t>
            </a:r>
            <a:r>
              <a:rPr lang="en-US" dirty="0"/>
              <a:t>π</a:t>
            </a:r>
            <a:r>
              <a:rPr lang="en-US" dirty="0" err="1"/>
              <a:t>ολη</a:t>
            </a:r>
            <a:r>
              <a:rPr lang="en-US" dirty="0"/>
              <a:t> </a:t>
            </a:r>
            <a:r>
              <a:rPr lang="en-US" dirty="0" err="1"/>
              <a:t>είν</a:t>
            </a:r>
            <a:r>
              <a:rPr lang="en-US" dirty="0"/>
              <a:t>αι και α</a:t>
            </a:r>
            <a:r>
              <a:rPr lang="en-US" dirty="0" err="1"/>
              <a:t>υτή</a:t>
            </a:r>
            <a:r>
              <a:rPr lang="en-US" dirty="0"/>
              <a:t> που α</a:t>
            </a:r>
            <a:r>
              <a:rPr lang="en-US" dirty="0" err="1"/>
              <a:t>σκεί</a:t>
            </a:r>
            <a:r>
              <a:rPr lang="en-US" dirty="0"/>
              <a:t> </a:t>
            </a:r>
            <a:r>
              <a:rPr lang="en-US" dirty="0" err="1"/>
              <a:t>άμεσ</a:t>
            </a:r>
            <a:r>
              <a:rPr lang="en-US" dirty="0"/>
              <a:t>α </a:t>
            </a:r>
            <a:r>
              <a:rPr lang="en-US" dirty="0" err="1"/>
              <a:t>κυρι</a:t>
            </a:r>
            <a:r>
              <a:rPr lang="en-US" dirty="0"/>
              <a:t>α</a:t>
            </a:r>
            <a:r>
              <a:rPr lang="en-US" dirty="0" err="1"/>
              <a:t>ρχικά</a:t>
            </a:r>
            <a:r>
              <a:rPr lang="en-US" dirty="0"/>
              <a:t> </a:t>
            </a:r>
            <a:r>
              <a:rPr lang="en-US" dirty="0" err="1"/>
              <a:t>δικ</a:t>
            </a:r>
            <a:r>
              <a:rPr lang="en-US" dirty="0"/>
              <a:t>α</a:t>
            </a:r>
            <a:r>
              <a:rPr lang="en-US" dirty="0" err="1"/>
              <a:t>ιώμ</a:t>
            </a:r>
            <a:r>
              <a:rPr lang="en-US" dirty="0"/>
              <a:t>ατα στις αποικίες και κα</a:t>
            </a:r>
            <a:r>
              <a:rPr lang="en-US" dirty="0" err="1"/>
              <a:t>θορίζει</a:t>
            </a:r>
            <a:r>
              <a:rPr lang="en-US" dirty="0"/>
              <a:t> την κοινωνική δομή, την </a:t>
            </a:r>
            <a:r>
              <a:rPr lang="en-US" dirty="0" err="1"/>
              <a:t>δι</a:t>
            </a:r>
            <a:r>
              <a:rPr lang="en-US" dirty="0"/>
              <a:t>α</a:t>
            </a:r>
            <a:r>
              <a:rPr lang="en-US" dirty="0" err="1"/>
              <a:t>κυ</a:t>
            </a:r>
            <a:r>
              <a:rPr lang="en-US" dirty="0"/>
              <a:t>β</a:t>
            </a:r>
            <a:r>
              <a:rPr lang="en-US" dirty="0" err="1"/>
              <a:t>έρνηση</a:t>
            </a:r>
            <a:r>
              <a:rPr lang="en-US" dirty="0"/>
              <a:t> και τις οικονομικές λειτουργίες.</a:t>
            </a:r>
          </a:p>
          <a:p>
            <a:endParaRPr lang="en-US" dirty="0"/>
          </a:p>
        </p:txBody>
      </p:sp>
    </p:spTree>
    <p:extLst>
      <p:ext uri="{BB962C8B-B14F-4D97-AF65-F5344CB8AC3E}">
        <p14:creationId xmlns:p14="http://schemas.microsoft.com/office/powerpoint/2010/main" val="27903589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164651" y="274638"/>
            <a:ext cx="8979349" cy="6583362"/>
          </a:xfrm>
        </p:spPr>
        <p:txBody>
          <a:bodyPr/>
          <a:lstStyle/>
          <a:p>
            <a:r>
              <a:rPr lang="el-GR" dirty="0"/>
              <a:t>Η τουριστική ανάπτυξη ως αποτέλεσμα των αναγκών των μητροπολιτικών κέντρων και ως αποτέλεσμα αναζήτησης νέων παραγωγικών πηγών. Περιοχές με χαμηλότερο κοινωνικό και οικονομικό επίπεδο ζωής, που να ανταποκρίνονται στις μητροπολιτικές προσδοκίες (ανόθευτα μέρη, γραφικά, απομονωμένα, ‘φυσικά’). Ο ρόλος των τουριστικών διαμεσολαβητών (</a:t>
            </a:r>
            <a:r>
              <a:rPr lang="en-US"/>
              <a:t>tour-operators)</a:t>
            </a:r>
          </a:p>
          <a:p>
            <a:endParaRPr lang="en-US" dirty="0"/>
          </a:p>
        </p:txBody>
      </p:sp>
    </p:spTree>
    <p:extLst>
      <p:ext uri="{BB962C8B-B14F-4D97-AF65-F5344CB8AC3E}">
        <p14:creationId xmlns:p14="http://schemas.microsoft.com/office/powerpoint/2010/main" val="23173370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600200"/>
            <a:ext cx="8229600" cy="5257800"/>
          </a:xfrm>
        </p:spPr>
        <p:txBody>
          <a:bodyPr>
            <a:normAutofit fontScale="92500" lnSpcReduction="20000"/>
          </a:bodyPr>
          <a:lstStyle/>
          <a:p>
            <a:r>
              <a:rPr lang="en-US" dirty="0">
                <a:hlinkClick r:id="rId2"/>
              </a:rPr>
              <a:t>http://www.piop.gr/el/diktuo-mouseiwn/Mouseio-</a:t>
            </a:r>
            <a:r>
              <a:rPr lang="en-US" dirty="0" smtClean="0">
                <a:hlinkClick r:id="rId2"/>
              </a:rPr>
              <a:t>Mastixas</a:t>
            </a:r>
            <a:endParaRPr lang="el-GR" dirty="0" smtClean="0"/>
          </a:p>
          <a:p>
            <a:r>
              <a:rPr lang="en-US" dirty="0">
                <a:hlinkClick r:id="rId3"/>
              </a:rPr>
              <a:t>https://www.youtube.com/watch?v=</a:t>
            </a:r>
            <a:r>
              <a:rPr lang="en-US" dirty="0" smtClean="0">
                <a:hlinkClick r:id="rId3"/>
              </a:rPr>
              <a:t>hx4UjZ4UoAs</a:t>
            </a:r>
            <a:endParaRPr lang="el-GR" dirty="0"/>
          </a:p>
          <a:p>
            <a:r>
              <a:rPr lang="en-US" dirty="0">
                <a:hlinkClick r:id="rId4"/>
              </a:rPr>
              <a:t>https://www.youtube.com/watch?v=</a:t>
            </a:r>
            <a:r>
              <a:rPr lang="en-US" dirty="0" smtClean="0">
                <a:hlinkClick r:id="rId4"/>
              </a:rPr>
              <a:t>vmEBxxZqmuw</a:t>
            </a:r>
            <a:r>
              <a:rPr lang="el-GR" dirty="0" smtClean="0"/>
              <a:t>     (Μηλιά Κρήτη</a:t>
            </a:r>
            <a:r>
              <a:rPr lang="el-GR" dirty="0" smtClean="0"/>
              <a:t>)</a:t>
            </a:r>
          </a:p>
          <a:p>
            <a:r>
              <a:rPr lang="en-US" u="sng" dirty="0">
                <a:hlinkClick r:id="rId5"/>
              </a:rPr>
              <a:t>https://www.youtube. com/watch?v=</a:t>
            </a:r>
            <a:r>
              <a:rPr lang="en-US" u="sng" dirty="0" smtClean="0">
                <a:hlinkClick r:id="rId5"/>
              </a:rPr>
              <a:t>S5ymnQener8</a:t>
            </a:r>
            <a:endParaRPr lang="el-GR" u="sng" dirty="0" smtClean="0"/>
          </a:p>
          <a:p>
            <a:r>
              <a:rPr lang="en-US" u="sng" dirty="0">
                <a:hlinkClick r:id="rId6"/>
              </a:rPr>
              <a:t>https://www.youtube.com/watch?v=</a:t>
            </a:r>
            <a:r>
              <a:rPr lang="en-US" u="sng" dirty="0" smtClean="0">
                <a:hlinkClick r:id="rId6"/>
              </a:rPr>
              <a:t>5D4dC6sFvSQ</a:t>
            </a:r>
            <a:endParaRPr lang="el-GR" u="sng" dirty="0" smtClean="0"/>
          </a:p>
          <a:p>
            <a:r>
              <a:rPr lang="en-US" dirty="0">
                <a:hlinkClick r:id="rId7"/>
              </a:rPr>
              <a:t>https://www.youtube.com/watch?v=</a:t>
            </a:r>
            <a:r>
              <a:rPr lang="en-US" dirty="0" smtClean="0">
                <a:hlinkClick r:id="rId7"/>
              </a:rPr>
              <a:t>A40iNV_e7DU</a:t>
            </a:r>
            <a:r>
              <a:rPr lang="el-GR" dirty="0" smtClean="0"/>
              <a:t> </a:t>
            </a:r>
            <a:endParaRPr lang="en-US" dirty="0"/>
          </a:p>
          <a:p>
            <a:endParaRPr lang="el-GR" u="sng" dirty="0" smtClean="0"/>
          </a:p>
          <a:p>
            <a:endParaRPr lang="en-US" dirty="0"/>
          </a:p>
          <a:p>
            <a:endParaRPr lang="en-US" dirty="0"/>
          </a:p>
        </p:txBody>
      </p:sp>
    </p:spTree>
    <p:extLst>
      <p:ext uri="{BB962C8B-B14F-4D97-AF65-F5344CB8AC3E}">
        <p14:creationId xmlns:p14="http://schemas.microsoft.com/office/powerpoint/2010/main" val="18886493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endParaRPr lang="en-US"/>
          </a:p>
        </p:txBody>
      </p:sp>
      <p:sp>
        <p:nvSpPr>
          <p:cNvPr id="3" name="Content Placeholder 2"/>
          <p:cNvSpPr>
            <a:spLocks noGrp="1"/>
          </p:cNvSpPr>
          <p:nvPr>
            <p:ph idx="1"/>
          </p:nvPr>
        </p:nvSpPr>
        <p:spPr>
          <a:xfrm>
            <a:off x="-5399664" y="4916027"/>
            <a:ext cx="8229600" cy="4525963"/>
          </a:xfrm>
        </p:spPr>
        <p:txBody>
          <a:bodyPr/>
          <a:lstStyle/>
          <a:p>
            <a:endParaRPr lang="en-US" dirty="0"/>
          </a:p>
        </p:txBody>
      </p:sp>
    </p:spTree>
    <p:extLst>
      <p:ext uri="{BB962C8B-B14F-4D97-AF65-F5344CB8AC3E}">
        <p14:creationId xmlns:p14="http://schemas.microsoft.com/office/powerpoint/2010/main" val="3925495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221</TotalTime>
  <Words>2180</Words>
  <Application>Microsoft Macintosh PowerPoint</Application>
  <PresentationFormat>On-screen Show (4:3)</PresentationFormat>
  <Paragraphs>135</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MacBook Pro</dc:creator>
  <cp:lastModifiedBy>MacBook Pro</cp:lastModifiedBy>
  <cp:revision>42</cp:revision>
  <dcterms:created xsi:type="dcterms:W3CDTF">2018-05-04T06:33:51Z</dcterms:created>
  <dcterms:modified xsi:type="dcterms:W3CDTF">2018-05-18T09:04:01Z</dcterms:modified>
</cp:coreProperties>
</file>