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256" r:id="rId2"/>
    <p:sldId id="272" r:id="rId3"/>
    <p:sldId id="257" r:id="rId4"/>
    <p:sldId id="307" r:id="rId5"/>
    <p:sldId id="309" r:id="rId6"/>
    <p:sldId id="308" r:id="rId7"/>
    <p:sldId id="310" r:id="rId8"/>
    <p:sldId id="293" r:id="rId9"/>
    <p:sldId id="258" r:id="rId10"/>
    <p:sldId id="301" r:id="rId11"/>
    <p:sldId id="302" r:id="rId12"/>
    <p:sldId id="259" r:id="rId13"/>
    <p:sldId id="280" r:id="rId14"/>
    <p:sldId id="281" r:id="rId15"/>
    <p:sldId id="282" r:id="rId16"/>
    <p:sldId id="283" r:id="rId17"/>
    <p:sldId id="284" r:id="rId18"/>
    <p:sldId id="262" r:id="rId19"/>
    <p:sldId id="311" r:id="rId20"/>
    <p:sldId id="294" r:id="rId21"/>
    <p:sldId id="316" r:id="rId22"/>
    <p:sldId id="277" r:id="rId23"/>
    <p:sldId id="312" r:id="rId24"/>
    <p:sldId id="296" r:id="rId25"/>
    <p:sldId id="263" r:id="rId26"/>
    <p:sldId id="264" r:id="rId27"/>
    <p:sldId id="265" r:id="rId28"/>
    <p:sldId id="306" r:id="rId29"/>
    <p:sldId id="267" r:id="rId30"/>
    <p:sldId id="313" r:id="rId31"/>
    <p:sldId id="287" r:id="rId32"/>
    <p:sldId id="314" r:id="rId33"/>
    <p:sldId id="317" r:id="rId34"/>
    <p:sldId id="269" r:id="rId35"/>
    <p:sldId id="315" r:id="rId36"/>
    <p:sldId id="268" r:id="rId37"/>
    <p:sldId id="318" r:id="rId38"/>
    <p:sldId id="286" r:id="rId39"/>
    <p:sldId id="305" r:id="rId40"/>
    <p:sldId id="278" r:id="rId41"/>
    <p:sldId id="279" r:id="rId42"/>
    <p:sldId id="304" r:id="rId43"/>
    <p:sldId id="271" r:id="rId44"/>
    <p:sldId id="285" r:id="rId45"/>
    <p:sldId id="288" r:id="rId4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Μεσαίο στυλ 2 - Έμφαση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80" autoAdjust="0"/>
  </p:normalViewPr>
  <p:slideViewPr>
    <p:cSldViewPr>
      <p:cViewPr varScale="1">
        <p:scale>
          <a:sx n="68" d="100"/>
          <a:sy n="68" d="100"/>
        </p:scale>
        <p:origin x="147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663080-154C-43DA-AF00-0B573519B23B}" type="datetimeFigureOut">
              <a:rPr lang="el-GR" smtClean="0"/>
              <a:t>19/6/2017</a:t>
            </a:fld>
            <a:endParaRPr lang="el-GR"/>
          </a:p>
        </p:txBody>
      </p:sp>
      <p:sp>
        <p:nvSpPr>
          <p:cNvPr id="4" name="Θέση εικόνας διαφάνειας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l-GR"/>
          </a:p>
        </p:txBody>
      </p:sp>
      <p:sp>
        <p:nvSpPr>
          <p:cNvPr id="5" name="Θέση σημειώσεων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6" name="Θέση υποσέλιδου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E6904D-B000-4A82-9BAB-989EE2E61617}" type="slidenum">
              <a:rPr lang="el-GR" smtClean="0"/>
              <a:t>‹#›</a:t>
            </a:fld>
            <a:endParaRPr lang="el-GR"/>
          </a:p>
        </p:txBody>
      </p:sp>
    </p:spTree>
    <p:extLst>
      <p:ext uri="{BB962C8B-B14F-4D97-AF65-F5344CB8AC3E}">
        <p14:creationId xmlns:p14="http://schemas.microsoft.com/office/powerpoint/2010/main" val="32257992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40AC3E9-43E6-4847-B4A7-B74CAE1B35FA}" type="slidenum">
              <a:rPr lang="el-GR" altLang="el-GR">
                <a:latin typeface="Arial" panose="020B0604020202020204" pitchFamily="34" charset="0"/>
              </a:rPr>
              <a:pPr>
                <a:spcBef>
                  <a:spcPct val="0"/>
                </a:spcBef>
              </a:pPr>
              <a:t>8</a:t>
            </a:fld>
            <a:endParaRPr lang="el-GR" altLang="el-GR">
              <a:latin typeface="Arial" panose="020B0604020202020204" pitchFamily="34" charset="0"/>
            </a:endParaRPr>
          </a:p>
        </p:txBody>
      </p:sp>
      <p:sp>
        <p:nvSpPr>
          <p:cNvPr id="1536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5364"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l-GR" altLang="el-GR"/>
          </a:p>
        </p:txBody>
      </p:sp>
    </p:spTree>
    <p:extLst>
      <p:ext uri="{BB962C8B-B14F-4D97-AF65-F5344CB8AC3E}">
        <p14:creationId xmlns:p14="http://schemas.microsoft.com/office/powerpoint/2010/main" val="3667112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443FA84-4150-43E9-9C96-3E0E80066C39}" type="slidenum">
              <a:rPr lang="el-GR" altLang="el-GR"/>
              <a:pPr eaLnBrk="1" hangingPunct="1"/>
              <a:t>10</a:t>
            </a:fld>
            <a:endParaRPr lang="el-GR" altLang="el-GR"/>
          </a:p>
        </p:txBody>
      </p:sp>
      <p:sp>
        <p:nvSpPr>
          <p:cNvPr id="3584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35844"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l-GR" altLang="el-GR"/>
          </a:p>
        </p:txBody>
      </p:sp>
    </p:spTree>
    <p:extLst>
      <p:ext uri="{BB962C8B-B14F-4D97-AF65-F5344CB8AC3E}">
        <p14:creationId xmlns:p14="http://schemas.microsoft.com/office/powerpoint/2010/main" val="306951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DE6904D-B000-4A82-9BAB-989EE2E61617}" type="slidenum">
              <a:rPr kumimoji="0" lang="el-GR"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l-GR"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5923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pPr marL="0" indent="0">
              <a:buFont typeface="Arial" panose="020B0604020202020204" pitchFamily="34" charset="0"/>
              <a:buNone/>
            </a:pPr>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DE6904D-B000-4A82-9BAB-989EE2E61617}" type="slidenum">
              <a:rPr kumimoji="0" lang="el-GR"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l-GR"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72395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pPr marL="0" indent="0">
              <a:buFont typeface="Arial" panose="020B0604020202020204" pitchFamily="34" charset="0"/>
              <a:buNone/>
            </a:pPr>
            <a:endParaRPr lang="el-GR" sz="1200" kern="1200" dirty="0">
              <a:solidFill>
                <a:schemeClr val="tx1"/>
              </a:solidFill>
              <a:effectLst/>
              <a:latin typeface="+mn-lt"/>
              <a:ea typeface="+mn-ea"/>
              <a:cs typeface="+mn-cs"/>
            </a:endParaRPr>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DE6904D-B000-4A82-9BAB-989EE2E61617}" type="slidenum">
              <a:rPr kumimoji="0" lang="el-GR"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l-GR"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8265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endParaRPr lang="el-GR" dirty="0"/>
          </a:p>
        </p:txBody>
      </p:sp>
      <p:sp>
        <p:nvSpPr>
          <p:cNvPr id="4" name="Θέση αριθμού διαφάνειας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DE6904D-B000-4A82-9BAB-989EE2E61617}" type="slidenum">
              <a:rPr kumimoji="0" lang="el-GR"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l-GR"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9288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l-GR" dirty="0">
              <a:effectLst/>
            </a:endParaRPr>
          </a:p>
        </p:txBody>
      </p:sp>
      <p:sp>
        <p:nvSpPr>
          <p:cNvPr id="4" name="Slide Number Placeholder 3"/>
          <p:cNvSpPr>
            <a:spLocks noGrp="1"/>
          </p:cNvSpPr>
          <p:nvPr>
            <p:ph type="sldNum" sz="quarter" idx="10"/>
          </p:nvPr>
        </p:nvSpPr>
        <p:spPr/>
        <p:txBody>
          <a:bodyPr/>
          <a:lstStyle/>
          <a:p>
            <a:fld id="{FDE6904D-B000-4A82-9BAB-989EE2E61617}" type="slidenum">
              <a:rPr lang="el-GR" smtClean="0"/>
              <a:t>18</a:t>
            </a:fld>
            <a:endParaRPr lang="el-GR"/>
          </a:p>
        </p:txBody>
      </p:sp>
    </p:spTree>
    <p:extLst>
      <p:ext uri="{BB962C8B-B14F-4D97-AF65-F5344CB8AC3E}">
        <p14:creationId xmlns:p14="http://schemas.microsoft.com/office/powerpoint/2010/main" val="15525406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64176F2-096F-446F-8190-0D8E77A41779}" type="slidenum">
              <a:rPr lang="el-GR" altLang="el-GR">
                <a:latin typeface="Arial" panose="020B0604020202020204" pitchFamily="34" charset="0"/>
              </a:rPr>
              <a:pPr>
                <a:spcBef>
                  <a:spcPct val="0"/>
                </a:spcBef>
              </a:pPr>
              <a:t>20</a:t>
            </a:fld>
            <a:endParaRPr lang="el-GR" altLang="el-GR">
              <a:latin typeface="Arial" panose="020B0604020202020204" pitchFamily="34" charset="0"/>
            </a:endParaRPr>
          </a:p>
        </p:txBody>
      </p:sp>
      <p:sp>
        <p:nvSpPr>
          <p:cNvPr id="46083"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46084"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l-GR" altLang="el-GR"/>
          </a:p>
        </p:txBody>
      </p:sp>
    </p:spTree>
    <p:extLst>
      <p:ext uri="{BB962C8B-B14F-4D97-AF65-F5344CB8AC3E}">
        <p14:creationId xmlns:p14="http://schemas.microsoft.com/office/powerpoint/2010/main" val="3455109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E6904D-B000-4A82-9BAB-989EE2E61617}" type="slidenum">
              <a:rPr lang="el-GR" smtClean="0"/>
              <a:t>21</a:t>
            </a:fld>
            <a:endParaRPr lang="el-GR"/>
          </a:p>
        </p:txBody>
      </p:sp>
    </p:spTree>
    <p:extLst>
      <p:ext uri="{BB962C8B-B14F-4D97-AF65-F5344CB8AC3E}">
        <p14:creationId xmlns:p14="http://schemas.microsoft.com/office/powerpoint/2010/main" val="3140849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DE6904D-B000-4A82-9BAB-989EE2E61617}" type="slidenum">
              <a:rPr lang="el-GR" smtClean="0"/>
              <a:t>22</a:t>
            </a:fld>
            <a:endParaRPr lang="el-GR"/>
          </a:p>
        </p:txBody>
      </p:sp>
    </p:spTree>
    <p:extLst>
      <p:ext uri="{BB962C8B-B14F-4D97-AF65-F5344CB8AC3E}">
        <p14:creationId xmlns:p14="http://schemas.microsoft.com/office/powerpoint/2010/main" val="1942598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A73586C-C37B-498C-A7AB-857DC5A9BFE9}" type="slidenum">
              <a:rPr lang="el-GR" altLang="el-GR">
                <a:latin typeface="Arial" panose="020B0604020202020204" pitchFamily="34" charset="0"/>
              </a:rPr>
              <a:pPr>
                <a:spcBef>
                  <a:spcPct val="0"/>
                </a:spcBef>
              </a:pPr>
              <a:t>24</a:t>
            </a:fld>
            <a:endParaRPr lang="el-GR" altLang="el-GR">
              <a:latin typeface="Arial" panose="020B0604020202020204" pitchFamily="34" charset="0"/>
            </a:endParaRPr>
          </a:p>
        </p:txBody>
      </p:sp>
      <p:sp>
        <p:nvSpPr>
          <p:cNvPr id="50179" name="Rectangle 1"/>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50180" name="Rectangle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l-GR" altLang="el-GR"/>
          </a:p>
        </p:txBody>
      </p:sp>
    </p:spTree>
    <p:extLst>
      <p:ext uri="{BB962C8B-B14F-4D97-AF65-F5344CB8AC3E}">
        <p14:creationId xmlns:p14="http://schemas.microsoft.com/office/powerpoint/2010/main" val="2727365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GB" dirty="0"/>
          </a:p>
        </p:txBody>
      </p:sp>
      <p:sp>
        <p:nvSpPr>
          <p:cNvPr id="4" name="Slide Number Placeholder 3"/>
          <p:cNvSpPr>
            <a:spLocks noGrp="1"/>
          </p:cNvSpPr>
          <p:nvPr>
            <p:ph type="sldNum" sz="quarter" idx="10"/>
          </p:nvPr>
        </p:nvSpPr>
        <p:spPr/>
        <p:txBody>
          <a:bodyPr/>
          <a:lstStyle/>
          <a:p>
            <a:fld id="{FDE6904D-B000-4A82-9BAB-989EE2E61617}" type="slidenum">
              <a:rPr lang="el-GR" smtClean="0"/>
              <a:t>40</a:t>
            </a:fld>
            <a:endParaRPr lang="el-GR"/>
          </a:p>
        </p:txBody>
      </p:sp>
    </p:spTree>
    <p:extLst>
      <p:ext uri="{BB962C8B-B14F-4D97-AF65-F5344CB8AC3E}">
        <p14:creationId xmlns:p14="http://schemas.microsoft.com/office/powerpoint/2010/main" val="675233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Διαφάνεια τίτλου">
    <p:spTree>
      <p:nvGrpSpPr>
        <p:cNvPr id="1" name=""/>
        <p:cNvGrpSpPr/>
        <p:nvPr/>
      </p:nvGrpSpPr>
      <p:grpSpPr>
        <a:xfrm>
          <a:off x="0" y="0"/>
          <a:ext cx="0" cy="0"/>
          <a:chOff x="0" y="0"/>
          <a:chExt cx="0" cy="0"/>
        </a:xfrm>
      </p:grpSpPr>
      <p:sp>
        <p:nvSpPr>
          <p:cNvPr id="4" name="Rectangle 6"/>
          <p:cNvSpPr/>
          <p:nvPr/>
        </p:nvSpPr>
        <p:spPr>
          <a:xfrm>
            <a:off x="7010400" y="152400"/>
            <a:ext cx="1981200" cy="65563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152400" y="153988"/>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Subtitle 2"/>
          <p:cNvSpPr>
            <a:spLocks noGrp="1"/>
          </p:cNvSpPr>
          <p:nvPr>
            <p:ph type="subTitle" idx="1"/>
          </p:nvPr>
        </p:nvSpPr>
        <p:spPr>
          <a:xfrm>
            <a:off x="7010400" y="2052960"/>
            <a:ext cx="1981200" cy="1828800"/>
          </a:xfrm>
        </p:spPr>
        <p:txBody>
          <a:bodyPr anchor="ct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a:t>Κάντε κλικ για να επεξεργαστείτε τον υπότιτλο του υποδείγματος</a:t>
            </a:r>
            <a:endParaRPr lang="en-US" dirty="0"/>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l-GR"/>
              <a:t>Στυλ κύριου τίτλου</a:t>
            </a:r>
            <a:endParaRPr lang="en-US" dirty="0"/>
          </a:p>
        </p:txBody>
      </p:sp>
      <p:sp>
        <p:nvSpPr>
          <p:cNvPr id="6" name="Date Placeholder 9"/>
          <p:cNvSpPr>
            <a:spLocks noGrp="1"/>
          </p:cNvSpPr>
          <p:nvPr>
            <p:ph type="dt" sz="half" idx="10"/>
          </p:nvPr>
        </p:nvSpPr>
        <p:spPr/>
        <p:txBody>
          <a:bodyPr/>
          <a:lstStyle>
            <a:lvl1pPr>
              <a:defRPr smtClean="0">
                <a:solidFill>
                  <a:schemeClr val="bg2"/>
                </a:solidFill>
              </a:defRPr>
            </a:lvl1pPr>
          </a:lstStyle>
          <a:p>
            <a:pPr>
              <a:defRPr/>
            </a:pPr>
            <a:fld id="{7BE865D4-8D4B-4FAF-8015-3A28DFC5F8D5}" type="datetimeFigureOut">
              <a:rPr lang="en-US"/>
              <a:pPr>
                <a:defRPr/>
              </a:pPr>
              <a:t>6/19/2017</a:t>
            </a:fld>
            <a:endParaRPr lang="en-US"/>
          </a:p>
        </p:txBody>
      </p:sp>
      <p:sp>
        <p:nvSpPr>
          <p:cNvPr id="7" name="Slide Number Placeholder 10"/>
          <p:cNvSpPr>
            <a:spLocks noGrp="1"/>
          </p:cNvSpPr>
          <p:nvPr>
            <p:ph type="sldNum" sz="quarter" idx="11"/>
          </p:nvPr>
        </p:nvSpPr>
        <p:spPr/>
        <p:txBody>
          <a:bodyPr/>
          <a:lstStyle>
            <a:lvl1pPr>
              <a:defRPr>
                <a:solidFill>
                  <a:srgbClr val="FFFFFF"/>
                </a:solidFill>
              </a:defRPr>
            </a:lvl1pPr>
          </a:lstStyle>
          <a:p>
            <a:fld id="{6CEFC910-BF64-435A-B3EB-BC0093886906}" type="slidenum">
              <a:rPr lang="en-US" altLang="el-GR"/>
              <a:pPr/>
              <a:t>‹#›</a:t>
            </a:fld>
            <a:endParaRPr lang="en-US" altLang="el-GR"/>
          </a:p>
        </p:txBody>
      </p:sp>
      <p:sp>
        <p:nvSpPr>
          <p:cNvPr id="8" name="Footer Placeholder 11"/>
          <p:cNvSpPr>
            <a:spLocks noGrp="1"/>
          </p:cNvSpPr>
          <p:nvPr>
            <p:ph type="ftr" sz="quarter" idx="12"/>
          </p:nvPr>
        </p:nvSpPr>
        <p:spPr/>
        <p:txBody>
          <a:bodyPr/>
          <a:lstStyle>
            <a:lvl1pPr>
              <a:defRPr>
                <a:solidFill>
                  <a:schemeClr val="bg2"/>
                </a:solidFill>
              </a:defRPr>
            </a:lvl1pPr>
          </a:lstStyle>
          <a:p>
            <a:pPr>
              <a:defRPr/>
            </a:pPr>
            <a:endParaRPr lang="en-US"/>
          </a:p>
        </p:txBody>
      </p:sp>
    </p:spTree>
    <p:extLst>
      <p:ext uri="{BB962C8B-B14F-4D97-AF65-F5344CB8AC3E}">
        <p14:creationId xmlns:p14="http://schemas.microsoft.com/office/powerpoint/2010/main" val="4148476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7" name="Title 6"/>
          <p:cNvSpPr>
            <a:spLocks noGrp="1"/>
          </p:cNvSpPr>
          <p:nvPr>
            <p:ph type="title"/>
          </p:nvPr>
        </p:nvSpPr>
        <p:spPr/>
        <p:txBody>
          <a:bodyPr/>
          <a:lstStyle/>
          <a:p>
            <a:r>
              <a:rPr lang="el-GR"/>
              <a:t>Στυλ κύριου τίτλου</a:t>
            </a:r>
            <a:endParaRPr lang="en-US"/>
          </a:p>
        </p:txBody>
      </p:sp>
      <p:sp>
        <p:nvSpPr>
          <p:cNvPr id="4" name="Date Placeholder 3"/>
          <p:cNvSpPr>
            <a:spLocks noGrp="1"/>
          </p:cNvSpPr>
          <p:nvPr>
            <p:ph type="dt" sz="half" idx="10"/>
          </p:nvPr>
        </p:nvSpPr>
        <p:spPr/>
        <p:txBody>
          <a:bodyPr/>
          <a:lstStyle>
            <a:lvl1pPr>
              <a:defRPr/>
            </a:lvl1pPr>
          </a:lstStyle>
          <a:p>
            <a:pPr>
              <a:defRPr/>
            </a:pPr>
            <a:fld id="{D4327C3F-0DCC-4B40-82F2-F7B02511C78A}" type="datetimeFigureOut">
              <a:rPr lang="en-US"/>
              <a:pPr>
                <a:defRPr/>
              </a:pPr>
              <a:t>6/19/2017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fld id="{B88F7F5D-D7DE-4E10-9327-2ABC4D185DEB}" type="slidenum">
              <a:rPr lang="en-US" altLang="el-GR"/>
              <a:pPr/>
              <a:t>‹#›</a:t>
            </a:fld>
            <a:endParaRPr lang="en-US" altLang="el-GR"/>
          </a:p>
        </p:txBody>
      </p:sp>
    </p:spTree>
    <p:extLst>
      <p:ext uri="{BB962C8B-B14F-4D97-AF65-F5344CB8AC3E}">
        <p14:creationId xmlns:p14="http://schemas.microsoft.com/office/powerpoint/2010/main" val="2756155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Κεφαλίδα ενότητας">
    <p:spTree>
      <p:nvGrpSpPr>
        <p:cNvPr id="1" name=""/>
        <p:cNvGrpSpPr/>
        <p:nvPr/>
      </p:nvGrpSpPr>
      <p:grpSpPr>
        <a:xfrm>
          <a:off x="0" y="0"/>
          <a:ext cx="0" cy="0"/>
          <a:chOff x="0" y="0"/>
          <a:chExt cx="0" cy="0"/>
        </a:xfrm>
      </p:grpSpPr>
      <p:sp>
        <p:nvSpPr>
          <p:cNvPr id="4" name="Rectangle 6"/>
          <p:cNvSpPr/>
          <p:nvPr/>
        </p:nvSpPr>
        <p:spPr>
          <a:xfrm>
            <a:off x="7010400" y="152400"/>
            <a:ext cx="1981200" cy="65563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152400" y="153988"/>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l-GR"/>
              <a:t>Στυλ κύριου τίτλου</a:t>
            </a:r>
            <a:endParaRPr lang="en-US" dirty="0"/>
          </a:p>
        </p:txBody>
      </p:sp>
      <p:sp>
        <p:nvSpPr>
          <p:cNvPr id="6" name="Date Placeholder 8"/>
          <p:cNvSpPr>
            <a:spLocks noGrp="1"/>
          </p:cNvSpPr>
          <p:nvPr>
            <p:ph type="dt" sz="half" idx="10"/>
          </p:nvPr>
        </p:nvSpPr>
        <p:spPr/>
        <p:txBody>
          <a:bodyPr/>
          <a:lstStyle>
            <a:lvl1pPr>
              <a:defRPr smtClean="0">
                <a:solidFill>
                  <a:srgbClr val="FFFFFF"/>
                </a:solidFill>
              </a:defRPr>
            </a:lvl1pPr>
          </a:lstStyle>
          <a:p>
            <a:pPr>
              <a:defRPr/>
            </a:pPr>
            <a:fld id="{6B8D294F-BB05-4F64-81C5-55F5E82E12AF}" type="datetimeFigureOut">
              <a:rPr lang="en-US"/>
              <a:pPr>
                <a:defRPr/>
              </a:pPr>
              <a:t>6/19/2017</a:t>
            </a:fld>
            <a:endParaRPr lang="en-US"/>
          </a:p>
        </p:txBody>
      </p:sp>
      <p:sp>
        <p:nvSpPr>
          <p:cNvPr id="7" name="Slide Number Placeholder 9"/>
          <p:cNvSpPr>
            <a:spLocks noGrp="1"/>
          </p:cNvSpPr>
          <p:nvPr>
            <p:ph type="sldNum" sz="quarter" idx="11"/>
          </p:nvPr>
        </p:nvSpPr>
        <p:spPr/>
        <p:txBody>
          <a:bodyPr/>
          <a:lstStyle>
            <a:lvl1pPr>
              <a:defRPr>
                <a:solidFill>
                  <a:schemeClr val="bg2"/>
                </a:solidFill>
              </a:defRPr>
            </a:lvl1pPr>
          </a:lstStyle>
          <a:p>
            <a:fld id="{2DD87D1E-74CB-4E52-BEC2-593D2AFF1578}" type="slidenum">
              <a:rPr lang="en-US" altLang="el-GR"/>
              <a:pPr/>
              <a:t>‹#›</a:t>
            </a:fld>
            <a:endParaRPr lang="en-US" altLang="el-GR"/>
          </a:p>
        </p:txBody>
      </p:sp>
      <p:sp>
        <p:nvSpPr>
          <p:cNvPr id="8" name="Footer Placeholder 10"/>
          <p:cNvSpPr>
            <a:spLocks noGrp="1"/>
          </p:cNvSpPr>
          <p:nvPr>
            <p:ph type="ftr" sz="quarter" idx="12"/>
          </p:nvPr>
        </p:nvSpPr>
        <p:spPr/>
        <p:txBody>
          <a:bodyPr/>
          <a:lstStyle>
            <a:lvl1pPr>
              <a:defRPr>
                <a:solidFill>
                  <a:srgbClr val="FFFFFF"/>
                </a:solidFill>
              </a:defRPr>
            </a:lvl1pPr>
          </a:lstStyle>
          <a:p>
            <a:pPr>
              <a:defRPr/>
            </a:pPr>
            <a:endParaRPr lang="en-US"/>
          </a:p>
        </p:txBody>
      </p:sp>
    </p:spTree>
    <p:extLst>
      <p:ext uri="{BB962C8B-B14F-4D97-AF65-F5344CB8AC3E}">
        <p14:creationId xmlns:p14="http://schemas.microsoft.com/office/powerpoint/2010/main" val="4130082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8" name="Title 7"/>
          <p:cNvSpPr>
            <a:spLocks noGrp="1"/>
          </p:cNvSpPr>
          <p:nvPr>
            <p:ph type="title"/>
          </p:nvPr>
        </p:nvSpPr>
        <p:spPr/>
        <p:txBody>
          <a:bodyPr/>
          <a:lstStyle/>
          <a:p>
            <a:r>
              <a:rPr lang="el-GR"/>
              <a:t>Στυλ κύριου τίτλου</a:t>
            </a:r>
            <a:endParaRPr lang="en-US"/>
          </a:p>
        </p:txBody>
      </p:sp>
      <p:sp>
        <p:nvSpPr>
          <p:cNvPr id="5" name="Date Placeholder 3"/>
          <p:cNvSpPr>
            <a:spLocks noGrp="1"/>
          </p:cNvSpPr>
          <p:nvPr>
            <p:ph type="dt" sz="half" idx="10"/>
          </p:nvPr>
        </p:nvSpPr>
        <p:spPr/>
        <p:txBody>
          <a:bodyPr/>
          <a:lstStyle>
            <a:lvl1pPr>
              <a:defRPr/>
            </a:lvl1pPr>
          </a:lstStyle>
          <a:p>
            <a:pPr>
              <a:defRPr/>
            </a:pPr>
            <a:fld id="{A0C7A535-A472-49C2-8420-35611E35B26D}" type="datetimeFigureOut">
              <a:rPr lang="en-US"/>
              <a:pPr>
                <a:defRPr/>
              </a:pPr>
              <a:t>6/19/2017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ln/>
        </p:spPr>
        <p:txBody>
          <a:bodyPr/>
          <a:lstStyle>
            <a:lvl1pPr>
              <a:defRPr/>
            </a:lvl1pPr>
          </a:lstStyle>
          <a:p>
            <a:fld id="{EC92A4B3-3633-4FAB-B3DA-5BC66283A93C}" type="slidenum">
              <a:rPr lang="en-US" altLang="el-GR"/>
              <a:pPr/>
              <a:t>‹#›</a:t>
            </a:fld>
            <a:endParaRPr lang="en-US" altLang="el-GR"/>
          </a:p>
        </p:txBody>
      </p:sp>
    </p:spTree>
    <p:extLst>
      <p:ext uri="{BB962C8B-B14F-4D97-AF65-F5344CB8AC3E}">
        <p14:creationId xmlns:p14="http://schemas.microsoft.com/office/powerpoint/2010/main" val="3378325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10" name="Title 9"/>
          <p:cNvSpPr>
            <a:spLocks noGrp="1"/>
          </p:cNvSpPr>
          <p:nvPr>
            <p:ph type="title"/>
          </p:nvPr>
        </p:nvSpPr>
        <p:spPr/>
        <p:txBody>
          <a:bodyPr/>
          <a:lstStyle/>
          <a:p>
            <a:r>
              <a:rPr lang="el-GR"/>
              <a:t>Στυλ κύριου τίτλου</a:t>
            </a:r>
            <a:endParaRPr lang="en-US"/>
          </a:p>
        </p:txBody>
      </p:sp>
      <p:sp>
        <p:nvSpPr>
          <p:cNvPr id="7" name="Date Placeholder 3"/>
          <p:cNvSpPr>
            <a:spLocks noGrp="1"/>
          </p:cNvSpPr>
          <p:nvPr>
            <p:ph type="dt" sz="half" idx="10"/>
          </p:nvPr>
        </p:nvSpPr>
        <p:spPr/>
        <p:txBody>
          <a:bodyPr/>
          <a:lstStyle>
            <a:lvl1pPr>
              <a:defRPr/>
            </a:lvl1pPr>
          </a:lstStyle>
          <a:p>
            <a:pPr>
              <a:defRPr/>
            </a:pPr>
            <a:fld id="{581CA819-684D-4536-AB34-2751B9E32E08}" type="datetimeFigureOut">
              <a:rPr lang="en-US"/>
              <a:pPr>
                <a:defRPr/>
              </a:pPr>
              <a:t>6/19/2017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a:ln/>
        </p:spPr>
        <p:txBody>
          <a:bodyPr/>
          <a:lstStyle>
            <a:lvl1pPr>
              <a:defRPr/>
            </a:lvl1pPr>
          </a:lstStyle>
          <a:p>
            <a:fld id="{0A4B19C9-713F-4E2B-9C1E-1893D973B116}" type="slidenum">
              <a:rPr lang="en-US" altLang="el-GR"/>
              <a:pPr/>
              <a:t>‹#›</a:t>
            </a:fld>
            <a:endParaRPr lang="en-US" altLang="el-GR"/>
          </a:p>
        </p:txBody>
      </p:sp>
    </p:spTree>
    <p:extLst>
      <p:ext uri="{BB962C8B-B14F-4D97-AF65-F5344CB8AC3E}">
        <p14:creationId xmlns:p14="http://schemas.microsoft.com/office/powerpoint/2010/main" val="2620055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l-GR"/>
              <a:t>Στυλ κύριου τίτλου</a:t>
            </a:r>
            <a:endParaRPr lang="en-US"/>
          </a:p>
        </p:txBody>
      </p:sp>
      <p:sp>
        <p:nvSpPr>
          <p:cNvPr id="3" name="Date Placeholder 3"/>
          <p:cNvSpPr>
            <a:spLocks noGrp="1"/>
          </p:cNvSpPr>
          <p:nvPr>
            <p:ph type="dt" sz="half" idx="10"/>
          </p:nvPr>
        </p:nvSpPr>
        <p:spPr/>
        <p:txBody>
          <a:bodyPr/>
          <a:lstStyle>
            <a:lvl1pPr>
              <a:defRPr/>
            </a:lvl1pPr>
          </a:lstStyle>
          <a:p>
            <a:pPr>
              <a:defRPr/>
            </a:pPr>
            <a:fld id="{0BCB6BB1-08D3-478C-9FD5-986274CB66E6}" type="datetimeFigureOut">
              <a:rPr lang="en-US"/>
              <a:pPr>
                <a:defRPr/>
              </a:pPr>
              <a:t>6/19/2017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a:ln/>
        </p:spPr>
        <p:txBody>
          <a:bodyPr/>
          <a:lstStyle>
            <a:lvl1pPr>
              <a:defRPr/>
            </a:lvl1pPr>
          </a:lstStyle>
          <a:p>
            <a:fld id="{D26DC24A-8DFD-40E0-B158-FC9C947ABABA}" type="slidenum">
              <a:rPr lang="en-US" altLang="el-GR"/>
              <a:pPr/>
              <a:t>‹#›</a:t>
            </a:fld>
            <a:endParaRPr lang="en-US" altLang="el-GR"/>
          </a:p>
        </p:txBody>
      </p:sp>
    </p:spTree>
    <p:extLst>
      <p:ext uri="{BB962C8B-B14F-4D97-AF65-F5344CB8AC3E}">
        <p14:creationId xmlns:p14="http://schemas.microsoft.com/office/powerpoint/2010/main" val="4197675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Κενό">
    <p:spTree>
      <p:nvGrpSpPr>
        <p:cNvPr id="1" name=""/>
        <p:cNvGrpSpPr/>
        <p:nvPr/>
      </p:nvGrpSpPr>
      <p:grpSpPr>
        <a:xfrm>
          <a:off x="0" y="0"/>
          <a:ext cx="0" cy="0"/>
          <a:chOff x="0" y="0"/>
          <a:chExt cx="0" cy="0"/>
        </a:xfrm>
      </p:grpSpPr>
      <p:sp>
        <p:nvSpPr>
          <p:cNvPr id="2" name="Rectangle 4"/>
          <p:cNvSpPr/>
          <p:nvPr/>
        </p:nvSpPr>
        <p:spPr>
          <a:xfrm>
            <a:off x="152400" y="150813"/>
            <a:ext cx="8831263" cy="65563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Date Placeholder 1"/>
          <p:cNvSpPr>
            <a:spLocks noGrp="1"/>
          </p:cNvSpPr>
          <p:nvPr>
            <p:ph type="dt" sz="half" idx="10"/>
          </p:nvPr>
        </p:nvSpPr>
        <p:spPr/>
        <p:txBody>
          <a:bodyPr/>
          <a:lstStyle>
            <a:lvl1pPr>
              <a:defRPr/>
            </a:lvl1pPr>
          </a:lstStyle>
          <a:p>
            <a:pPr>
              <a:defRPr/>
            </a:pPr>
            <a:fld id="{A4849511-AB07-4FDA-A078-C572DC457379}" type="datetimeFigureOut">
              <a:rPr lang="en-US"/>
              <a:pPr>
                <a:defRPr/>
              </a:pPr>
              <a:t>6/19/2017</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fld id="{DE51DA36-2760-493C-A112-B38C6E6D1767}" type="slidenum">
              <a:rPr lang="en-US" altLang="el-GR"/>
              <a:pPr/>
              <a:t>‹#›</a:t>
            </a:fld>
            <a:endParaRPr lang="en-US" altLang="el-GR"/>
          </a:p>
        </p:txBody>
      </p:sp>
    </p:spTree>
    <p:extLst>
      <p:ext uri="{BB962C8B-B14F-4D97-AF65-F5344CB8AC3E}">
        <p14:creationId xmlns:p14="http://schemas.microsoft.com/office/powerpoint/2010/main" val="475998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Περιεχόμενο με λεζάντα">
    <p:bg>
      <p:bgPr>
        <a:solidFill>
          <a:schemeClr val="bg2"/>
        </a:solidFill>
        <a:effectLst/>
      </p:bgPr>
    </p:bg>
    <p:spTree>
      <p:nvGrpSpPr>
        <p:cNvPr id="1" name=""/>
        <p:cNvGrpSpPr/>
        <p:nvPr/>
      </p:nvGrpSpPr>
      <p:grpSpPr>
        <a:xfrm>
          <a:off x="0" y="0"/>
          <a:ext cx="0" cy="0"/>
          <a:chOff x="0" y="0"/>
          <a:chExt cx="0" cy="0"/>
        </a:xfrm>
      </p:grpSpPr>
      <p:sp>
        <p:nvSpPr>
          <p:cNvPr id="5"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7"/>
          <p:cNvSpPr/>
          <p:nvPr/>
        </p:nvSpPr>
        <p:spPr>
          <a:xfrm>
            <a:off x="7010400" y="150813"/>
            <a:ext cx="1981200" cy="65563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7"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Επεξεργασία στυλ υποδείγματος κειμένου</a:t>
            </a:r>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l-GR"/>
              <a:t>Στυλ κύριου τίτλου</a:t>
            </a:r>
            <a:endParaRPr lang="en-US" dirty="0"/>
          </a:p>
        </p:txBody>
      </p:sp>
      <p:sp>
        <p:nvSpPr>
          <p:cNvPr id="8" name="Date Placeholder 4"/>
          <p:cNvSpPr>
            <a:spLocks noGrp="1"/>
          </p:cNvSpPr>
          <p:nvPr>
            <p:ph type="dt" sz="half" idx="10"/>
          </p:nvPr>
        </p:nvSpPr>
        <p:spPr/>
        <p:txBody>
          <a:bodyPr/>
          <a:lstStyle>
            <a:lvl1pPr>
              <a:defRPr/>
            </a:lvl1pPr>
          </a:lstStyle>
          <a:p>
            <a:pPr>
              <a:defRPr/>
            </a:pPr>
            <a:fld id="{37007652-20C4-4B5A-8A43-CB188FF191EE}" type="datetimeFigureOut">
              <a:rPr lang="en-US"/>
              <a:pPr>
                <a:defRPr/>
              </a:pPr>
              <a:t>6/19/2017</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p:txBody>
          <a:bodyPr/>
          <a:lstStyle>
            <a:lvl1pPr>
              <a:defRPr>
                <a:solidFill>
                  <a:srgbClr val="FFFFFF"/>
                </a:solidFill>
              </a:defRPr>
            </a:lvl1pPr>
          </a:lstStyle>
          <a:p>
            <a:fld id="{83A7EA55-ADF8-4D1D-899E-0B72AC20B6F8}" type="slidenum">
              <a:rPr lang="en-US" altLang="el-GR"/>
              <a:pPr/>
              <a:t>‹#›</a:t>
            </a:fld>
            <a:endParaRPr lang="en-US" altLang="el-GR"/>
          </a:p>
        </p:txBody>
      </p:sp>
    </p:spTree>
    <p:extLst>
      <p:ext uri="{BB962C8B-B14F-4D97-AF65-F5344CB8AC3E}">
        <p14:creationId xmlns:p14="http://schemas.microsoft.com/office/powerpoint/2010/main" val="170779611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Εικόνα με λεζάντα">
    <p:bg>
      <p:bgPr>
        <a:solidFill>
          <a:schemeClr val="bg2"/>
        </a:solidFill>
        <a:effectLst/>
      </p:bgPr>
    </p:bg>
    <p:spTree>
      <p:nvGrpSpPr>
        <p:cNvPr id="1" name=""/>
        <p:cNvGrpSpPr/>
        <p:nvPr/>
      </p:nvGrpSpPr>
      <p:grpSpPr>
        <a:xfrm>
          <a:off x="0" y="0"/>
          <a:ext cx="0" cy="0"/>
          <a:chOff x="0" y="0"/>
          <a:chExt cx="0" cy="0"/>
        </a:xfrm>
      </p:grpSpPr>
      <p:sp>
        <p:nvSpPr>
          <p:cNvPr id="5"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6" name="Rectangle 8"/>
          <p:cNvSpPr/>
          <p:nvPr/>
        </p:nvSpPr>
        <p:spPr>
          <a:xfrm>
            <a:off x="7010400" y="150813"/>
            <a:ext cx="1981200" cy="65563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l-GR" noProof="0"/>
              <a:t>Κάντε κλικ στο εικονίδιο για να προσθέσετε εικόνα</a:t>
            </a:r>
            <a:endParaRPr lang="en-US" noProof="0"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Επεξεργασία στυλ υποδείγματος κειμένου</a:t>
            </a:r>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l-GR"/>
              <a:t>Στυλ κύριου τίτλου</a:t>
            </a:r>
            <a:endParaRPr lang="en-US" dirty="0"/>
          </a:p>
        </p:txBody>
      </p:sp>
      <p:sp>
        <p:nvSpPr>
          <p:cNvPr id="7" name="Date Placeholder 4"/>
          <p:cNvSpPr>
            <a:spLocks noGrp="1"/>
          </p:cNvSpPr>
          <p:nvPr>
            <p:ph type="dt" sz="half" idx="10"/>
          </p:nvPr>
        </p:nvSpPr>
        <p:spPr/>
        <p:txBody>
          <a:bodyPr/>
          <a:lstStyle>
            <a:lvl1pPr>
              <a:defRPr/>
            </a:lvl1pPr>
          </a:lstStyle>
          <a:p>
            <a:pPr>
              <a:defRPr/>
            </a:pPr>
            <a:fld id="{E6CFB39C-53B7-4F39-8C7E-75CD8C884DAE}" type="datetimeFigureOut">
              <a:rPr lang="en-US"/>
              <a:pPr>
                <a:defRPr/>
              </a:pPr>
              <a:t>6/19/2017</a:t>
            </a:fld>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fld id="{A7ABE774-778F-446E-B4C9-D994B7531042}" type="slidenum">
              <a:rPr lang="en-US" altLang="el-GR"/>
              <a:pPr/>
              <a:t>‹#›</a:t>
            </a:fld>
            <a:endParaRPr lang="en-US" altLang="el-GR"/>
          </a:p>
        </p:txBody>
      </p:sp>
    </p:spTree>
    <p:extLst>
      <p:ext uri="{BB962C8B-B14F-4D97-AF65-F5344CB8AC3E}">
        <p14:creationId xmlns:p14="http://schemas.microsoft.com/office/powerpoint/2010/main" val="460776327"/>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a:t>Στυλ κύριου τίτλου</a:t>
            </a:r>
            <a:endParaRPr lang="en-US"/>
          </a:p>
        </p:txBody>
      </p:sp>
      <p:sp>
        <p:nvSpPr>
          <p:cNvPr id="3" name="Vertical Text Placeholder 2"/>
          <p:cNvSpPr>
            <a:spLocks noGrp="1"/>
          </p:cNvSpPr>
          <p:nvPr>
            <p:ph type="body" orient="vert" idx="1"/>
          </p:nvPr>
        </p:nvSpPr>
        <p:spPr/>
        <p:txBody>
          <a:bodyPr vert="eaVe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a:p>
        </p:txBody>
      </p:sp>
      <p:sp>
        <p:nvSpPr>
          <p:cNvPr id="4" name="Date Placeholder 3"/>
          <p:cNvSpPr>
            <a:spLocks noGrp="1"/>
          </p:cNvSpPr>
          <p:nvPr>
            <p:ph type="dt" sz="half" idx="10"/>
          </p:nvPr>
        </p:nvSpPr>
        <p:spPr/>
        <p:txBody>
          <a:bodyPr/>
          <a:lstStyle>
            <a:lvl1pPr>
              <a:defRPr/>
            </a:lvl1pPr>
          </a:lstStyle>
          <a:p>
            <a:pPr>
              <a:defRPr/>
            </a:pPr>
            <a:fld id="{1C6A2941-7DAD-4184-88AB-AFBEAF7E2182}" type="datetimeFigureOut">
              <a:rPr lang="en-US"/>
              <a:pPr>
                <a:defRPr/>
              </a:pPr>
              <a:t>6/19/2017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fld id="{ADA87AE4-5FF8-4F69-9E00-C3D95D3BCE9C}" type="slidenum">
              <a:rPr lang="en-US" altLang="el-GR"/>
              <a:pPr/>
              <a:t>‹#›</a:t>
            </a:fld>
            <a:endParaRPr lang="en-US" altLang="el-GR"/>
          </a:p>
        </p:txBody>
      </p:sp>
    </p:spTree>
    <p:extLst>
      <p:ext uri="{BB962C8B-B14F-4D97-AF65-F5344CB8AC3E}">
        <p14:creationId xmlns:p14="http://schemas.microsoft.com/office/powerpoint/2010/main" val="3562901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Κατακόρυφος τίτλος και Κείμενο">
    <p:spTree>
      <p:nvGrpSpPr>
        <p:cNvPr id="1" name=""/>
        <p:cNvGrpSpPr/>
        <p:nvPr/>
      </p:nvGrpSpPr>
      <p:grpSpPr>
        <a:xfrm>
          <a:off x="0" y="0"/>
          <a:ext cx="0" cy="0"/>
          <a:chOff x="0" y="0"/>
          <a:chExt cx="0" cy="0"/>
        </a:xfrm>
      </p:grpSpPr>
      <p:sp>
        <p:nvSpPr>
          <p:cNvPr id="4" name="Rectangle 6"/>
          <p:cNvSpPr/>
          <p:nvPr/>
        </p:nvSpPr>
        <p:spPr>
          <a:xfrm>
            <a:off x="152400" y="147638"/>
            <a:ext cx="6705600" cy="65563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7010400" y="147638"/>
            <a:ext cx="1955800" cy="65563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l-GR"/>
              <a:t>Στυλ κύριου τίτλου</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6" name="Date Placeholder 3"/>
          <p:cNvSpPr>
            <a:spLocks noGrp="1"/>
          </p:cNvSpPr>
          <p:nvPr>
            <p:ph type="dt" sz="half" idx="10"/>
          </p:nvPr>
        </p:nvSpPr>
        <p:spPr/>
        <p:txBody>
          <a:bodyPr/>
          <a:lstStyle>
            <a:lvl1pPr>
              <a:defRPr/>
            </a:lvl1pPr>
          </a:lstStyle>
          <a:p>
            <a:pPr>
              <a:defRPr/>
            </a:pPr>
            <a:fld id="{41F06569-320C-4378-AC88-17D1A734CA3B}" type="datetimeFigureOut">
              <a:rPr lang="en-US"/>
              <a:pPr>
                <a:defRPr/>
              </a:pPr>
              <a:t>6/19/2017</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solidFill>
                  <a:schemeClr val="bg2"/>
                </a:solidFill>
              </a:defRPr>
            </a:lvl1pPr>
          </a:lstStyle>
          <a:p>
            <a:fld id="{E74E5C2D-017B-4C5D-9201-2C374195C5A2}" type="slidenum">
              <a:rPr lang="en-US" altLang="el-GR"/>
              <a:pPr/>
              <a:t>‹#›</a:t>
            </a:fld>
            <a:endParaRPr lang="en-US" altLang="el-GR"/>
          </a:p>
        </p:txBody>
      </p:sp>
    </p:spTree>
    <p:extLst>
      <p:ext uri="{BB962C8B-B14F-4D97-AF65-F5344CB8AC3E}">
        <p14:creationId xmlns:p14="http://schemas.microsoft.com/office/powerpoint/2010/main" val="2371625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152400" y="1635125"/>
            <a:ext cx="8831263" cy="50450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152400" y="152400"/>
            <a:ext cx="8813800" cy="1346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381000" y="355600"/>
            <a:ext cx="8382000" cy="1054100"/>
          </a:xfrm>
          <a:prstGeom prst="rect">
            <a:avLst/>
          </a:prstGeom>
        </p:spPr>
        <p:txBody>
          <a:bodyPr vert="horz" lIns="91440" tIns="45720" rIns="91440" bIns="45720" rtlCol="0" anchor="ctr">
            <a:noAutofit/>
          </a:bodyPr>
          <a:lstStyle/>
          <a:p>
            <a:r>
              <a:rPr lang="el-GR"/>
              <a:t>Στυλ κύριου τίτλου</a:t>
            </a:r>
            <a:endParaRPr lang="en-US" dirty="0"/>
          </a:p>
        </p:txBody>
      </p:sp>
      <p:sp>
        <p:nvSpPr>
          <p:cNvPr id="3" name="Text Placeholder 2"/>
          <p:cNvSpPr>
            <a:spLocks noGrp="1"/>
          </p:cNvSpPr>
          <p:nvPr>
            <p:ph type="body" idx="1"/>
          </p:nvPr>
        </p:nvSpPr>
        <p:spPr>
          <a:xfrm>
            <a:off x="381000" y="1719263"/>
            <a:ext cx="8407400" cy="4406900"/>
          </a:xfrm>
          <a:prstGeom prst="rect">
            <a:avLst/>
          </a:prstGeom>
        </p:spPr>
        <p:txBody>
          <a:bodyPr vert="horz" lIns="91440" tIns="45720" rIns="91440" bIns="45720" rtlCol="0">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2"/>
          </p:nvPr>
        </p:nvSpPr>
        <p:spPr>
          <a:xfrm>
            <a:off x="371475" y="6356350"/>
            <a:ext cx="2133600" cy="274638"/>
          </a:xfrm>
          <a:prstGeom prst="rect">
            <a:avLst/>
          </a:prstGeom>
        </p:spPr>
        <p:txBody>
          <a:bodyPr vert="horz" lIns="91440" tIns="45720" rIns="91440" bIns="45720" rtlCol="0" anchor="ctr"/>
          <a:lstStyle>
            <a:lvl1pPr algn="l" fontAlgn="auto">
              <a:spcBef>
                <a:spcPts val="0"/>
              </a:spcBef>
              <a:spcAft>
                <a:spcPts val="0"/>
              </a:spcAft>
              <a:defRPr sz="1100" smtClean="0">
                <a:solidFill>
                  <a:schemeClr val="tx2"/>
                </a:solidFill>
                <a:latin typeface="+mn-lt"/>
                <a:cs typeface="+mn-cs"/>
              </a:defRPr>
            </a:lvl1pPr>
          </a:lstStyle>
          <a:p>
            <a:pPr>
              <a:defRPr/>
            </a:pPr>
            <a:fld id="{BD0E78AB-27AB-428F-854C-6E6B285E557A}" type="datetimeFigureOut">
              <a:rPr lang="en-US"/>
              <a:pPr>
                <a:defRPr/>
              </a:pPr>
              <a:t>6/19/2017</a:t>
            </a:fld>
            <a:endParaRPr lang="en-US"/>
          </a:p>
        </p:txBody>
      </p:sp>
      <p:sp>
        <p:nvSpPr>
          <p:cNvPr id="5" name="Footer Placeholder 4"/>
          <p:cNvSpPr>
            <a:spLocks noGrp="1"/>
          </p:cNvSpPr>
          <p:nvPr>
            <p:ph type="ftr" sz="quarter" idx="3"/>
          </p:nvPr>
        </p:nvSpPr>
        <p:spPr>
          <a:xfrm>
            <a:off x="3048000" y="6356350"/>
            <a:ext cx="3352800" cy="274638"/>
          </a:xfrm>
          <a:prstGeom prst="rect">
            <a:avLst/>
          </a:prstGeom>
        </p:spPr>
        <p:txBody>
          <a:bodyPr vert="horz" lIns="91440" tIns="45720" rIns="91440" bIns="45720" rtlCol="0" anchor="ctr"/>
          <a:lstStyle>
            <a:lvl1pPr algn="ctr" fontAlgn="auto">
              <a:spcBef>
                <a:spcPts val="0"/>
              </a:spcBef>
              <a:spcAft>
                <a:spcPts val="0"/>
              </a:spcAft>
              <a:defRPr sz="1100">
                <a:solidFill>
                  <a:schemeClr val="tx2"/>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234363" y="6354763"/>
            <a:ext cx="582612" cy="274637"/>
          </a:xfrm>
          <a:prstGeom prst="rect">
            <a:avLst/>
          </a:prstGeom>
          <a:ln w="19050">
            <a:noFill/>
          </a:ln>
        </p:spPr>
        <p:txBody>
          <a:bodyPr vert="horz" wrap="square" lIns="91440" tIns="45720" rIns="91440" bIns="45720" numCol="1" anchor="ctr" anchorCtr="0" compatLnSpc="1">
            <a:prstTxWarp prst="textNoShape">
              <a:avLst/>
            </a:prstTxWarp>
          </a:bodyPr>
          <a:lstStyle>
            <a:lvl1pPr algn="ctr">
              <a:defRPr sz="1100">
                <a:solidFill>
                  <a:schemeClr val="tx2"/>
                </a:solidFill>
                <a:latin typeface="Franklin Gothic Medium" panose="020B0603020102020204" pitchFamily="34" charset="0"/>
              </a:defRPr>
            </a:lvl1pPr>
          </a:lstStyle>
          <a:p>
            <a:fld id="{15BC42CA-454C-46EB-83BA-3B05990C9CB4}" type="slidenum">
              <a:rPr lang="en-US" altLang="el-GR"/>
              <a:pPr/>
              <a:t>‹#›</a:t>
            </a:fld>
            <a:endParaRPr lang="en-US" altLang="el-GR"/>
          </a:p>
        </p:txBody>
      </p:sp>
    </p:spTree>
  </p:cSld>
  <p:clrMap bg1="lt1" tx1="dk1" bg2="lt2" tx2="dk2" accent1="accent1" accent2="accent2" accent3="accent3" accent4="accent4" accent5="accent5" accent6="accent6" hlink="hlink" folHlink="folHlink"/>
  <p:sldLayoutIdLst>
    <p:sldLayoutId id="2147483695" r:id="rId1"/>
    <p:sldLayoutId id="2147483690" r:id="rId2"/>
    <p:sldLayoutId id="2147483696" r:id="rId3"/>
    <p:sldLayoutId id="2147483691" r:id="rId4"/>
    <p:sldLayoutId id="2147483692" r:id="rId5"/>
    <p:sldLayoutId id="2147483693" r:id="rId6"/>
    <p:sldLayoutId id="2147483697" r:id="rId7"/>
    <p:sldLayoutId id="2147483698" r:id="rId8"/>
    <p:sldLayoutId id="2147483699" r:id="rId9"/>
    <p:sldLayoutId id="2147483694" r:id="rId10"/>
    <p:sldLayoutId id="2147483700" r:id="rId11"/>
  </p:sldLayoutIdLst>
  <p:txStyles>
    <p:titleStyle>
      <a:lvl1pPr algn="ctr" rtl="0" eaLnBrk="1" fontAlgn="base" hangingPunct="1">
        <a:spcBef>
          <a:spcPct val="0"/>
        </a:spcBef>
        <a:spcAft>
          <a:spcPct val="0"/>
        </a:spcAft>
        <a:defRPr sz="3200" kern="1200" cap="all" spc="200">
          <a:solidFill>
            <a:schemeClr val="bg1"/>
          </a:solidFill>
          <a:latin typeface="+mj-lt"/>
          <a:ea typeface="+mj-ea"/>
          <a:cs typeface="+mj-cs"/>
        </a:defRPr>
      </a:lvl1pPr>
      <a:lvl2pPr algn="ctr" rtl="0" eaLnBrk="1" fontAlgn="base" hangingPunct="1">
        <a:spcBef>
          <a:spcPct val="0"/>
        </a:spcBef>
        <a:spcAft>
          <a:spcPct val="0"/>
        </a:spcAft>
        <a:defRPr sz="3200">
          <a:solidFill>
            <a:schemeClr val="bg1"/>
          </a:solidFill>
          <a:latin typeface="Franklin Gothic Medium" panose="020B0603020102020204" pitchFamily="34" charset="0"/>
        </a:defRPr>
      </a:lvl2pPr>
      <a:lvl3pPr algn="ctr" rtl="0" eaLnBrk="1" fontAlgn="base" hangingPunct="1">
        <a:spcBef>
          <a:spcPct val="0"/>
        </a:spcBef>
        <a:spcAft>
          <a:spcPct val="0"/>
        </a:spcAft>
        <a:defRPr sz="3200">
          <a:solidFill>
            <a:schemeClr val="bg1"/>
          </a:solidFill>
          <a:latin typeface="Franklin Gothic Medium" panose="020B0603020102020204" pitchFamily="34" charset="0"/>
        </a:defRPr>
      </a:lvl3pPr>
      <a:lvl4pPr algn="ctr" rtl="0" eaLnBrk="1" fontAlgn="base" hangingPunct="1">
        <a:spcBef>
          <a:spcPct val="0"/>
        </a:spcBef>
        <a:spcAft>
          <a:spcPct val="0"/>
        </a:spcAft>
        <a:defRPr sz="3200">
          <a:solidFill>
            <a:schemeClr val="bg1"/>
          </a:solidFill>
          <a:latin typeface="Franklin Gothic Medium" panose="020B0603020102020204" pitchFamily="34" charset="0"/>
        </a:defRPr>
      </a:lvl4pPr>
      <a:lvl5pPr algn="ctr" rtl="0" eaLnBrk="1" fontAlgn="base" hangingPunct="1">
        <a:spcBef>
          <a:spcPct val="0"/>
        </a:spcBef>
        <a:spcAft>
          <a:spcPct val="0"/>
        </a:spcAft>
        <a:defRPr sz="3200">
          <a:solidFill>
            <a:schemeClr val="bg1"/>
          </a:solidFill>
          <a:latin typeface="Franklin Gothic Medium" panose="020B0603020102020204" pitchFamily="34" charset="0"/>
        </a:defRPr>
      </a:lvl5pPr>
      <a:lvl6pPr marL="457200" algn="ctr" rtl="0" eaLnBrk="1" fontAlgn="base" hangingPunct="1">
        <a:spcBef>
          <a:spcPct val="0"/>
        </a:spcBef>
        <a:spcAft>
          <a:spcPct val="0"/>
        </a:spcAft>
        <a:defRPr sz="3200">
          <a:solidFill>
            <a:schemeClr val="bg1"/>
          </a:solidFill>
          <a:latin typeface="Franklin Gothic Medium" panose="020B0603020102020204" pitchFamily="34" charset="0"/>
        </a:defRPr>
      </a:lvl6pPr>
      <a:lvl7pPr marL="914400" algn="ctr" rtl="0" eaLnBrk="1" fontAlgn="base" hangingPunct="1">
        <a:spcBef>
          <a:spcPct val="0"/>
        </a:spcBef>
        <a:spcAft>
          <a:spcPct val="0"/>
        </a:spcAft>
        <a:defRPr sz="3200">
          <a:solidFill>
            <a:schemeClr val="bg1"/>
          </a:solidFill>
          <a:latin typeface="Franklin Gothic Medium" panose="020B0603020102020204" pitchFamily="34" charset="0"/>
        </a:defRPr>
      </a:lvl7pPr>
      <a:lvl8pPr marL="1371600" algn="ctr" rtl="0" eaLnBrk="1" fontAlgn="base" hangingPunct="1">
        <a:spcBef>
          <a:spcPct val="0"/>
        </a:spcBef>
        <a:spcAft>
          <a:spcPct val="0"/>
        </a:spcAft>
        <a:defRPr sz="3200">
          <a:solidFill>
            <a:schemeClr val="bg1"/>
          </a:solidFill>
          <a:latin typeface="Franklin Gothic Medium" panose="020B0603020102020204" pitchFamily="34" charset="0"/>
        </a:defRPr>
      </a:lvl8pPr>
      <a:lvl9pPr marL="1828800" algn="ctr" rtl="0" eaLnBrk="1" fontAlgn="base" hangingPunct="1">
        <a:spcBef>
          <a:spcPct val="0"/>
        </a:spcBef>
        <a:spcAft>
          <a:spcPct val="0"/>
        </a:spcAft>
        <a:defRPr sz="3200">
          <a:solidFill>
            <a:schemeClr val="bg1"/>
          </a:solidFill>
          <a:latin typeface="Franklin Gothic Medium" panose="020B0603020102020204" pitchFamily="34" charset="0"/>
        </a:defRPr>
      </a:lvl9pPr>
    </p:titleStyle>
    <p:bodyStyle>
      <a:lvl1pPr marL="273050" indent="-228600" algn="l" rtl="0" eaLnBrk="1" fontAlgn="base" hangingPunct="1">
        <a:spcBef>
          <a:spcPct val="20000"/>
        </a:spcBef>
        <a:spcAft>
          <a:spcPct val="0"/>
        </a:spcAft>
        <a:buClr>
          <a:schemeClr val="accent1"/>
        </a:buClr>
        <a:buFont typeface="Wingdings 2" panose="05020102010507070707" pitchFamily="18" charset="2"/>
        <a:buChar char=""/>
        <a:defRPr sz="2000" kern="1200" spc="150">
          <a:solidFill>
            <a:schemeClr val="tx2"/>
          </a:solidFill>
          <a:latin typeface="+mn-lt"/>
          <a:ea typeface="+mn-ea"/>
          <a:cs typeface="+mn-cs"/>
        </a:defRPr>
      </a:lvl1pPr>
      <a:lvl2pPr marL="547688" indent="-182563" algn="l" rtl="0" eaLnBrk="1" fontAlgn="base" hangingPunct="1">
        <a:spcBef>
          <a:spcPct val="20000"/>
        </a:spcBef>
        <a:spcAft>
          <a:spcPct val="0"/>
        </a:spcAft>
        <a:buClr>
          <a:schemeClr val="accent2"/>
        </a:buClr>
        <a:buFont typeface="Wingdings" panose="05000000000000000000" pitchFamily="2" charset="2"/>
        <a:buChar char="§"/>
        <a:defRPr kern="1200" spc="100">
          <a:solidFill>
            <a:schemeClr val="tx2"/>
          </a:solidFill>
          <a:latin typeface="+mn-lt"/>
          <a:ea typeface="+mn-ea"/>
          <a:cs typeface="+mn-cs"/>
        </a:defRPr>
      </a:lvl2pPr>
      <a:lvl3pPr marL="822325" indent="-182563" algn="l" rtl="0" eaLnBrk="1" fontAlgn="base" hangingPunct="1">
        <a:spcBef>
          <a:spcPct val="20000"/>
        </a:spcBef>
        <a:spcAft>
          <a:spcPct val="0"/>
        </a:spcAft>
        <a:buClr>
          <a:srgbClr val="928B70"/>
        </a:buClr>
        <a:buFont typeface="Wingdings" panose="05000000000000000000" pitchFamily="2" charset="2"/>
        <a:buChar char="§"/>
        <a:defRPr sz="1600" kern="1200" spc="100">
          <a:solidFill>
            <a:schemeClr val="tx2"/>
          </a:solidFill>
          <a:latin typeface="+mn-lt"/>
          <a:ea typeface="+mn-ea"/>
          <a:cs typeface="+mn-cs"/>
        </a:defRPr>
      </a:lvl3pPr>
      <a:lvl4pPr marL="1096963" indent="-182563" algn="l" rtl="0" eaLnBrk="1" fontAlgn="base" hangingPunct="1">
        <a:spcBef>
          <a:spcPct val="20000"/>
        </a:spcBef>
        <a:spcAft>
          <a:spcPct val="0"/>
        </a:spcAft>
        <a:buClr>
          <a:srgbClr val="87706B"/>
        </a:buClr>
        <a:buFont typeface="Wingdings" panose="05000000000000000000" pitchFamily="2" charset="2"/>
        <a:buChar char="§"/>
        <a:defRPr sz="1400" kern="1200">
          <a:solidFill>
            <a:schemeClr val="tx2"/>
          </a:solidFill>
          <a:latin typeface="+mn-lt"/>
          <a:ea typeface="+mn-ea"/>
          <a:cs typeface="+mn-cs"/>
        </a:defRPr>
      </a:lvl4pPr>
      <a:lvl5pPr marL="1279525" indent="-182563" algn="l" rtl="0" eaLnBrk="1" fontAlgn="base" hangingPunct="1">
        <a:spcBef>
          <a:spcPct val="20000"/>
        </a:spcBef>
        <a:spcAft>
          <a:spcPct val="0"/>
        </a:spcAft>
        <a:buClr>
          <a:srgbClr val="6F777D"/>
        </a:buClr>
        <a:buFont typeface="Wingdings" panose="05000000000000000000" pitchFamily="2" charset="2"/>
        <a:buChar char="§"/>
        <a:defRPr sz="1300" kern="1200" spc="10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010400" y="2052638"/>
            <a:ext cx="1981200" cy="1828800"/>
          </a:xfrm>
        </p:spPr>
        <p:txBody>
          <a:bodyPr/>
          <a:lstStyle/>
          <a:p>
            <a:pPr fontAlgn="auto">
              <a:spcAft>
                <a:spcPts val="0"/>
              </a:spcAft>
              <a:defRPr/>
            </a:pPr>
            <a:endParaRPr lang="en-GB" dirty="0"/>
          </a:p>
        </p:txBody>
      </p:sp>
      <p:sp>
        <p:nvSpPr>
          <p:cNvPr id="2" name="Title 1"/>
          <p:cNvSpPr>
            <a:spLocks noGrp="1"/>
          </p:cNvSpPr>
          <p:nvPr>
            <p:ph type="title"/>
          </p:nvPr>
        </p:nvSpPr>
        <p:spPr>
          <a:xfrm>
            <a:off x="457200" y="2052638"/>
            <a:ext cx="6324600" cy="2240458"/>
          </a:xfrm>
        </p:spPr>
        <p:txBody>
          <a:bodyPr/>
          <a:lstStyle/>
          <a:p>
            <a:pPr algn="ctr" fontAlgn="auto">
              <a:spcAft>
                <a:spcPts val="0"/>
              </a:spcAft>
              <a:defRPr/>
            </a:pPr>
            <a:r>
              <a:rPr lang="el-GR" sz="2800" b="1" dirty="0">
                <a:latin typeface="Calibri" panose="020F0502020204030204" pitchFamily="34" charset="0"/>
                <a:cs typeface="Calibri" panose="020F0502020204030204" pitchFamily="34" charset="0"/>
              </a:rPr>
              <a:t>ΠΑΝΕΠΙΣΤΗΜΙΟ ΑΙΓΑΙΟΥ</a:t>
            </a:r>
            <a:br>
              <a:rPr lang="el-GR" sz="2800" b="1" dirty="0">
                <a:latin typeface="Calibri" panose="020F0502020204030204" pitchFamily="34" charset="0"/>
                <a:cs typeface="Calibri" panose="020F0502020204030204" pitchFamily="34" charset="0"/>
              </a:rPr>
            </a:br>
            <a:r>
              <a:rPr lang="el-GR" sz="2800" b="1" dirty="0">
                <a:latin typeface="Calibri" panose="020F0502020204030204" pitchFamily="34" charset="0"/>
                <a:cs typeface="Calibri" panose="020F0502020204030204" pitchFamily="34" charset="0"/>
              </a:rPr>
              <a:t>ΣΧΟΛΗ ΑΝΘΡΩΠΙΣΤΙΚΩΝ ΕΠΙΣΤΗΜΩΝ</a:t>
            </a:r>
            <a:br>
              <a:rPr lang="el-GR" sz="2800" b="1" dirty="0">
                <a:latin typeface="Calibri" panose="020F0502020204030204" pitchFamily="34" charset="0"/>
                <a:cs typeface="Calibri" panose="020F0502020204030204" pitchFamily="34" charset="0"/>
              </a:rPr>
            </a:br>
            <a:br>
              <a:rPr lang="el-GR" sz="2800" b="1" dirty="0">
                <a:latin typeface="Calibri" panose="020F0502020204030204" pitchFamily="34" charset="0"/>
                <a:cs typeface="Calibri" panose="020F0502020204030204" pitchFamily="34" charset="0"/>
              </a:rPr>
            </a:br>
            <a:br>
              <a:rPr lang="el-GR" sz="2800" b="1" dirty="0">
                <a:latin typeface="Calibri" panose="020F0502020204030204" pitchFamily="34" charset="0"/>
                <a:cs typeface="Calibri" panose="020F0502020204030204" pitchFamily="34" charset="0"/>
              </a:rPr>
            </a:br>
            <a:r>
              <a:rPr lang="el-GR" sz="3600" b="1" cap="none" dirty="0">
                <a:latin typeface="Calibri" panose="020F0502020204030204" pitchFamily="34" charset="0"/>
                <a:cs typeface="Calibri" panose="020F0502020204030204" pitchFamily="34" charset="0"/>
              </a:rPr>
              <a:t>Υπερβαίνοντας τον Γλωσσικό Σεξισμό των Διοικητικών Εγγράφων</a:t>
            </a:r>
            <a:br>
              <a:rPr lang="el-GR" sz="3600" b="1" cap="none" dirty="0">
                <a:latin typeface="Calibri" panose="020F0502020204030204" pitchFamily="34" charset="0"/>
                <a:cs typeface="Calibri" panose="020F0502020204030204" pitchFamily="34" charset="0"/>
              </a:rPr>
            </a:br>
            <a:br>
              <a:rPr lang="el-GR" sz="3600" b="1" cap="none" dirty="0">
                <a:latin typeface="Calibri" panose="020F0502020204030204" pitchFamily="34" charset="0"/>
                <a:cs typeface="Calibri" panose="020F0502020204030204" pitchFamily="34" charset="0"/>
              </a:rPr>
            </a:br>
            <a:br>
              <a:rPr lang="el-GR" sz="3600" dirty="0">
                <a:latin typeface="Blackadder ITC" panose="04020505051007020D02" pitchFamily="82" charset="0"/>
              </a:rPr>
            </a:br>
            <a:r>
              <a:rPr lang="el-GR" sz="2800" dirty="0">
                <a:latin typeface="Calibri" panose="020F0502020204030204" pitchFamily="34" charset="0"/>
                <a:cs typeface="Calibri" panose="020F0502020204030204" pitchFamily="34" charset="0"/>
              </a:rPr>
              <a:t>ΡΟΔΟΣ</a:t>
            </a:r>
            <a:r>
              <a:rPr lang="el-GR" sz="2800" cap="none" dirty="0">
                <a:latin typeface="Calibri" panose="020F0502020204030204" pitchFamily="34" charset="0"/>
                <a:cs typeface="Calibri" panose="020F0502020204030204" pitchFamily="34" charset="0"/>
              </a:rPr>
              <a:t>, 21-22/6/2017</a:t>
            </a:r>
            <a:br>
              <a:rPr lang="en-GB" sz="3600" dirty="0"/>
            </a:br>
            <a:endParaRPr lang="en-GB" sz="3600" dirty="0">
              <a:latin typeface="Blackadder ITC" panose="04020505051007020D02" pitchFamily="8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010400" y="2052638"/>
            <a:ext cx="1981200" cy="1828800"/>
          </a:xfrm>
        </p:spPr>
        <p:txBody>
          <a:bodyPr/>
          <a:lstStyle/>
          <a:p>
            <a:pPr fontAlgn="auto">
              <a:spcAft>
                <a:spcPts val="0"/>
              </a:spcAft>
              <a:defRPr/>
            </a:pPr>
            <a:endParaRPr lang="en-GB" dirty="0"/>
          </a:p>
        </p:txBody>
      </p:sp>
      <p:sp>
        <p:nvSpPr>
          <p:cNvPr id="2" name="Title 1"/>
          <p:cNvSpPr>
            <a:spLocks noGrp="1"/>
          </p:cNvSpPr>
          <p:nvPr>
            <p:ph type="title"/>
          </p:nvPr>
        </p:nvSpPr>
        <p:spPr>
          <a:xfrm>
            <a:off x="323528" y="570518"/>
            <a:ext cx="6324600" cy="3816424"/>
          </a:xfrm>
        </p:spPr>
        <p:txBody>
          <a:bodyPr/>
          <a:lstStyle/>
          <a:p>
            <a:pPr algn="ctr" fontAlgn="auto">
              <a:spcAft>
                <a:spcPts val="0"/>
              </a:spcAft>
              <a:defRPr/>
            </a:pPr>
            <a:r>
              <a:rPr lang="el-GR" sz="3200" dirty="0" err="1"/>
              <a:t>Γλωσσικο</a:t>
            </a:r>
            <a:r>
              <a:rPr lang="el-GR" sz="3200" dirty="0"/>
              <a:t> </a:t>
            </a:r>
            <a:r>
              <a:rPr lang="el-GR" sz="3200" dirty="0" err="1"/>
              <a:t>ζητημα</a:t>
            </a:r>
            <a:r>
              <a:rPr lang="el-GR" sz="3200" dirty="0"/>
              <a:t>, </a:t>
            </a:r>
            <a:br>
              <a:rPr lang="el-GR" sz="3200" dirty="0"/>
            </a:br>
            <a:r>
              <a:rPr lang="el-GR" sz="3200" dirty="0" err="1"/>
              <a:t>γλωσσικοσ</a:t>
            </a:r>
            <a:r>
              <a:rPr lang="el-GR" sz="3200" dirty="0"/>
              <a:t> </a:t>
            </a:r>
            <a:r>
              <a:rPr lang="el-GR" sz="3200" dirty="0" err="1"/>
              <a:t>συντηρητισμοσ</a:t>
            </a:r>
            <a:r>
              <a:rPr lang="el-GR" sz="3200" dirty="0"/>
              <a:t> &amp; το 2</a:t>
            </a:r>
            <a:r>
              <a:rPr lang="el-GR" sz="3200" baseline="30000" dirty="0"/>
              <a:t>ο</a:t>
            </a:r>
            <a:r>
              <a:rPr lang="el-GR" sz="3200" dirty="0"/>
              <a:t> </a:t>
            </a:r>
            <a:r>
              <a:rPr lang="el-GR" sz="3200" dirty="0" err="1"/>
              <a:t>κυμα</a:t>
            </a:r>
            <a:r>
              <a:rPr lang="el-GR" sz="3200" dirty="0"/>
              <a:t> </a:t>
            </a:r>
            <a:r>
              <a:rPr lang="el-GR" sz="3200" dirty="0" err="1"/>
              <a:t>φεμινιστικησ</a:t>
            </a:r>
            <a:r>
              <a:rPr lang="el-GR" sz="3200" dirty="0"/>
              <a:t> </a:t>
            </a:r>
            <a:r>
              <a:rPr lang="el-GR" sz="3200" dirty="0" err="1"/>
              <a:t>γλωσσολογιασ</a:t>
            </a:r>
            <a:r>
              <a:rPr lang="el-GR" sz="3200" dirty="0"/>
              <a:t>: </a:t>
            </a:r>
            <a:br>
              <a:rPr lang="el-GR" sz="3200" dirty="0"/>
            </a:br>
            <a:r>
              <a:rPr lang="el-GR" sz="3200" dirty="0"/>
              <a:t>η </a:t>
            </a:r>
            <a:r>
              <a:rPr lang="el-GR" sz="3200" dirty="0" err="1"/>
              <a:t>αναφορα</a:t>
            </a:r>
            <a:r>
              <a:rPr lang="el-GR" sz="3200" dirty="0"/>
              <a:t> στη </a:t>
            </a:r>
            <a:r>
              <a:rPr lang="el-GR" sz="3200" dirty="0" err="1"/>
              <a:t>γυναικα</a:t>
            </a:r>
            <a:r>
              <a:rPr lang="el-GR" sz="3200" dirty="0"/>
              <a:t> στην </a:t>
            </a:r>
            <a:r>
              <a:rPr lang="el-GR" sz="3200" dirty="0" err="1"/>
              <a:t>ελληνικη</a:t>
            </a:r>
            <a:r>
              <a:rPr lang="el-GR" sz="3200" dirty="0"/>
              <a:t> </a:t>
            </a:r>
            <a:r>
              <a:rPr lang="el-GR" sz="3200" dirty="0" err="1"/>
              <a:t>γλωσσα</a:t>
            </a:r>
            <a:r>
              <a:rPr lang="el-GR" sz="3200" dirty="0"/>
              <a:t> </a:t>
            </a:r>
            <a:br>
              <a:rPr lang="en-GB" sz="3600" dirty="0"/>
            </a:br>
            <a:endParaRPr lang="en-GB" sz="3600" dirty="0"/>
          </a:p>
        </p:txBody>
      </p:sp>
      <p:sp>
        <p:nvSpPr>
          <p:cNvPr id="5" name="TextBox 4"/>
          <p:cNvSpPr txBox="1"/>
          <p:nvPr/>
        </p:nvSpPr>
        <p:spPr>
          <a:xfrm>
            <a:off x="556117" y="4386942"/>
            <a:ext cx="6477000" cy="1077218"/>
          </a:xfrm>
          <a:prstGeom prst="rect">
            <a:avLst/>
          </a:prstGeom>
          <a:noFill/>
        </p:spPr>
        <p:txBody>
          <a:bodyPr>
            <a:spAutoFit/>
          </a:bodyPr>
          <a:lstStyle/>
          <a:p>
            <a:pPr algn="ctr" fontAlgn="auto">
              <a:spcBef>
                <a:spcPts val="0"/>
              </a:spcBef>
              <a:spcAft>
                <a:spcPts val="0"/>
              </a:spcAft>
              <a:defRPr/>
            </a:pPr>
            <a:r>
              <a:rPr lang="el-GR" sz="1600" b="1" dirty="0">
                <a:solidFill>
                  <a:schemeClr val="bg1"/>
                </a:solidFill>
              </a:rPr>
              <a:t>Μαριάνθη </a:t>
            </a:r>
            <a:r>
              <a:rPr lang="el-GR" sz="1600" b="1" dirty="0" err="1">
                <a:solidFill>
                  <a:schemeClr val="bg1"/>
                </a:solidFill>
              </a:rPr>
              <a:t>Γεωργαλίδου</a:t>
            </a:r>
            <a:r>
              <a:rPr lang="el-GR" sz="1600" b="1" dirty="0">
                <a:solidFill>
                  <a:schemeClr val="bg1"/>
                </a:solidFill>
              </a:rPr>
              <a:t> </a:t>
            </a:r>
          </a:p>
          <a:p>
            <a:pPr algn="ctr" fontAlgn="auto">
              <a:spcBef>
                <a:spcPts val="0"/>
              </a:spcBef>
              <a:spcAft>
                <a:spcPts val="0"/>
              </a:spcAft>
              <a:defRPr/>
            </a:pPr>
            <a:r>
              <a:rPr lang="el-GR" sz="1600" b="1" dirty="0">
                <a:solidFill>
                  <a:schemeClr val="bg1"/>
                </a:solidFill>
              </a:rPr>
              <a:t> </a:t>
            </a:r>
            <a:r>
              <a:rPr lang="el-GR" sz="1600" b="1" dirty="0" err="1">
                <a:solidFill>
                  <a:schemeClr val="bg1"/>
                </a:solidFill>
              </a:rPr>
              <a:t>Ντενίζ</a:t>
            </a:r>
            <a:r>
              <a:rPr lang="el-GR" sz="1600" b="1" dirty="0">
                <a:solidFill>
                  <a:schemeClr val="bg1"/>
                </a:solidFill>
              </a:rPr>
              <a:t> Σαρρή </a:t>
            </a:r>
            <a:r>
              <a:rPr lang="el-GR" sz="1600" b="1" dirty="0" err="1">
                <a:solidFill>
                  <a:schemeClr val="bg1"/>
                </a:solidFill>
              </a:rPr>
              <a:t>Χασάν</a:t>
            </a:r>
            <a:endParaRPr lang="el-GR" sz="1600" b="1" dirty="0">
              <a:solidFill>
                <a:schemeClr val="bg1"/>
              </a:solidFill>
            </a:endParaRPr>
          </a:p>
          <a:p>
            <a:pPr algn="ctr" fontAlgn="auto">
              <a:spcBef>
                <a:spcPts val="0"/>
              </a:spcBef>
              <a:spcAft>
                <a:spcPts val="0"/>
              </a:spcAft>
              <a:defRPr/>
            </a:pPr>
            <a:endParaRPr lang="el-GR" sz="1600" b="1" dirty="0">
              <a:solidFill>
                <a:schemeClr val="bg1"/>
              </a:solidFill>
            </a:endParaRPr>
          </a:p>
          <a:p>
            <a:pPr algn="ctr" fontAlgn="auto">
              <a:spcBef>
                <a:spcPts val="0"/>
              </a:spcBef>
              <a:spcAft>
                <a:spcPts val="0"/>
              </a:spcAft>
              <a:defRPr/>
            </a:pPr>
            <a:r>
              <a:rPr lang="el-GR" sz="1600" b="1" dirty="0">
                <a:solidFill>
                  <a:schemeClr val="bg1"/>
                </a:solidFill>
              </a:rPr>
              <a:t>Πανεπιστήμιο Αιγαίου </a:t>
            </a:r>
            <a:endParaRPr lang="en-GB" sz="1600" b="1" dirty="0">
              <a:solidFill>
                <a:schemeClr val="bg1"/>
              </a:solidFill>
            </a:endParaRPr>
          </a:p>
        </p:txBody>
      </p:sp>
    </p:spTree>
    <p:extLst>
      <p:ext uri="{BB962C8B-B14F-4D97-AF65-F5344CB8AC3E}">
        <p14:creationId xmlns:p14="http://schemas.microsoft.com/office/powerpoint/2010/main" val="559833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719262"/>
            <a:ext cx="8407400" cy="4878089"/>
          </a:xfrm>
        </p:spPr>
        <p:txBody>
          <a:bodyPr>
            <a:normAutofit/>
          </a:bodyPr>
          <a:lstStyle/>
          <a:p>
            <a:pPr marL="274320" fontAlgn="auto">
              <a:spcAft>
                <a:spcPts val="0"/>
              </a:spcAft>
              <a:defRPr/>
            </a:pPr>
            <a:r>
              <a:rPr lang="el-GR" b="1" dirty="0"/>
              <a:t>(Κριτική) Ανάλυση Λόγου</a:t>
            </a:r>
            <a:endParaRPr lang="en-US" b="1" dirty="0"/>
          </a:p>
          <a:p>
            <a:pPr marL="274320" fontAlgn="auto">
              <a:spcAft>
                <a:spcPts val="0"/>
              </a:spcAft>
              <a:defRPr/>
            </a:pPr>
            <a:endParaRPr lang="en-US" b="1" dirty="0"/>
          </a:p>
          <a:p>
            <a:pPr marL="274320" fontAlgn="auto">
              <a:spcAft>
                <a:spcPts val="0"/>
              </a:spcAft>
              <a:defRPr/>
            </a:pPr>
            <a:r>
              <a:rPr lang="el-GR" b="1" dirty="0"/>
              <a:t>Γλωσσικό ζήτημα / Γλωσσικός συντηρητισμός</a:t>
            </a:r>
            <a:endParaRPr lang="en-US" b="1" dirty="0"/>
          </a:p>
          <a:p>
            <a:pPr marL="45720" indent="0" fontAlgn="auto">
              <a:spcAft>
                <a:spcPts val="0"/>
              </a:spcAft>
              <a:buNone/>
              <a:defRPr/>
            </a:pPr>
            <a:endParaRPr lang="el-GR" b="1" dirty="0"/>
          </a:p>
          <a:p>
            <a:pPr marL="274320" fontAlgn="auto">
              <a:spcAft>
                <a:spcPts val="0"/>
              </a:spcAft>
              <a:defRPr/>
            </a:pPr>
            <a:r>
              <a:rPr lang="el-GR" b="1" dirty="0"/>
              <a:t>Θηλυκά επαγγελματικά ουσιαστικά διαχρονικά και συγχρονικά</a:t>
            </a:r>
          </a:p>
          <a:p>
            <a:pPr marL="45720" indent="0" fontAlgn="auto">
              <a:spcAft>
                <a:spcPts val="0"/>
              </a:spcAft>
              <a:buNone/>
              <a:defRPr/>
            </a:pPr>
            <a:endParaRPr lang="el-GR" b="1" dirty="0"/>
          </a:p>
          <a:p>
            <a:pPr marL="274320" lvl="0" fontAlgn="auto">
              <a:spcAft>
                <a:spcPts val="0"/>
              </a:spcAft>
              <a:buClr>
                <a:srgbClr val="C66951"/>
              </a:buClr>
              <a:defRPr/>
            </a:pPr>
            <a:r>
              <a:rPr lang="el-GR" b="1" dirty="0">
                <a:solidFill>
                  <a:srgbClr val="534949"/>
                </a:solidFill>
              </a:rPr>
              <a:t>2</a:t>
            </a:r>
            <a:r>
              <a:rPr lang="el-GR" b="1" baseline="30000" dirty="0">
                <a:solidFill>
                  <a:srgbClr val="534949"/>
                </a:solidFill>
              </a:rPr>
              <a:t>ο</a:t>
            </a:r>
            <a:r>
              <a:rPr lang="el-GR" b="1" dirty="0">
                <a:solidFill>
                  <a:srgbClr val="534949"/>
                </a:solidFill>
              </a:rPr>
              <a:t> Κύμα Φεμινιστικής Γλωσσολογίας</a:t>
            </a:r>
          </a:p>
          <a:p>
            <a:pPr marL="45720" lvl="0" indent="0" fontAlgn="auto">
              <a:spcAft>
                <a:spcPts val="0"/>
              </a:spcAft>
              <a:buClr>
                <a:srgbClr val="C66951"/>
              </a:buClr>
              <a:buNone/>
              <a:defRPr/>
            </a:pPr>
            <a:endParaRPr lang="en-US" b="1" dirty="0">
              <a:solidFill>
                <a:srgbClr val="534949"/>
              </a:solidFill>
            </a:endParaRPr>
          </a:p>
          <a:p>
            <a:pPr marL="274320" lvl="0" fontAlgn="auto">
              <a:spcAft>
                <a:spcPts val="0"/>
              </a:spcAft>
              <a:buClr>
                <a:srgbClr val="C66951"/>
              </a:buClr>
              <a:defRPr/>
            </a:pPr>
            <a:r>
              <a:rPr lang="el-GR" b="1" dirty="0">
                <a:solidFill>
                  <a:srgbClr val="534949"/>
                </a:solidFill>
              </a:rPr>
              <a:t>Ευρωπαϊκά παραδείγματα</a:t>
            </a:r>
          </a:p>
          <a:p>
            <a:pPr marL="274320" lvl="0" fontAlgn="auto">
              <a:spcAft>
                <a:spcPts val="0"/>
              </a:spcAft>
              <a:buClr>
                <a:srgbClr val="C66951"/>
              </a:buClr>
              <a:defRPr/>
            </a:pPr>
            <a:endParaRPr lang="el-GR" b="1" dirty="0">
              <a:solidFill>
                <a:srgbClr val="534949"/>
              </a:solidFill>
            </a:endParaRPr>
          </a:p>
          <a:p>
            <a:pPr marL="274320" lvl="0" fontAlgn="auto">
              <a:spcAft>
                <a:spcPts val="0"/>
              </a:spcAft>
              <a:buClr>
                <a:srgbClr val="C66951"/>
              </a:buClr>
              <a:defRPr/>
            </a:pPr>
            <a:r>
              <a:rPr lang="el-GR" b="1" dirty="0">
                <a:solidFill>
                  <a:srgbClr val="534949"/>
                </a:solidFill>
              </a:rPr>
              <a:t>Ελληνική δημόσια διοίκηση</a:t>
            </a:r>
            <a:endParaRPr lang="el-GR" b="1" dirty="0"/>
          </a:p>
          <a:p>
            <a:pPr marL="274320" fontAlgn="auto">
              <a:spcAft>
                <a:spcPts val="0"/>
              </a:spcAft>
              <a:defRPr/>
            </a:pPr>
            <a:endParaRPr lang="el-GR" b="1" dirty="0"/>
          </a:p>
          <a:p>
            <a:pPr marL="274320" fontAlgn="auto">
              <a:spcAft>
                <a:spcPts val="0"/>
              </a:spcAft>
              <a:defRPr/>
            </a:pPr>
            <a:r>
              <a:rPr lang="el-GR" b="1" dirty="0"/>
              <a:t>Προτάσεις για την εκπαίδευση και τη διοίκηση</a:t>
            </a:r>
            <a:endParaRPr lang="en-US" b="1" dirty="0"/>
          </a:p>
          <a:p>
            <a:pPr marL="274320" fontAlgn="auto">
              <a:spcAft>
                <a:spcPts val="0"/>
              </a:spcAft>
              <a:defRPr/>
            </a:pPr>
            <a:endParaRPr lang="en-GB" dirty="0"/>
          </a:p>
        </p:txBody>
      </p:sp>
      <p:sp>
        <p:nvSpPr>
          <p:cNvPr id="2" name="Title 1"/>
          <p:cNvSpPr>
            <a:spLocks noGrp="1"/>
          </p:cNvSpPr>
          <p:nvPr>
            <p:ph type="title"/>
          </p:nvPr>
        </p:nvSpPr>
        <p:spPr/>
        <p:txBody>
          <a:bodyPr/>
          <a:lstStyle/>
          <a:p>
            <a:pPr fontAlgn="auto">
              <a:spcAft>
                <a:spcPts val="0"/>
              </a:spcAft>
              <a:defRPr/>
            </a:pPr>
            <a:r>
              <a:rPr lang="el-GR" dirty="0" err="1"/>
              <a:t>Δομη</a:t>
            </a:r>
            <a:r>
              <a:rPr lang="el-GR" dirty="0"/>
              <a:t> </a:t>
            </a:r>
            <a:r>
              <a:rPr lang="el-GR" dirty="0" err="1"/>
              <a:t>παρουσιασησ</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normAutofit/>
          </a:bodyPr>
          <a:lstStyle/>
          <a:p>
            <a:pPr marL="0" lvl="0" indent="0">
              <a:lnSpc>
                <a:spcPct val="150000"/>
              </a:lnSpc>
              <a:spcBef>
                <a:spcPct val="0"/>
              </a:spcBef>
              <a:buClrTx/>
              <a:buNone/>
            </a:pPr>
            <a:r>
              <a:rPr lang="el-GR" altLang="el-GR" sz="2400" b="1" spc="0" dirty="0">
                <a:solidFill>
                  <a:schemeClr val="tx1"/>
                </a:solidFill>
                <a:cs typeface="Arial" panose="020B0604020202020204" pitchFamily="34" charset="0"/>
              </a:rPr>
              <a:t>Αν και όλες οι απόπειρες της ανάλυσης λόγου καταλήγουν σε περιγραφές, η διερεύνηση της θεσμικής διάστασης της γλώσσας και η άμεση ή έμμεση κοινωνική κριτική είναι αναπόδραστη παράμετρος της όλης διαδικασίας, εφόσον </a:t>
            </a:r>
            <a:r>
              <a:rPr lang="el-GR" altLang="el-GR" sz="2400" b="1" spc="0" dirty="0">
                <a:solidFill>
                  <a:srgbClr val="C00000"/>
                </a:solidFill>
                <a:cs typeface="Arial" panose="020B0604020202020204" pitchFamily="34" charset="0"/>
              </a:rPr>
              <a:t>κεντρικό ερώτημα </a:t>
            </a:r>
            <a:r>
              <a:rPr lang="el-GR" altLang="el-GR" sz="2400" b="1" spc="0" dirty="0">
                <a:solidFill>
                  <a:schemeClr val="tx1"/>
                </a:solidFill>
                <a:cs typeface="Arial" panose="020B0604020202020204" pitchFamily="34" charset="0"/>
              </a:rPr>
              <a:t>στην </a:t>
            </a:r>
            <a:r>
              <a:rPr lang="el-GR" altLang="el-GR" sz="2400" b="1" spc="0" dirty="0">
                <a:solidFill>
                  <a:srgbClr val="C00000"/>
                </a:solidFill>
                <a:cs typeface="Arial" panose="020B0604020202020204" pitchFamily="34" charset="0"/>
              </a:rPr>
              <a:t>ανάλυση κειμένων </a:t>
            </a:r>
            <a:r>
              <a:rPr lang="el-GR" altLang="el-GR" sz="2400" b="1" spc="0" dirty="0">
                <a:solidFill>
                  <a:schemeClr val="tx1"/>
                </a:solidFill>
                <a:cs typeface="Arial" panose="020B0604020202020204" pitchFamily="34" charset="0"/>
              </a:rPr>
              <a:t>και περικειμένων παραμένει </a:t>
            </a:r>
            <a:r>
              <a:rPr lang="el-GR" altLang="el-GR" sz="2400" b="1" spc="0" dirty="0">
                <a:solidFill>
                  <a:srgbClr val="C00000"/>
                </a:solidFill>
                <a:cs typeface="Arial" panose="020B0604020202020204" pitchFamily="34" charset="0"/>
              </a:rPr>
              <a:t>το γιατί κατασκευάζονται κατά τον συγκεκριμένο τρόπο</a:t>
            </a:r>
            <a:r>
              <a:rPr lang="el-GR" altLang="el-GR" sz="2400" b="1" spc="0" dirty="0">
                <a:solidFill>
                  <a:schemeClr val="tx1"/>
                </a:solidFill>
                <a:cs typeface="Arial" panose="020B0604020202020204" pitchFamily="34" charset="0"/>
              </a:rPr>
              <a:t>.  (</a:t>
            </a:r>
            <a:r>
              <a:rPr lang="en-US" altLang="el-GR" sz="2400" b="1" spc="0" dirty="0">
                <a:solidFill>
                  <a:schemeClr val="tx1"/>
                </a:solidFill>
                <a:cs typeface="Arial" panose="020B0604020202020204" pitchFamily="34" charset="0"/>
              </a:rPr>
              <a:t>Johnstone</a:t>
            </a:r>
            <a:r>
              <a:rPr lang="el-GR" altLang="el-GR" sz="2400" b="1" spc="0" dirty="0">
                <a:solidFill>
                  <a:schemeClr val="tx1"/>
                </a:solidFill>
                <a:cs typeface="Arial" panose="020B0604020202020204" pitchFamily="34" charset="0"/>
              </a:rPr>
              <a:t> 2002: 27)</a:t>
            </a:r>
          </a:p>
          <a:p>
            <a:endParaRPr lang="el-GR" dirty="0"/>
          </a:p>
        </p:txBody>
      </p:sp>
      <p:sp>
        <p:nvSpPr>
          <p:cNvPr id="3" name="Τίτλος 2"/>
          <p:cNvSpPr>
            <a:spLocks noGrp="1"/>
          </p:cNvSpPr>
          <p:nvPr>
            <p:ph type="title"/>
          </p:nvPr>
        </p:nvSpPr>
        <p:spPr/>
        <p:txBody>
          <a:bodyPr/>
          <a:lstStyle/>
          <a:p>
            <a:r>
              <a:rPr lang="el-GR" dirty="0"/>
              <a:t>ΑΝΑΛΥΣΗ ΛΟΓΟΥ</a:t>
            </a:r>
          </a:p>
        </p:txBody>
      </p:sp>
    </p:spTree>
    <p:extLst>
      <p:ext uri="{BB962C8B-B14F-4D97-AF65-F5344CB8AC3E}">
        <p14:creationId xmlns:p14="http://schemas.microsoft.com/office/powerpoint/2010/main" val="1894906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lstStyle/>
          <a:p>
            <a:pPr algn="just">
              <a:spcBef>
                <a:spcPts val="600"/>
              </a:spcBef>
              <a:buNone/>
            </a:pPr>
            <a:r>
              <a:rPr lang="el-GR" altLang="el-GR" b="1" dirty="0">
                <a:solidFill>
                  <a:srgbClr val="C00000"/>
                </a:solidFill>
                <a:ea typeface="Microsoft YaHei" panose="020B0503020204020204" pitchFamily="34" charset="-122"/>
              </a:rPr>
              <a:t>Ο λόγος λειτουργεί ως μια μορφή κοινωνικής πρακτικής και ως φορέας αξιών και ιδεολογιών. </a:t>
            </a:r>
          </a:p>
          <a:p>
            <a:pPr algn="just">
              <a:spcBef>
                <a:spcPts val="600"/>
              </a:spcBef>
              <a:buNone/>
            </a:pPr>
            <a:r>
              <a:rPr lang="el-GR" altLang="el-GR" i="1" dirty="0">
                <a:solidFill>
                  <a:schemeClr val="tx1"/>
                </a:solidFill>
                <a:ea typeface="Microsoft YaHei" panose="020B0503020204020204" pitchFamily="34" charset="-122"/>
              </a:rPr>
              <a:t>	</a:t>
            </a:r>
          </a:p>
          <a:p>
            <a:pPr algn="just">
              <a:spcBef>
                <a:spcPts val="600"/>
              </a:spcBef>
              <a:buNone/>
            </a:pPr>
            <a:r>
              <a:rPr lang="el-GR" altLang="el-GR" dirty="0">
                <a:solidFill>
                  <a:schemeClr val="tx1"/>
                </a:solidFill>
                <a:ea typeface="Microsoft YaHei" panose="020B0503020204020204" pitchFamily="34" charset="-122"/>
              </a:rPr>
              <a:t>Η </a:t>
            </a:r>
            <a:r>
              <a:rPr lang="el-GR" altLang="el-GR" b="1" dirty="0">
                <a:solidFill>
                  <a:schemeClr val="tx1"/>
                </a:solidFill>
                <a:ea typeface="Microsoft YaHei" panose="020B0503020204020204" pitchFamily="34" charset="-122"/>
              </a:rPr>
              <a:t>Κριτική Ανάλυση Λόγου</a:t>
            </a:r>
            <a:r>
              <a:rPr lang="el-GR" altLang="el-GR" dirty="0">
                <a:solidFill>
                  <a:schemeClr val="tx1"/>
                </a:solidFill>
                <a:ea typeface="Microsoft YaHei" panose="020B0503020204020204" pitchFamily="34" charset="-122"/>
              </a:rPr>
              <a:t> αποτελεί μια προσέγγιση στο πλαίσιο της κοινωνικής μελέτης της γλώσσας που υπογραμμίζει </a:t>
            </a:r>
            <a:r>
              <a:rPr lang="el-GR" altLang="el-GR" b="1" dirty="0">
                <a:solidFill>
                  <a:schemeClr val="tx1"/>
                </a:solidFill>
                <a:ea typeface="Microsoft YaHei" panose="020B0503020204020204" pitchFamily="34" charset="-122"/>
              </a:rPr>
              <a:t>τον ρόλο της ιδεολογίας</a:t>
            </a:r>
            <a:r>
              <a:rPr lang="el-GR" altLang="el-GR" dirty="0">
                <a:solidFill>
                  <a:schemeClr val="tx1"/>
                </a:solidFill>
                <a:ea typeface="Microsoft YaHei" panose="020B0503020204020204" pitchFamily="34" charset="-122"/>
              </a:rPr>
              <a:t> στη διαμόρφωση της σχέσης ανάμεσα στις γλωσσικές και κοινωνικές δομές και πρακτικές (Στάμου 2014).</a:t>
            </a:r>
          </a:p>
          <a:p>
            <a:pPr algn="just">
              <a:spcBef>
                <a:spcPts val="600"/>
              </a:spcBef>
              <a:buNone/>
            </a:pPr>
            <a:r>
              <a:rPr lang="el-GR" altLang="el-GR" dirty="0">
                <a:solidFill>
                  <a:schemeClr val="tx1"/>
                </a:solidFill>
                <a:ea typeface="Microsoft YaHei" panose="020B0503020204020204" pitchFamily="34" charset="-122"/>
              </a:rPr>
              <a:t> </a:t>
            </a:r>
          </a:p>
          <a:p>
            <a:pPr algn="just">
              <a:spcBef>
                <a:spcPts val="600"/>
              </a:spcBef>
              <a:buNone/>
            </a:pPr>
            <a:r>
              <a:rPr lang="el-GR" altLang="el-GR" b="1" dirty="0">
                <a:solidFill>
                  <a:schemeClr val="tx1"/>
                </a:solidFill>
                <a:ea typeface="Microsoft YaHei" panose="020B0503020204020204" pitchFamily="34" charset="-122"/>
              </a:rPr>
              <a:t>Γλώσσα / Κοινωνία / Ιδεολογία</a:t>
            </a:r>
            <a:r>
              <a:rPr lang="el-GR" altLang="el-GR" dirty="0">
                <a:solidFill>
                  <a:schemeClr val="tx1"/>
                </a:solidFill>
                <a:ea typeface="Microsoft YaHei" panose="020B0503020204020204" pitchFamily="34" charset="-122"/>
              </a:rPr>
              <a:t> </a:t>
            </a:r>
          </a:p>
          <a:p>
            <a:pPr algn="just">
              <a:spcBef>
                <a:spcPts val="600"/>
              </a:spcBef>
              <a:buNone/>
            </a:pPr>
            <a:r>
              <a:rPr lang="el-GR" altLang="el-GR" b="1" dirty="0" err="1">
                <a:solidFill>
                  <a:schemeClr val="tx1"/>
                </a:solidFill>
                <a:ea typeface="Microsoft YaHei" panose="020B0503020204020204" pitchFamily="34" charset="-122"/>
              </a:rPr>
              <a:t>Μικρο</a:t>
            </a:r>
            <a:r>
              <a:rPr lang="el-GR" altLang="el-GR" b="1" dirty="0">
                <a:solidFill>
                  <a:schemeClr val="tx1"/>
                </a:solidFill>
                <a:ea typeface="Microsoft YaHei" panose="020B0503020204020204" pitchFamily="34" charset="-122"/>
              </a:rPr>
              <a:t>-ανάλυση/ </a:t>
            </a:r>
            <a:r>
              <a:rPr lang="el-GR" altLang="el-GR" b="1" dirty="0" err="1">
                <a:solidFill>
                  <a:schemeClr val="tx1"/>
                </a:solidFill>
                <a:ea typeface="Microsoft YaHei" panose="020B0503020204020204" pitchFamily="34" charset="-122"/>
              </a:rPr>
              <a:t>Μακρο</a:t>
            </a:r>
            <a:r>
              <a:rPr lang="el-GR" altLang="el-GR" b="1" dirty="0">
                <a:solidFill>
                  <a:schemeClr val="tx1"/>
                </a:solidFill>
                <a:ea typeface="Microsoft YaHei" panose="020B0503020204020204" pitchFamily="34" charset="-122"/>
              </a:rPr>
              <a:t>-ανάλυση</a:t>
            </a:r>
          </a:p>
          <a:p>
            <a:pPr algn="just">
              <a:spcBef>
                <a:spcPts val="600"/>
              </a:spcBef>
              <a:buNone/>
            </a:pPr>
            <a:r>
              <a:rPr lang="el-GR" altLang="el-GR" b="1" dirty="0">
                <a:solidFill>
                  <a:schemeClr val="tx1"/>
                </a:solidFill>
                <a:ea typeface="Microsoft YaHei" panose="020B0503020204020204" pitchFamily="34" charset="-122"/>
              </a:rPr>
              <a:t>Θεωρίες κοινωνικής κατασκευής/ </a:t>
            </a:r>
            <a:r>
              <a:rPr lang="el-GR" altLang="el-GR" b="1" dirty="0" err="1">
                <a:solidFill>
                  <a:schemeClr val="tx1"/>
                </a:solidFill>
                <a:ea typeface="Microsoft YaHei" panose="020B0503020204020204" pitchFamily="34" charset="-122"/>
              </a:rPr>
              <a:t>Ουσιοκρατικές</a:t>
            </a:r>
            <a:r>
              <a:rPr lang="el-GR" altLang="el-GR" b="1" dirty="0">
                <a:solidFill>
                  <a:schemeClr val="tx1"/>
                </a:solidFill>
                <a:ea typeface="Microsoft YaHei" panose="020B0503020204020204" pitchFamily="34" charset="-122"/>
              </a:rPr>
              <a:t> προσεγγίσεις</a:t>
            </a:r>
            <a:endParaRPr lang="el-GR" altLang="el-GR" dirty="0">
              <a:solidFill>
                <a:schemeClr val="tx1"/>
              </a:solidFill>
              <a:ea typeface="Microsoft YaHei" panose="020B0503020204020204" pitchFamily="34" charset="-122"/>
            </a:endParaRPr>
          </a:p>
          <a:p>
            <a:endParaRPr lang="el-GR" dirty="0"/>
          </a:p>
        </p:txBody>
      </p:sp>
      <p:sp>
        <p:nvSpPr>
          <p:cNvPr id="3" name="Τίτλος 2"/>
          <p:cNvSpPr>
            <a:spLocks noGrp="1"/>
          </p:cNvSpPr>
          <p:nvPr>
            <p:ph type="title"/>
          </p:nvPr>
        </p:nvSpPr>
        <p:spPr/>
        <p:txBody>
          <a:bodyPr/>
          <a:lstStyle/>
          <a:p>
            <a:pPr lvl="0"/>
            <a:br>
              <a:rPr lang="el-GR" altLang="el-GR" sz="3600" cap="none" spc="0" dirty="0">
                <a:ea typeface="+mn-ea"/>
                <a:cs typeface="Calibri" panose="020F0502020204030204" pitchFamily="34" charset="0"/>
              </a:rPr>
            </a:br>
            <a:r>
              <a:rPr lang="el-GR" altLang="el-GR" cap="none" spc="0" dirty="0">
                <a:ea typeface="+mn-ea"/>
                <a:cs typeface="Calibri" panose="020F0502020204030204" pitchFamily="34" charset="0"/>
              </a:rPr>
              <a:t>(ΚΡΙΤΙΚΗ) ΑΝΑΛΥΣΗ ΛΟΓΟΥ</a:t>
            </a:r>
            <a:br>
              <a:rPr lang="el-GR" altLang="el-GR" sz="1800" b="1" cap="none" spc="0" dirty="0">
                <a:solidFill>
                  <a:srgbClr val="7030A0"/>
                </a:solidFill>
                <a:latin typeface="Times New Roman" panose="02020603050405020304" pitchFamily="18" charset="0"/>
                <a:ea typeface="+mn-ea"/>
                <a:cs typeface="Times New Roman" panose="02020603050405020304" pitchFamily="18" charset="0"/>
              </a:rPr>
            </a:br>
            <a:endParaRPr lang="el-GR" dirty="0"/>
          </a:p>
        </p:txBody>
      </p:sp>
    </p:spTree>
    <p:extLst>
      <p:ext uri="{BB962C8B-B14F-4D97-AF65-F5344CB8AC3E}">
        <p14:creationId xmlns:p14="http://schemas.microsoft.com/office/powerpoint/2010/main" val="2267748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normAutofit/>
          </a:bodyPr>
          <a:lstStyle/>
          <a:p>
            <a:pPr marL="341313" lvl="0" indent="-339725"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800" spc="0" dirty="0">
                <a:solidFill>
                  <a:srgbClr val="000000"/>
                </a:solidFill>
                <a:latin typeface="Calibri" pitchFamily="34" charset="0"/>
                <a:ea typeface="Microsoft YaHei" charset="-122"/>
                <a:cs typeface="Arial" charset="0"/>
              </a:rPr>
              <a:t>	</a:t>
            </a:r>
            <a:r>
              <a:rPr lang="el-GR" altLang="el-GR" sz="2800" b="1" dirty="0">
                <a:solidFill>
                  <a:srgbClr val="C00000"/>
                </a:solidFill>
                <a:ea typeface="Microsoft YaHei" panose="020B0503020204020204" pitchFamily="34" charset="-122"/>
              </a:rPr>
              <a:t>“</a:t>
            </a:r>
            <a:r>
              <a:rPr lang="en-US" altLang="el-GR" sz="2800" b="1" dirty="0">
                <a:solidFill>
                  <a:srgbClr val="C00000"/>
                </a:solidFill>
                <a:ea typeface="Microsoft YaHei" panose="020B0503020204020204" pitchFamily="34" charset="-122"/>
              </a:rPr>
              <a:t>the Sapir</a:t>
            </a:r>
            <a:r>
              <a:rPr lang="el-GR" altLang="el-GR" sz="2800" b="1" dirty="0">
                <a:solidFill>
                  <a:srgbClr val="C00000"/>
                </a:solidFill>
                <a:ea typeface="Microsoft YaHei" panose="020B0503020204020204" pitchFamily="34" charset="-122"/>
              </a:rPr>
              <a:t>-</a:t>
            </a:r>
            <a:r>
              <a:rPr lang="en-US" altLang="el-GR" sz="2800" b="1" dirty="0">
                <a:solidFill>
                  <a:srgbClr val="C00000"/>
                </a:solidFill>
                <a:ea typeface="Microsoft YaHei" panose="020B0503020204020204" pitchFamily="34" charset="-122"/>
              </a:rPr>
              <a:t>Whorf hypothesis</a:t>
            </a:r>
            <a:r>
              <a:rPr lang="el-GR" altLang="el-GR" sz="2800" b="1" dirty="0">
                <a:solidFill>
                  <a:srgbClr val="C00000"/>
                </a:solidFill>
                <a:ea typeface="Microsoft YaHei" panose="020B0503020204020204" pitchFamily="34" charset="-122"/>
              </a:rPr>
              <a:t>”  </a:t>
            </a:r>
          </a:p>
          <a:p>
            <a:pPr marL="341313" lvl="0" indent="-339725"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endParaRPr lang="el-GR" sz="2800" spc="0" dirty="0">
              <a:solidFill>
                <a:srgbClr val="000000"/>
              </a:solidFill>
              <a:ea typeface="Microsoft YaHei" charset="-122"/>
              <a:cs typeface="Arial" charset="0"/>
            </a:endParaRPr>
          </a:p>
          <a:p>
            <a:pPr marL="341313" lvl="0" indent="-339725"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800" spc="0" dirty="0">
                <a:solidFill>
                  <a:srgbClr val="000000"/>
                </a:solidFill>
                <a:ea typeface="Microsoft YaHei" charset="-122"/>
                <a:cs typeface="Arial" charset="0"/>
              </a:rPr>
              <a:t>	Ο πολιτισμός, με όχημα τη γλώσσα, επηρεάζει τον τρόπο με τον οποίο σκεφτόμαστε και ίσως ειδικότερα τον τρόπο με τον οποίο ταξινομούμε/ κατηγοριοποιούμε τον κόσμο της εμπειρίας μας </a:t>
            </a:r>
            <a:r>
              <a:rPr lang="el-GR" sz="2800" spc="0" dirty="0">
                <a:solidFill>
                  <a:schemeClr val="tx1"/>
                </a:solidFill>
                <a:ea typeface="Microsoft YaHei" charset="-122"/>
                <a:cs typeface="Arial" charset="0"/>
              </a:rPr>
              <a:t>(“</a:t>
            </a:r>
            <a:r>
              <a:rPr lang="en-US" sz="2800" b="1" spc="0" dirty="0">
                <a:solidFill>
                  <a:schemeClr val="tx1"/>
                </a:solidFill>
                <a:ea typeface="Microsoft YaHei" charset="-122"/>
                <a:cs typeface="Arial" charset="0"/>
              </a:rPr>
              <a:t>the essential idea of linguistic relativity</a:t>
            </a:r>
            <a:r>
              <a:rPr lang="el-GR" sz="2800" spc="0" dirty="0">
                <a:solidFill>
                  <a:srgbClr val="000000"/>
                </a:solidFill>
                <a:ea typeface="Microsoft YaHei" charset="-122"/>
                <a:cs typeface="Arial" charset="0"/>
              </a:rPr>
              <a:t>” </a:t>
            </a:r>
            <a:r>
              <a:rPr lang="en-US" sz="2800" spc="0" dirty="0" err="1">
                <a:solidFill>
                  <a:srgbClr val="000000"/>
                </a:solidFill>
                <a:ea typeface="Microsoft YaHei" charset="-122"/>
                <a:cs typeface="Arial" charset="0"/>
              </a:rPr>
              <a:t>Gumperz</a:t>
            </a:r>
            <a:r>
              <a:rPr lang="el-GR" sz="2800" spc="0" dirty="0">
                <a:solidFill>
                  <a:srgbClr val="000000"/>
                </a:solidFill>
                <a:ea typeface="Microsoft YaHei" charset="-122"/>
                <a:cs typeface="Arial" charset="0"/>
              </a:rPr>
              <a:t> &amp; </a:t>
            </a:r>
            <a:r>
              <a:rPr lang="en-US" sz="2800" spc="0" dirty="0">
                <a:solidFill>
                  <a:srgbClr val="000000"/>
                </a:solidFill>
                <a:ea typeface="Microsoft YaHei" charset="-122"/>
                <a:cs typeface="Arial" charset="0"/>
              </a:rPr>
              <a:t>Levinson</a:t>
            </a:r>
            <a:r>
              <a:rPr lang="el-GR" sz="2800" spc="0" dirty="0">
                <a:solidFill>
                  <a:srgbClr val="000000"/>
                </a:solidFill>
                <a:ea typeface="Microsoft YaHei" charset="-122"/>
                <a:cs typeface="Arial" charset="0"/>
              </a:rPr>
              <a:t> 1996: 1). </a:t>
            </a:r>
          </a:p>
          <a:p>
            <a:endParaRPr lang="el-GR" dirty="0"/>
          </a:p>
        </p:txBody>
      </p:sp>
      <p:sp>
        <p:nvSpPr>
          <p:cNvPr id="3" name="Τίτλος 2"/>
          <p:cNvSpPr>
            <a:spLocks noGrp="1"/>
          </p:cNvSpPr>
          <p:nvPr>
            <p:ph type="title"/>
          </p:nvPr>
        </p:nvSpPr>
        <p:spPr/>
        <p:txBody>
          <a:bodyPr/>
          <a:lstStyle/>
          <a:p>
            <a:br>
              <a:rPr lang="el-GR" altLang="el-GR" sz="2400" b="1" dirty="0">
                <a:solidFill>
                  <a:schemeClr val="tx1"/>
                </a:solidFill>
                <a:ea typeface="Microsoft YaHei" panose="020B0503020204020204" pitchFamily="34" charset="-122"/>
              </a:rPr>
            </a:br>
            <a:r>
              <a:rPr lang="el-GR" altLang="el-GR" sz="2800" b="1" cap="none" dirty="0">
                <a:ea typeface="Microsoft YaHei" panose="020B0503020204020204" pitchFamily="34" charset="-122"/>
              </a:rPr>
              <a:t>Να ξανασκεφτούμε την παλιά υπόθεση</a:t>
            </a:r>
            <a:br>
              <a:rPr lang="el-GR" altLang="el-GR" sz="2800" b="1" cap="none" dirty="0">
                <a:ea typeface="Microsoft YaHei" panose="020B0503020204020204" pitchFamily="34" charset="-122"/>
              </a:rPr>
            </a:br>
            <a:r>
              <a:rPr lang="el-GR" altLang="el-GR" sz="2800" b="1" cap="none" dirty="0">
                <a:ea typeface="Microsoft YaHei" panose="020B0503020204020204" pitchFamily="34" charset="-122"/>
              </a:rPr>
              <a:t> του γλωσσικού σχετικισμού?  </a:t>
            </a:r>
            <a:br>
              <a:rPr lang="el-GR" altLang="el-GR" sz="2800" b="1" dirty="0">
                <a:solidFill>
                  <a:srgbClr val="7030A0"/>
                </a:solidFill>
                <a:ea typeface="Microsoft YaHei" panose="020B0503020204020204" pitchFamily="34" charset="-122"/>
              </a:rPr>
            </a:br>
            <a:endParaRPr lang="el-GR" sz="2800" dirty="0"/>
          </a:p>
        </p:txBody>
      </p:sp>
    </p:spTree>
    <p:extLst>
      <p:ext uri="{BB962C8B-B14F-4D97-AF65-F5344CB8AC3E}">
        <p14:creationId xmlns:p14="http://schemas.microsoft.com/office/powerpoint/2010/main" val="3174663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lstStyle/>
          <a:p>
            <a:endParaRPr lang="el-GR" altLang="el-GR" b="1" dirty="0">
              <a:solidFill>
                <a:srgbClr val="C00000"/>
              </a:solidFill>
              <a:ea typeface="Microsoft YaHei" panose="020B0503020204020204" pitchFamily="34" charset="-122"/>
            </a:endParaRPr>
          </a:p>
          <a:p>
            <a:r>
              <a:rPr lang="el-GR" altLang="el-GR" sz="2400" b="1" dirty="0">
                <a:solidFill>
                  <a:schemeClr val="tx1"/>
                </a:solidFill>
                <a:ea typeface="Microsoft YaHei" panose="020B0503020204020204" pitchFamily="34" charset="-122"/>
              </a:rPr>
              <a:t>Η παραδοσιακή ιδέα της «μίας γλώσσας» αποτελεί ιδεολογικό κατασκεύασμα με εξαιρετική ισχύ. Λειτουργεί ως μείζον συστατικό της σύγχρονης </a:t>
            </a:r>
            <a:r>
              <a:rPr lang="el-GR" altLang="el-GR" sz="2400" b="1" dirty="0" err="1">
                <a:solidFill>
                  <a:schemeClr val="tx1"/>
                </a:solidFill>
                <a:ea typeface="Microsoft YaHei" panose="020B0503020204020204" pitchFamily="34" charset="-122"/>
              </a:rPr>
              <a:t>κυβερνησιμότητας</a:t>
            </a:r>
            <a:r>
              <a:rPr lang="el-GR" altLang="el-GR" sz="2400" b="1" dirty="0">
                <a:solidFill>
                  <a:schemeClr val="tx1"/>
                </a:solidFill>
                <a:ea typeface="Microsoft YaHei" panose="020B0503020204020204" pitchFamily="34" charset="-122"/>
              </a:rPr>
              <a:t>. Επιτελείται σε πληθώρα πεδίων (στην εκπαίδευση, τη μετανάστευση, την υψηλή και λαϊκή κουλτούρα) και μπορεί να καταστεί εξαιρετικά προσφιλής στο προσωπικό  επίπεδο (</a:t>
            </a:r>
            <a:r>
              <a:rPr lang="en-US" altLang="el-GR" sz="2400" b="1" dirty="0">
                <a:solidFill>
                  <a:schemeClr val="tx1"/>
                </a:solidFill>
                <a:ea typeface="Microsoft YaHei" panose="020B0503020204020204" pitchFamily="34" charset="-122"/>
              </a:rPr>
              <a:t>Blommaert &amp; </a:t>
            </a:r>
            <a:r>
              <a:rPr lang="en-US" altLang="el-GR" sz="2400" b="1" dirty="0" err="1">
                <a:solidFill>
                  <a:schemeClr val="tx1"/>
                </a:solidFill>
                <a:ea typeface="Microsoft YaHei" panose="020B0503020204020204" pitchFamily="34" charset="-122"/>
              </a:rPr>
              <a:t>Rampton</a:t>
            </a:r>
            <a:r>
              <a:rPr lang="en-US" altLang="el-GR" sz="2400" b="1" dirty="0">
                <a:solidFill>
                  <a:schemeClr val="tx1"/>
                </a:solidFill>
                <a:ea typeface="Microsoft YaHei" panose="020B0503020204020204" pitchFamily="34" charset="-122"/>
              </a:rPr>
              <a:t> 2011: 4</a:t>
            </a:r>
            <a:r>
              <a:rPr lang="el-GR" altLang="el-GR" sz="2400" b="1" dirty="0">
                <a:solidFill>
                  <a:schemeClr val="tx1"/>
                </a:solidFill>
                <a:ea typeface="Microsoft YaHei" panose="020B0503020204020204" pitchFamily="34" charset="-122"/>
              </a:rPr>
              <a:t>).</a:t>
            </a:r>
          </a:p>
          <a:p>
            <a:endParaRPr lang="el-GR" sz="2400" b="1" dirty="0">
              <a:solidFill>
                <a:schemeClr val="tx1"/>
              </a:solidFill>
              <a:ea typeface="Microsoft YaHei" panose="020B0503020204020204" pitchFamily="34" charset="-122"/>
            </a:endParaRPr>
          </a:p>
          <a:p>
            <a:r>
              <a:rPr lang="el-GR" sz="2400" b="1" dirty="0">
                <a:solidFill>
                  <a:schemeClr val="tx1"/>
                </a:solidFill>
                <a:ea typeface="Microsoft YaHei" panose="020B0503020204020204" pitchFamily="34" charset="-122"/>
              </a:rPr>
              <a:t>Στη διοίκηση, επίσης…</a:t>
            </a:r>
            <a:endParaRPr lang="el-GR" sz="2400" dirty="0">
              <a:solidFill>
                <a:schemeClr val="tx1"/>
              </a:solidFill>
            </a:endParaRPr>
          </a:p>
        </p:txBody>
      </p:sp>
      <p:sp>
        <p:nvSpPr>
          <p:cNvPr id="3" name="Τίτλος 2"/>
          <p:cNvSpPr>
            <a:spLocks noGrp="1"/>
          </p:cNvSpPr>
          <p:nvPr>
            <p:ph type="title"/>
          </p:nvPr>
        </p:nvSpPr>
        <p:spPr/>
        <p:txBody>
          <a:bodyPr/>
          <a:lstStyle/>
          <a:p>
            <a:r>
              <a:rPr lang="el-GR" altLang="el-GR" sz="4000" b="1" cap="none" spc="0" dirty="0">
                <a:latin typeface="+mn-lt"/>
                <a:ea typeface="Microsoft YaHei" panose="020B0503020204020204" pitchFamily="34" charset="-122"/>
                <a:cs typeface="Calibri" panose="020F0502020204030204" pitchFamily="34" charset="0"/>
              </a:rPr>
              <a:t>Γλωσσικές Ιδεολογίες</a:t>
            </a:r>
            <a:endParaRPr lang="el-GR" sz="4000" dirty="0">
              <a:latin typeface="+mn-lt"/>
              <a:cs typeface="Calibri" panose="020F0502020204030204" pitchFamily="34" charset="0"/>
            </a:endParaRPr>
          </a:p>
        </p:txBody>
      </p:sp>
    </p:spTree>
    <p:extLst>
      <p:ext uri="{BB962C8B-B14F-4D97-AF65-F5344CB8AC3E}">
        <p14:creationId xmlns:p14="http://schemas.microsoft.com/office/powerpoint/2010/main" val="866014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
          <p:cNvSpPr txBox="1">
            <a:spLocks noChangeArrowheads="1"/>
          </p:cNvSpPr>
          <p:nvPr/>
        </p:nvSpPr>
        <p:spPr bwMode="auto">
          <a:xfrm flipV="1">
            <a:off x="457200" y="228600"/>
            <a:ext cx="8229600" cy="4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lvl1pPr marL="342900" indent="-341313">
              <a:spcBef>
                <a:spcPct val="20000"/>
              </a:spcBef>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sz="2000">
                <a:solidFill>
                  <a:schemeClr val="tx1"/>
                </a:solidFill>
                <a:latin typeface="Calibri" panose="020F0502020204030204" pitchFamily="34" charset="0"/>
              </a:defRPr>
            </a:lvl9pPr>
          </a:lstStyle>
          <a:p>
            <a:pPr algn="ctr" eaLnBrk="1" hangingPunct="1">
              <a:spcBef>
                <a:spcPct val="0"/>
              </a:spcBef>
              <a:buFontTx/>
              <a:buNone/>
            </a:pPr>
            <a:endParaRPr lang="el-GR" altLang="el-GR" sz="2800" b="1">
              <a:solidFill>
                <a:srgbClr val="7030A0"/>
              </a:solidFill>
              <a:latin typeface="Times New Roman" panose="02020603050405020304" pitchFamily="18" charset="0"/>
              <a:cs typeface="Times New Roman" panose="02020603050405020304" pitchFamily="18" charset="0"/>
            </a:endParaRPr>
          </a:p>
        </p:txBody>
      </p:sp>
      <p:sp>
        <p:nvSpPr>
          <p:cNvPr id="2" name="Text Box 2"/>
          <p:cNvSpPr txBox="1">
            <a:spLocks noChangeArrowheads="1"/>
          </p:cNvSpPr>
          <p:nvPr/>
        </p:nvSpPr>
        <p:spPr bwMode="auto">
          <a:xfrm>
            <a:off x="457200" y="836613"/>
            <a:ext cx="8229600" cy="5289550"/>
          </a:xfrm>
          <a:prstGeom prst="rect">
            <a:avLst/>
          </a:prstGeom>
          <a:noFill/>
          <a:ln w="9525" cap="flat">
            <a:noFill/>
            <a:round/>
            <a:headEnd/>
            <a:tailEnd/>
          </a:ln>
          <a:effectLst/>
        </p:spPr>
        <p:txBody>
          <a:bodyPr/>
          <a:lstStyle/>
          <a:p>
            <a:pPr marL="342900" indent="-341313" algn="just" eaLnBrk="1" hangingPunct="1">
              <a:spcBef>
                <a:spcPts val="5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000" dirty="0">
                <a:solidFill>
                  <a:srgbClr val="000000"/>
                </a:solidFill>
                <a:latin typeface="Calibri" pitchFamily="34" charset="0"/>
                <a:ea typeface="Microsoft YaHei" charset="-122"/>
                <a:cs typeface="Arial" charset="0"/>
              </a:rPr>
              <a:t>	</a:t>
            </a:r>
          </a:p>
          <a:p>
            <a:pPr marL="342900" indent="-341313" algn="just">
              <a:spcBef>
                <a:spcPts val="6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altLang="el-GR" sz="2400" b="1" dirty="0">
                <a:solidFill>
                  <a:srgbClr val="7030A0"/>
                </a:solidFill>
                <a:ea typeface="Microsoft YaHei" panose="020B0503020204020204" pitchFamily="34" charset="-122"/>
              </a:rPr>
              <a:t>	</a:t>
            </a:r>
            <a:r>
              <a:rPr lang="el-GR" altLang="el-GR" sz="2400" b="1" dirty="0">
                <a:latin typeface="+mn-lt"/>
                <a:ea typeface="Microsoft YaHei" panose="020B0503020204020204" pitchFamily="34" charset="-122"/>
              </a:rPr>
              <a:t>Στο πλαίσιο των δυτικών εθνών-κρατών, μέσω της δημιουργίας της κοινής εθνικής γλώσσας, προωθήθηκε η γλωσσική </a:t>
            </a:r>
            <a:r>
              <a:rPr lang="el-GR" altLang="el-GR" sz="2400" b="1" dirty="0" err="1">
                <a:latin typeface="+mn-lt"/>
                <a:ea typeface="Microsoft YaHei" panose="020B0503020204020204" pitchFamily="34" charset="-122"/>
              </a:rPr>
              <a:t>ομογενοποίηση</a:t>
            </a:r>
            <a:r>
              <a:rPr lang="el-GR" altLang="el-GR" sz="2400" b="1" dirty="0">
                <a:latin typeface="+mn-lt"/>
                <a:ea typeface="Microsoft YaHei" panose="020B0503020204020204" pitchFamily="34" charset="-122"/>
              </a:rPr>
              <a:t>, ενώ περιθωριοποιήθηκε και στιγματίστηκε η γλωσσική ποικιλότητα. Όμως,</a:t>
            </a:r>
          </a:p>
          <a:p>
            <a:pPr marL="342900" indent="-341313" algn="just" eaLnBrk="1" hangingPunct="1">
              <a:spcBef>
                <a:spcPts val="6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endParaRPr lang="el-GR" sz="2400" dirty="0">
              <a:latin typeface="+mn-lt"/>
              <a:cs typeface="Times New Roman" pitchFamily="18" charset="0"/>
            </a:endParaRPr>
          </a:p>
          <a:p>
            <a:pPr marL="342900" indent="-341313" algn="just" eaLnBrk="1" hangingPunct="1">
              <a:spcBef>
                <a:spcPts val="6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n-US" sz="2400" b="1" dirty="0">
                <a:latin typeface="+mn-lt"/>
                <a:cs typeface="Times New Roman" pitchFamily="18" charset="0"/>
              </a:rPr>
              <a:t>Superdiversity/</a:t>
            </a:r>
            <a:r>
              <a:rPr lang="el-GR" sz="2400" b="1" dirty="0" err="1">
                <a:latin typeface="+mn-lt"/>
                <a:cs typeface="Times New Roman" pitchFamily="18" charset="0"/>
              </a:rPr>
              <a:t>Υπερποικιλότητα</a:t>
            </a:r>
            <a:r>
              <a:rPr lang="el-GR" sz="2400" b="1" dirty="0">
                <a:latin typeface="+mn-lt"/>
                <a:cs typeface="Times New Roman" pitchFamily="18" charset="0"/>
              </a:rPr>
              <a:t>: </a:t>
            </a:r>
          </a:p>
          <a:p>
            <a:pPr marL="344488" indent="-342900" algn="just" eaLnBrk="1" hangingPunct="1">
              <a:spcBef>
                <a:spcPts val="600"/>
              </a:spcBef>
              <a:buFont typeface="Wingdings" panose="05000000000000000000" pitchFamily="2" charset="2"/>
              <a:buChar char="q"/>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400" dirty="0">
                <a:latin typeface="+mn-lt"/>
                <a:cs typeface="Times New Roman" pitchFamily="18" charset="0"/>
              </a:rPr>
              <a:t>Η </a:t>
            </a:r>
            <a:r>
              <a:rPr lang="el-GR" sz="2400" dirty="0" err="1">
                <a:latin typeface="+mn-lt"/>
                <a:cs typeface="Times New Roman" pitchFamily="18" charset="0"/>
              </a:rPr>
              <a:t>αποφυσικοποίηση</a:t>
            </a:r>
            <a:r>
              <a:rPr lang="el-GR" sz="2400" dirty="0">
                <a:latin typeface="+mn-lt"/>
                <a:cs typeface="Times New Roman" pitchFamily="18" charset="0"/>
              </a:rPr>
              <a:t> των εθνικών, </a:t>
            </a:r>
            <a:r>
              <a:rPr lang="el-GR" sz="2400" dirty="0">
                <a:solidFill>
                  <a:srgbClr val="000000"/>
                </a:solidFill>
                <a:latin typeface="+mn-lt"/>
                <a:cs typeface="Times New Roman" pitchFamily="18" charset="0"/>
              </a:rPr>
              <a:t>κοινωνικών και γλωσσικών οριοθετήσεων (</a:t>
            </a:r>
            <a:r>
              <a:rPr lang="en-US" sz="2400" dirty="0" err="1">
                <a:solidFill>
                  <a:srgbClr val="000000"/>
                </a:solidFill>
                <a:latin typeface="+mn-lt"/>
                <a:cs typeface="Times New Roman" pitchFamily="18" charset="0"/>
              </a:rPr>
              <a:t>Blommaert</a:t>
            </a:r>
            <a:r>
              <a:rPr lang="en-US" sz="2400" dirty="0">
                <a:solidFill>
                  <a:srgbClr val="000000"/>
                </a:solidFill>
                <a:latin typeface="+mn-lt"/>
                <a:cs typeface="Times New Roman" pitchFamily="18" charset="0"/>
              </a:rPr>
              <a:t> &amp; </a:t>
            </a:r>
            <a:r>
              <a:rPr lang="en-US" sz="2400" dirty="0" err="1">
                <a:solidFill>
                  <a:srgbClr val="000000"/>
                </a:solidFill>
                <a:latin typeface="+mn-lt"/>
                <a:cs typeface="Times New Roman" pitchFamily="18" charset="0"/>
              </a:rPr>
              <a:t>Rampton</a:t>
            </a:r>
            <a:r>
              <a:rPr lang="en-US" sz="2400" dirty="0">
                <a:solidFill>
                  <a:srgbClr val="000000"/>
                </a:solidFill>
                <a:latin typeface="+mn-lt"/>
                <a:cs typeface="Times New Roman" pitchFamily="18" charset="0"/>
              </a:rPr>
              <a:t> 2011</a:t>
            </a:r>
            <a:r>
              <a:rPr lang="el-GR" sz="2400" dirty="0">
                <a:solidFill>
                  <a:srgbClr val="000000"/>
                </a:solidFill>
                <a:latin typeface="+mn-lt"/>
                <a:cs typeface="Times New Roman" pitchFamily="18" charset="0"/>
              </a:rPr>
              <a:t>) </a:t>
            </a:r>
          </a:p>
          <a:p>
            <a:pPr marL="344488" indent="-342900" algn="just" eaLnBrk="1" hangingPunct="1">
              <a:spcBef>
                <a:spcPts val="600"/>
              </a:spcBef>
              <a:buFont typeface="Wingdings" panose="05000000000000000000" pitchFamily="2" charset="2"/>
              <a:buChar char="q"/>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400" dirty="0">
                <a:solidFill>
                  <a:srgbClr val="000000"/>
                </a:solidFill>
                <a:latin typeface="+mn-lt"/>
                <a:cs typeface="Times New Roman" pitchFamily="18" charset="0"/>
              </a:rPr>
              <a:t>Η δημιουργία νέων γλωσσών/ποικιλιών, ταυτοτήτων, αξιών και πρακτικών</a:t>
            </a:r>
          </a:p>
          <a:p>
            <a:pPr marL="342900" indent="-341313" algn="just" eaLnBrk="1" hangingPunct="1">
              <a:spcBef>
                <a:spcPts val="600"/>
              </a:spcBef>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endParaRPr lang="en-US" sz="24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88169272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719262"/>
            <a:ext cx="8407400" cy="4878089"/>
          </a:xfrm>
        </p:spPr>
        <p:txBody>
          <a:bodyPr>
            <a:normAutofit/>
          </a:bodyPr>
          <a:lstStyle/>
          <a:p>
            <a:pPr marL="274320" algn="just" fontAlgn="auto">
              <a:spcAft>
                <a:spcPts val="0"/>
              </a:spcAft>
              <a:defRPr/>
            </a:pPr>
            <a:r>
              <a:rPr lang="el-GR" dirty="0"/>
              <a:t>Ο ρόλος της αρχαίας ελληνικής γλώσσας στη διαμόρφωση της νεοελληνικής εθνικής ταυτότητας</a:t>
            </a:r>
          </a:p>
          <a:p>
            <a:pPr marL="274320" algn="just" fontAlgn="auto">
              <a:spcAft>
                <a:spcPts val="0"/>
              </a:spcAft>
              <a:defRPr/>
            </a:pPr>
            <a:r>
              <a:rPr lang="el-GR" dirty="0"/>
              <a:t>Τα κινήματα γλωσσικού καθαρισμού</a:t>
            </a:r>
          </a:p>
          <a:p>
            <a:pPr marL="274320" algn="just" fontAlgn="auto">
              <a:spcAft>
                <a:spcPts val="0"/>
              </a:spcAft>
              <a:defRPr/>
            </a:pPr>
            <a:r>
              <a:rPr lang="el-GR" dirty="0"/>
              <a:t>Η ταύτιση των αρχαιότροπων δομών με τη «λόγια» γλώσσα, την ορθότητα, αλλά και την καλαισθησία</a:t>
            </a:r>
          </a:p>
          <a:p>
            <a:pPr marL="274320" algn="just" fontAlgn="auto">
              <a:spcAft>
                <a:spcPts val="0"/>
              </a:spcAft>
              <a:defRPr/>
            </a:pPr>
            <a:r>
              <a:rPr lang="el-GR" dirty="0"/>
              <a:t>Η -παρά την πολιτειακή διευθέτηση του γλωσσικού ζητήματος- διατήρηση της χρήσης και του κύρους των αρχαιότροπων δομών της ελληνικής στη διοικητική και εκκλησιαστική γλώσσα  </a:t>
            </a:r>
          </a:p>
          <a:p>
            <a:pPr marL="274320" algn="just" fontAlgn="auto">
              <a:spcAft>
                <a:spcPts val="0"/>
              </a:spcAft>
              <a:defRPr/>
            </a:pPr>
            <a:r>
              <a:rPr lang="el-GR" dirty="0"/>
              <a:t>Ο ρόλος της διδασκαλίας των αρχαίων Ελληνικών από την 1</a:t>
            </a:r>
            <a:r>
              <a:rPr lang="el-GR" baseline="30000" dirty="0"/>
              <a:t>η</a:t>
            </a:r>
            <a:r>
              <a:rPr lang="el-GR" dirty="0"/>
              <a:t> γυμνασίου (-περίοδος Ράλλη) και η διαρκής επαφή με την αρχαία ελληνική </a:t>
            </a:r>
            <a:r>
              <a:rPr lang="el-GR" dirty="0" err="1"/>
              <a:t>μορφοσύνταξη</a:t>
            </a:r>
            <a:r>
              <a:rPr lang="el-GR" dirty="0"/>
              <a:t> </a:t>
            </a:r>
          </a:p>
          <a:p>
            <a:pPr marL="274320" algn="just" fontAlgn="auto">
              <a:spcAft>
                <a:spcPts val="0"/>
              </a:spcAft>
              <a:defRPr/>
            </a:pPr>
            <a:r>
              <a:rPr lang="el-GR" dirty="0"/>
              <a:t>Η διασύνδεση χρήσεων της δημοτικής με ριζοσπαστικές πολιτικές ταυτότητες- Η </a:t>
            </a:r>
            <a:r>
              <a:rPr lang="el-GR" dirty="0" err="1"/>
              <a:t>ιδεολογικοποίηση</a:t>
            </a:r>
            <a:r>
              <a:rPr lang="el-GR" dirty="0"/>
              <a:t> της γραμματικής </a:t>
            </a:r>
            <a:endParaRPr lang="en-GB" dirty="0"/>
          </a:p>
        </p:txBody>
      </p:sp>
      <p:sp>
        <p:nvSpPr>
          <p:cNvPr id="3" name="Title 2"/>
          <p:cNvSpPr>
            <a:spLocks noGrp="1"/>
          </p:cNvSpPr>
          <p:nvPr>
            <p:ph type="title"/>
          </p:nvPr>
        </p:nvSpPr>
        <p:spPr/>
        <p:txBody>
          <a:bodyPr/>
          <a:lstStyle/>
          <a:p>
            <a:pPr marL="274320" fontAlgn="auto">
              <a:spcAft>
                <a:spcPts val="0"/>
              </a:spcAft>
              <a:defRPr/>
            </a:pPr>
            <a:r>
              <a:rPr lang="el-GR" b="1" dirty="0"/>
              <a:t>Το </a:t>
            </a:r>
            <a:r>
              <a:rPr lang="el-GR" b="1" dirty="0" err="1"/>
              <a:t>Γλωσσικο</a:t>
            </a:r>
            <a:r>
              <a:rPr lang="el-GR" b="1" dirty="0"/>
              <a:t> </a:t>
            </a:r>
            <a:r>
              <a:rPr lang="el-GR" b="1" dirty="0" err="1"/>
              <a:t>ζητημα</a:t>
            </a:r>
            <a:endParaRPr lang="en-US"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1"/>
          <p:cNvSpPr txBox="1">
            <a:spLocks noChangeArrowheads="1"/>
          </p:cNvSpPr>
          <p:nvPr/>
        </p:nvSpPr>
        <p:spPr bwMode="auto">
          <a:xfrm flipV="1">
            <a:off x="457200" y="228600"/>
            <a:ext cx="8229600" cy="4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lvl1pPr marL="342900" indent="-341313" eaLnBrk="0" hangingPunct="0">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342900" algn="l"/>
                <a:tab pos="1257300" algn="l"/>
                <a:tab pos="2171700" algn="l"/>
                <a:tab pos="3086100" algn="l"/>
                <a:tab pos="4000500" algn="l"/>
                <a:tab pos="4914900" algn="l"/>
                <a:tab pos="5829300" algn="l"/>
                <a:tab pos="6743700" algn="l"/>
                <a:tab pos="7658100" algn="l"/>
                <a:tab pos="8572500" algn="l"/>
                <a:tab pos="9486900" algn="l"/>
                <a:tab pos="10401300" algn="l"/>
              </a:tabLst>
              <a:defRPr>
                <a:solidFill>
                  <a:schemeClr val="tx1"/>
                </a:solidFill>
                <a:latin typeface="Arial" panose="020B0604020202020204" pitchFamily="34" charset="0"/>
                <a:cs typeface="Arial" panose="020B0604020202020204" pitchFamily="34" charset="0"/>
              </a:defRPr>
            </a:lvl9pPr>
          </a:lstStyle>
          <a:p>
            <a:pPr algn="ctr" eaLnBrk="1" hangingPunct="1"/>
            <a:endParaRPr lang="el-GR" altLang="el-GR" sz="2800" b="1">
              <a:solidFill>
                <a:srgbClr val="7030A0"/>
              </a:solidFill>
              <a:latin typeface="Times New Roman" panose="02020603050405020304" pitchFamily="18" charset="0"/>
              <a:cs typeface="Times New Roman" panose="02020603050405020304" pitchFamily="18" charset="0"/>
            </a:endParaRPr>
          </a:p>
        </p:txBody>
      </p:sp>
      <p:sp>
        <p:nvSpPr>
          <p:cNvPr id="11267" name="Text Box 2"/>
          <p:cNvSpPr txBox="1">
            <a:spLocks noChangeArrowheads="1"/>
          </p:cNvSpPr>
          <p:nvPr/>
        </p:nvSpPr>
        <p:spPr bwMode="auto">
          <a:xfrm>
            <a:off x="457200" y="836613"/>
            <a:ext cx="8229600" cy="52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marL="342900" indent="-341313" eaLnBrk="0" hangingPunct="0">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1pPr>
            <a:lvl2pPr marL="742950" indent="-285750" eaLnBrk="0" hangingPunct="0">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2pPr>
            <a:lvl3pPr marL="1143000" indent="-228600" eaLnBrk="0" hangingPunct="0">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3pPr>
            <a:lvl4pPr marL="1600200" indent="-228600" eaLnBrk="0" hangingPunct="0">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4pPr>
            <a:lvl5pPr marL="2057400" indent="-228600" eaLnBrk="0" hangingPunct="0">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solidFill>
                  <a:schemeClr val="tx1"/>
                </a:solidFill>
                <a:latin typeface="Arial" panose="020B0604020202020204" pitchFamily="34" charset="0"/>
                <a:cs typeface="Arial" panose="020B0604020202020204" pitchFamily="34" charset="0"/>
              </a:defRPr>
            </a:lvl9pPr>
          </a:lstStyle>
          <a:p>
            <a:pPr algn="just" eaLnBrk="1" hangingPunct="1">
              <a:spcBef>
                <a:spcPts val="500"/>
              </a:spcBef>
            </a:pPr>
            <a:r>
              <a:rPr lang="el-GR" altLang="el-GR" sz="2000" dirty="0">
                <a:solidFill>
                  <a:srgbClr val="000000"/>
                </a:solidFill>
                <a:latin typeface="Calibri" panose="020F0502020204030204" pitchFamily="34" charset="0"/>
                <a:ea typeface="Microsoft YaHei" panose="020B0503020204020204" pitchFamily="34" charset="-122"/>
              </a:rPr>
              <a:t>	</a:t>
            </a:r>
            <a:r>
              <a:rPr lang="en-US" altLang="el-GR" sz="2400" b="1" dirty="0">
                <a:solidFill>
                  <a:srgbClr val="000000"/>
                </a:solidFill>
                <a:latin typeface="+mn-lt"/>
                <a:cs typeface="Times New Roman" panose="02020603050405020304" pitchFamily="18" charset="0"/>
              </a:rPr>
              <a:t>23/12/2014:</a:t>
            </a:r>
          </a:p>
        </p:txBody>
      </p:sp>
      <p:sp>
        <p:nvSpPr>
          <p:cNvPr id="11268" name="Rectangle 4"/>
          <p:cNvSpPr>
            <a:spLocks noChangeArrowheads="1"/>
          </p:cNvSpPr>
          <p:nvPr/>
        </p:nvSpPr>
        <p:spPr bwMode="auto">
          <a:xfrm>
            <a:off x="395288" y="1370280"/>
            <a:ext cx="8280400"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endParaRPr lang="en-US" altLang="el-GR" sz="2400" dirty="0">
              <a:latin typeface="Times New Roman" panose="02020603050405020304" pitchFamily="18" charset="0"/>
              <a:ea typeface="SimSun" panose="02010600030101010101" pitchFamily="2" charset="-122"/>
            </a:endParaRPr>
          </a:p>
          <a:p>
            <a:pPr eaLnBrk="1" hangingPunct="1"/>
            <a:r>
              <a:rPr lang="el-GR" altLang="el-GR" sz="2400" dirty="0">
                <a:latin typeface="+mn-lt"/>
              </a:rPr>
              <a:t>1. </a:t>
            </a:r>
            <a:r>
              <a:rPr lang="el-GR" altLang="el-GR" sz="2400" dirty="0" err="1">
                <a:latin typeface="+mn-lt"/>
              </a:rPr>
              <a:t>ΔΤζ</a:t>
            </a:r>
            <a:r>
              <a:rPr lang="el-GR" altLang="el-GR" sz="2400" dirty="0">
                <a:latin typeface="+mn-lt"/>
              </a:rPr>
              <a:t>: </a:t>
            </a:r>
            <a:r>
              <a:rPr lang="el-GR" altLang="el-GR" sz="2400" dirty="0" err="1">
                <a:latin typeface="+mn-lt"/>
              </a:rPr>
              <a:t>Σταμπούλη</a:t>
            </a:r>
            <a:r>
              <a:rPr lang="el-GR" altLang="el-GR" sz="2400" dirty="0">
                <a:latin typeface="+mn-lt"/>
              </a:rPr>
              <a:t> Αφροδίτη</a:t>
            </a:r>
          </a:p>
          <a:p>
            <a:pPr eaLnBrk="1" hangingPunct="1"/>
            <a:r>
              <a:rPr lang="el-GR" altLang="el-GR" sz="2400" dirty="0">
                <a:latin typeface="+mn-lt"/>
              </a:rPr>
              <a:t>2. ΣΑ: </a:t>
            </a:r>
            <a:r>
              <a:rPr lang="el-GR" altLang="el-GR" sz="2400" b="1" dirty="0" err="1">
                <a:solidFill>
                  <a:srgbClr val="C00000"/>
                </a:solidFill>
                <a:latin typeface="+mn-lt"/>
              </a:rPr>
              <a:t>Πα</a:t>
            </a:r>
            <a:r>
              <a:rPr lang="el-GR" altLang="el-GR" sz="2400" b="1" dirty="0">
                <a:solidFill>
                  <a:srgbClr val="C00000"/>
                </a:solidFill>
                <a:latin typeface="+mn-lt"/>
              </a:rPr>
              <a:t>[ρούσα]=</a:t>
            </a:r>
          </a:p>
          <a:p>
            <a:pPr eaLnBrk="1" hangingPunct="1"/>
            <a:r>
              <a:rPr lang="el-GR" altLang="el-GR" sz="2400" dirty="0">
                <a:latin typeface="+mn-lt"/>
              </a:rPr>
              <a:t>3. </a:t>
            </a:r>
            <a:r>
              <a:rPr lang="el-GR" altLang="el-GR" sz="2400" dirty="0" err="1">
                <a:latin typeface="+mn-lt"/>
              </a:rPr>
              <a:t>ΔΤζ</a:t>
            </a:r>
            <a:r>
              <a:rPr lang="el-GR" altLang="el-GR" sz="2400" dirty="0">
                <a:latin typeface="+mn-lt"/>
              </a:rPr>
              <a:t>:     </a:t>
            </a:r>
            <a:r>
              <a:rPr lang="el-GR" altLang="el-GR" sz="2400" b="1" dirty="0">
                <a:solidFill>
                  <a:srgbClr val="C00000"/>
                </a:solidFill>
                <a:latin typeface="+mn-lt"/>
              </a:rPr>
              <a:t>[Παρών]</a:t>
            </a:r>
          </a:p>
          <a:p>
            <a:pPr eaLnBrk="1" hangingPunct="1"/>
            <a:r>
              <a:rPr lang="el-GR" altLang="el-GR" sz="2400" dirty="0">
                <a:latin typeface="+mn-lt"/>
              </a:rPr>
              <a:t>4. ΣΑ: =να γράψετε κύριε Πρόεδρε. [Μας έχετε αλλάξει φύλο], [σε όλες] </a:t>
            </a:r>
          </a:p>
          <a:p>
            <a:pPr eaLnBrk="1" hangingPunct="1"/>
            <a:r>
              <a:rPr lang="el-GR" altLang="el-GR" sz="2400" dirty="0">
                <a:latin typeface="+mn-lt"/>
              </a:rPr>
              <a:t>5. </a:t>
            </a:r>
            <a:r>
              <a:rPr lang="el-GR" altLang="el-GR" sz="2400" dirty="0" err="1">
                <a:latin typeface="+mn-lt"/>
              </a:rPr>
              <a:t>ΔΤζ</a:t>
            </a:r>
            <a:r>
              <a:rPr lang="el-GR" altLang="el-GR" sz="2400" dirty="0">
                <a:latin typeface="+mn-lt"/>
              </a:rPr>
              <a:t>:                                                 [</a:t>
            </a:r>
            <a:r>
              <a:rPr lang="el-GR" altLang="el-GR" sz="2400" dirty="0" err="1">
                <a:latin typeface="+mn-lt"/>
              </a:rPr>
              <a:t>Μπόλαρης</a:t>
            </a:r>
            <a:r>
              <a:rPr lang="el-GR" altLang="el-GR" sz="2400" dirty="0">
                <a:latin typeface="+mn-lt"/>
              </a:rPr>
              <a:t> Μάρκος]</a:t>
            </a:r>
          </a:p>
          <a:p>
            <a:pPr eaLnBrk="1" hangingPunct="1"/>
            <a:r>
              <a:rPr lang="el-GR" altLang="el-GR" sz="2400" dirty="0">
                <a:latin typeface="+mn-lt"/>
              </a:rPr>
              <a:t>6. </a:t>
            </a:r>
            <a:r>
              <a:rPr lang="el-GR" altLang="el-GR" sz="2400" dirty="0" err="1">
                <a:latin typeface="+mn-lt"/>
              </a:rPr>
              <a:t>ΜπΜ</a:t>
            </a:r>
            <a:r>
              <a:rPr lang="el-GR" altLang="el-GR" sz="2400" dirty="0">
                <a:latin typeface="+mn-lt"/>
              </a:rPr>
              <a:t>:                                               [Παρών] </a:t>
            </a:r>
          </a:p>
          <a:p>
            <a:pPr eaLnBrk="1" hangingPunct="1"/>
            <a:r>
              <a:rPr lang="el-GR" altLang="el-GR" sz="2400" dirty="0">
                <a:latin typeface="+mn-lt"/>
              </a:rPr>
              <a:t>→7. </a:t>
            </a:r>
            <a:r>
              <a:rPr lang="el-GR" altLang="el-GR" sz="2400" dirty="0" err="1">
                <a:latin typeface="+mn-lt"/>
              </a:rPr>
              <a:t>ΔΤζ</a:t>
            </a:r>
            <a:r>
              <a:rPr lang="el-GR" altLang="el-GR" sz="2400" dirty="0">
                <a:latin typeface="+mn-lt"/>
              </a:rPr>
              <a:t>: </a:t>
            </a:r>
            <a:r>
              <a:rPr lang="el-GR" altLang="el-GR" sz="2400" b="1" dirty="0">
                <a:solidFill>
                  <a:srgbClr val="C00000"/>
                </a:solidFill>
                <a:latin typeface="+mn-lt"/>
              </a:rPr>
              <a:t>Να μάθετε γραμματική</a:t>
            </a:r>
            <a:r>
              <a:rPr lang="el-GR" altLang="el-GR" sz="2400" dirty="0">
                <a:latin typeface="+mn-lt"/>
              </a:rPr>
              <a:t>. </a:t>
            </a:r>
            <a:r>
              <a:rPr lang="el-GR" altLang="el-GR" sz="2400" dirty="0" err="1">
                <a:latin typeface="+mn-lt"/>
              </a:rPr>
              <a:t>Μπόλαρης</a:t>
            </a:r>
            <a:r>
              <a:rPr lang="el-GR" altLang="el-GR" sz="2400" dirty="0">
                <a:latin typeface="+mn-lt"/>
              </a:rPr>
              <a:t> Μάρκος.</a:t>
            </a:r>
          </a:p>
          <a:p>
            <a:pPr eaLnBrk="1" hangingPunct="1"/>
            <a:r>
              <a:rPr lang="en-US" altLang="el-GR" sz="2400" dirty="0">
                <a:latin typeface="+mn-lt"/>
              </a:rPr>
              <a:t>8. </a:t>
            </a:r>
            <a:r>
              <a:rPr lang="el-GR" altLang="el-GR" sz="2400" dirty="0" err="1">
                <a:latin typeface="+mn-lt"/>
              </a:rPr>
              <a:t>ΜπΜ</a:t>
            </a:r>
            <a:r>
              <a:rPr lang="en-US" altLang="el-GR" sz="2400" dirty="0">
                <a:latin typeface="+mn-lt"/>
              </a:rPr>
              <a:t>: </a:t>
            </a:r>
            <a:r>
              <a:rPr lang="el-GR" altLang="el-GR" sz="2400" dirty="0">
                <a:latin typeface="+mn-lt"/>
              </a:rPr>
              <a:t>Παρών</a:t>
            </a:r>
          </a:p>
        </p:txBody>
      </p:sp>
    </p:spTree>
    <p:extLst>
      <p:ext uri="{BB962C8B-B14F-4D97-AF65-F5344CB8AC3E}">
        <p14:creationId xmlns:p14="http://schemas.microsoft.com/office/powerpoint/2010/main" val="229925916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539552" y="-1467544"/>
            <a:ext cx="8208912" cy="7571303"/>
          </a:xfrm>
          <a:prstGeom prst="rect">
            <a:avLst/>
          </a:prstGeom>
        </p:spPr>
        <p:txBody>
          <a:bodyPr wrap="square">
            <a:spAutoFit/>
          </a:bodyPr>
          <a:lstStyle/>
          <a:p>
            <a:r>
              <a:rPr lang="el-GR" dirty="0"/>
              <a:t> </a:t>
            </a:r>
          </a:p>
          <a:p>
            <a:endParaRPr lang="el-GR" dirty="0"/>
          </a:p>
          <a:p>
            <a:endParaRPr lang="el-GR" dirty="0"/>
          </a:p>
          <a:p>
            <a:endParaRPr lang="el-GR" dirty="0"/>
          </a:p>
          <a:p>
            <a:endParaRPr lang="el-GR" dirty="0"/>
          </a:p>
          <a:p>
            <a:endParaRPr lang="el-GR" dirty="0"/>
          </a:p>
          <a:p>
            <a:endParaRPr lang="el-GR" dirty="0"/>
          </a:p>
          <a:p>
            <a:r>
              <a:rPr lang="el-GR" sz="2000" b="1" dirty="0">
                <a:latin typeface="+mn-lt"/>
              </a:rPr>
              <a:t>13/8/2015</a:t>
            </a:r>
          </a:p>
          <a:p>
            <a:endParaRPr lang="el-GR" sz="2000" dirty="0">
              <a:latin typeface="+mn-lt"/>
            </a:endParaRPr>
          </a:p>
          <a:p>
            <a:pPr marL="342900" indent="-342900">
              <a:buAutoNum type="arabicPeriod"/>
            </a:pPr>
            <a:r>
              <a:rPr lang="el-GR" sz="2000" dirty="0">
                <a:latin typeface="+mn-lt"/>
              </a:rPr>
              <a:t>ΘΕΟΧΑΡΗΣ (ΧΑΡΗΣ) ΘΕΟΧΑΡΗΣ: Εγώ θα ήθελα τρία θέματα να θίξω. Το ένα είναι να </a:t>
            </a:r>
            <a:r>
              <a:rPr lang="el-GR" sz="2000" dirty="0" err="1">
                <a:latin typeface="+mn-lt"/>
              </a:rPr>
              <a:t>εφιστήσω</a:t>
            </a:r>
            <a:r>
              <a:rPr lang="el-GR" sz="2000" dirty="0">
                <a:latin typeface="+mn-lt"/>
              </a:rPr>
              <a:t> την προσοχή ότι…  </a:t>
            </a:r>
          </a:p>
          <a:p>
            <a:pPr marL="342900" indent="-342900">
              <a:buAutoNum type="arabicPeriod"/>
            </a:pPr>
            <a:r>
              <a:rPr lang="el-GR" sz="2000" dirty="0">
                <a:latin typeface="+mn-lt"/>
              </a:rPr>
              <a:t>ΠΡΟΕΔΡΟΣ (Ζωή Κωνσταντοπούλου): </a:t>
            </a:r>
            <a:r>
              <a:rPr lang="el-GR" sz="2000" dirty="0" err="1">
                <a:latin typeface="+mn-lt"/>
              </a:rPr>
              <a:t>Επιστήσω</a:t>
            </a:r>
            <a:r>
              <a:rPr lang="el-GR" sz="2000" dirty="0">
                <a:latin typeface="+mn-lt"/>
              </a:rPr>
              <a:t>.  </a:t>
            </a:r>
          </a:p>
          <a:p>
            <a:pPr marL="342900" indent="-342900">
              <a:buAutoNum type="arabicPeriod"/>
            </a:pPr>
            <a:r>
              <a:rPr lang="el-GR" sz="2000" dirty="0">
                <a:latin typeface="+mn-lt"/>
              </a:rPr>
              <a:t>ΘΕΟΧΑΡΗΣ (ΧΑΡΗΣ) ΘΕΟΧΑΡΗΣ: Να </a:t>
            </a:r>
            <a:r>
              <a:rPr lang="el-GR" sz="2000" dirty="0" err="1">
                <a:latin typeface="+mn-lt"/>
              </a:rPr>
              <a:t>επιστήσω</a:t>
            </a:r>
            <a:r>
              <a:rPr lang="el-GR" sz="2000" dirty="0">
                <a:latin typeface="+mn-lt"/>
              </a:rPr>
              <a:t> την προσοχή.  </a:t>
            </a:r>
          </a:p>
          <a:p>
            <a:pPr marL="342900" indent="-342900">
              <a:buAutoNum type="arabicPeriod"/>
            </a:pPr>
            <a:r>
              <a:rPr lang="el-GR" sz="2000" dirty="0">
                <a:latin typeface="+mn-lt"/>
              </a:rPr>
              <a:t>ΠΡΟΕΔΡΟΣ (Ζωή Κωνσταντοπούλου): Επειδή κακοποιούμε πολύ τη γλώσσα. Ελάτε.  </a:t>
            </a:r>
          </a:p>
          <a:p>
            <a:pPr marL="342900" indent="-342900">
              <a:buAutoNum type="arabicPeriod"/>
            </a:pPr>
            <a:r>
              <a:rPr lang="el-GR" sz="2000" dirty="0">
                <a:latin typeface="+mn-lt"/>
              </a:rPr>
              <a:t>ΘΕΟΧΑΡΗΣ (ΧΑΡΗΣ) ΘΕΟΧΑΡΗΣ: Κυρία Κωνσταντοπούλου, όταν </a:t>
            </a:r>
            <a:r>
              <a:rPr lang="el-GR" sz="2000" b="1" dirty="0">
                <a:solidFill>
                  <a:srgbClr val="C00000"/>
                </a:solidFill>
                <a:latin typeface="+mn-lt"/>
              </a:rPr>
              <a:t>χθες χρησιμοποιήσατε μια ανύπαρκτη λέξη, «</a:t>
            </a:r>
            <a:r>
              <a:rPr lang="el-GR" sz="2000" b="1" dirty="0" err="1">
                <a:solidFill>
                  <a:srgbClr val="C00000"/>
                </a:solidFill>
                <a:latin typeface="+mn-lt"/>
              </a:rPr>
              <a:t>συναδέλφισσα</a:t>
            </a:r>
            <a:r>
              <a:rPr lang="el-GR" sz="2000" b="1" dirty="0">
                <a:solidFill>
                  <a:srgbClr val="C00000"/>
                </a:solidFill>
                <a:latin typeface="+mn-lt"/>
              </a:rPr>
              <a:t>»</a:t>
            </a:r>
            <a:r>
              <a:rPr lang="el-GR" sz="2000" dirty="0">
                <a:latin typeface="+mn-lt"/>
              </a:rPr>
              <a:t>, δεν σας έκανα μάθημα. </a:t>
            </a:r>
            <a:r>
              <a:rPr lang="el-GR" sz="2000" b="1" dirty="0">
                <a:solidFill>
                  <a:srgbClr val="C00000"/>
                </a:solidFill>
                <a:latin typeface="+mn-lt"/>
              </a:rPr>
              <a:t>Συνεπώς, να μη χρησιμοποιείτε</a:t>
            </a:r>
            <a:r>
              <a:rPr lang="el-GR" sz="2000" dirty="0">
                <a:latin typeface="+mn-lt"/>
              </a:rPr>
              <a:t>…  </a:t>
            </a:r>
          </a:p>
          <a:p>
            <a:pPr marL="342900" indent="-342900">
              <a:buAutoNum type="arabicPeriod"/>
            </a:pPr>
            <a:r>
              <a:rPr lang="el-GR" sz="2000" dirty="0">
                <a:latin typeface="+mn-lt"/>
              </a:rPr>
              <a:t>ΠΡΟΕΔΡΟΣ (Ζωή Κωνσταντοπούλου): Το θηλυκό δεν είναι ανύπαρκτο, κύριε Θεοχάρη, αν και κάποιοι θα το ήθελαν.  </a:t>
            </a:r>
          </a:p>
          <a:p>
            <a:pPr marL="342900" indent="-342900">
              <a:buAutoNum type="arabicPeriod"/>
            </a:pPr>
            <a:r>
              <a:rPr lang="el-GR" sz="2000" dirty="0">
                <a:latin typeface="+mn-lt"/>
              </a:rPr>
              <a:t>ΘΕΟΧΑΡΗΣ (ΧΑΡΗΣ) ΘΕΟΧΑΡΗΣ</a:t>
            </a:r>
            <a:r>
              <a:rPr lang="el-GR" sz="2000" b="1" dirty="0">
                <a:solidFill>
                  <a:srgbClr val="C00000"/>
                </a:solidFill>
                <a:latin typeface="+mn-lt"/>
              </a:rPr>
              <a:t>: Είναι «ο, η συνάδελφος». Δεν σας έκανα μάθημα. Τα πολιτικά κριτήρια, με τα οποία κρίνετε τα πάντα, και τα γυαλιά τα οποία φοράτε, τα οποία είναι πάντα πολιτικά, ακόμη και για την ορθότητα της γλώσσας, δεν σας ταιριάζουν. Λίγη σοβαρότητα, σας παρακαλώ. </a:t>
            </a:r>
          </a:p>
        </p:txBody>
      </p:sp>
    </p:spTree>
    <p:extLst>
      <p:ext uri="{BB962C8B-B14F-4D97-AF65-F5344CB8AC3E}">
        <p14:creationId xmlns:p14="http://schemas.microsoft.com/office/powerpoint/2010/main" val="1538666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719263"/>
            <a:ext cx="8407400" cy="4605337"/>
          </a:xfrm>
        </p:spPr>
        <p:txBody>
          <a:bodyPr/>
          <a:lstStyle/>
          <a:p>
            <a:pPr marL="274320" algn="just" fontAlgn="auto">
              <a:spcAft>
                <a:spcPts val="0"/>
              </a:spcAft>
              <a:defRPr/>
            </a:pPr>
            <a:r>
              <a:rPr lang="el-GR" dirty="0"/>
              <a:t>«Η αξιολόγηση των ομιλούμενων μορφών γλώσσας με μέτρο πρότυπες γραμματειακές γλώσσες ή χρήσεις συναρτάται και με τη ρητή κοινωνική αξιολόγηση των γλωσσικών χρήσεων: τη διάκριση μεταξύ της </a:t>
            </a:r>
            <a:r>
              <a:rPr lang="el-GR" b="1" dirty="0">
                <a:solidFill>
                  <a:schemeClr val="tx1"/>
                </a:solidFill>
              </a:rPr>
              <a:t>«καλής χρήσης» </a:t>
            </a:r>
            <a:r>
              <a:rPr lang="el-GR" dirty="0"/>
              <a:t>της γλώσσας που ανήκει στους «</a:t>
            </a:r>
            <a:r>
              <a:rPr lang="el-GR" b="1" dirty="0">
                <a:solidFill>
                  <a:schemeClr val="tx1"/>
                </a:solidFill>
              </a:rPr>
              <a:t>εκλεκτούς</a:t>
            </a:r>
            <a:r>
              <a:rPr lang="el-GR" dirty="0"/>
              <a:t>» της κοινωνικής στρωματογραφίας, και στην «</a:t>
            </a:r>
            <a:r>
              <a:rPr lang="el-GR" dirty="0">
                <a:solidFill>
                  <a:srgbClr val="FF0000"/>
                </a:solidFill>
              </a:rPr>
              <a:t>κακή χρήση</a:t>
            </a:r>
            <a:r>
              <a:rPr lang="el-GR" dirty="0"/>
              <a:t>» που ανήκει στην ακαλλιέργητη πλειοψηφία*. (…) Όλα τα κινήματα γλωσσικού συντηρητισμού προσυπογράφουν, ρητά ή </a:t>
            </a:r>
            <a:r>
              <a:rPr lang="el-GR" dirty="0" err="1"/>
              <a:t>υπόρρητα</a:t>
            </a:r>
            <a:r>
              <a:rPr lang="el-GR" dirty="0"/>
              <a:t> αυτή την αξιολόγηση» (Χριστίδης 2001, 166).</a:t>
            </a:r>
          </a:p>
          <a:p>
            <a:pPr marL="45720" indent="0" algn="just" fontAlgn="auto">
              <a:spcAft>
                <a:spcPts val="0"/>
              </a:spcAft>
              <a:buNone/>
              <a:defRPr/>
            </a:pPr>
            <a:r>
              <a:rPr lang="el-GR" dirty="0"/>
              <a:t>	*«</a:t>
            </a:r>
            <a:r>
              <a:rPr lang="el-GR" dirty="0">
                <a:solidFill>
                  <a:srgbClr val="FF0000"/>
                </a:solidFill>
              </a:rPr>
              <a:t>στον όχλο και στις γυναίκες</a:t>
            </a:r>
            <a:r>
              <a:rPr lang="el-GR" dirty="0"/>
              <a:t>» (Λιάκος 2004: 964)</a:t>
            </a:r>
          </a:p>
          <a:p>
            <a:pPr marL="45720" indent="0" algn="just" fontAlgn="auto">
              <a:spcAft>
                <a:spcPts val="0"/>
              </a:spcAft>
              <a:buNone/>
              <a:defRPr/>
            </a:pPr>
            <a:endParaRPr lang="el-GR" dirty="0"/>
          </a:p>
          <a:p>
            <a:pPr marL="274320" algn="just" fontAlgn="auto">
              <a:spcAft>
                <a:spcPts val="0"/>
              </a:spcAft>
              <a:defRPr/>
            </a:pPr>
            <a:r>
              <a:rPr lang="el-GR" dirty="0"/>
              <a:t>Έτσι, οι προτάσεις Τριανταφυλλίδη για τη χρήση θηλυκών επαγγελματικών καταλήξεων και επιθημάτων δεν βρίσκουν χώρους χρήσης στις επίσημες ποικιλίες       </a:t>
            </a:r>
            <a:endParaRPr lang="en-GB" dirty="0"/>
          </a:p>
        </p:txBody>
      </p:sp>
      <p:sp>
        <p:nvSpPr>
          <p:cNvPr id="3" name="Title 2"/>
          <p:cNvSpPr>
            <a:spLocks noGrp="1"/>
          </p:cNvSpPr>
          <p:nvPr>
            <p:ph type="title"/>
          </p:nvPr>
        </p:nvSpPr>
        <p:spPr/>
        <p:txBody>
          <a:bodyPr/>
          <a:lstStyle/>
          <a:p>
            <a:pPr fontAlgn="auto">
              <a:spcAft>
                <a:spcPts val="0"/>
              </a:spcAft>
              <a:defRPr/>
            </a:pPr>
            <a:r>
              <a:rPr lang="el-GR" dirty="0" err="1"/>
              <a:t>Γλωσσικοσ</a:t>
            </a:r>
            <a:r>
              <a:rPr lang="el-GR" dirty="0"/>
              <a:t> </a:t>
            </a:r>
            <a:r>
              <a:rPr lang="el-GR" dirty="0" err="1"/>
              <a:t>συντηρητισμοσ</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a:xfrm>
            <a:off x="179512" y="1719262"/>
            <a:ext cx="8784976" cy="4950098"/>
          </a:xfrm>
        </p:spPr>
        <p:txBody>
          <a:bodyPr>
            <a:normAutofit/>
          </a:bodyPr>
          <a:lstStyle/>
          <a:p>
            <a:r>
              <a:rPr lang="el-GR" b="1" dirty="0"/>
              <a:t>Αρχαία ελληνική</a:t>
            </a:r>
          </a:p>
          <a:p>
            <a:pPr marL="44450" indent="0">
              <a:buNone/>
            </a:pPr>
            <a:r>
              <a:rPr lang="el-GR" dirty="0"/>
              <a:t>Τρόποι σχηματισμού θηλυκών ουσιαστικών που δηλώνουν γυναίκα που ενεργεί</a:t>
            </a:r>
            <a:r>
              <a:rPr lang="en-US" dirty="0"/>
              <a:t> </a:t>
            </a:r>
            <a:r>
              <a:rPr lang="el-GR" dirty="0"/>
              <a:t>ή χαρακτηρίζεται από κάποια ιδιότητα: </a:t>
            </a:r>
          </a:p>
          <a:p>
            <a:pPr marL="44450" indent="0">
              <a:buNone/>
            </a:pPr>
            <a:endParaRPr lang="el-GR"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l-GR" dirty="0"/>
              <a:t>‘Κοινό γένος’ με τα αντίστοιχα αρσενικά και την παράλληλη χρήση του θηλυκού άρθρου για τη δήλωση του θηλυκού προσώπου </a:t>
            </a:r>
          </a:p>
          <a:p>
            <a:pPr marL="633413" indent="360363" algn="just">
              <a:buFont typeface="Wingdings" panose="05000000000000000000" pitchFamily="2" charset="2"/>
              <a:buChar char="Ø"/>
            </a:pPr>
            <a:r>
              <a:rPr lang="el-GR" sz="1800" dirty="0"/>
              <a:t>ὁ</a:t>
            </a:r>
            <a:r>
              <a:rPr lang="el-GR" dirty="0"/>
              <a:t>/</a:t>
            </a:r>
            <a:r>
              <a:rPr lang="el-GR" sz="1800" i="1" dirty="0"/>
              <a:t>ἡ </a:t>
            </a:r>
            <a:r>
              <a:rPr lang="el-GR" sz="1800" i="1" dirty="0" err="1"/>
              <a:t>ἰατρός</a:t>
            </a:r>
            <a:r>
              <a:rPr lang="el-GR" sz="1800" i="1" dirty="0"/>
              <a:t>, </a:t>
            </a:r>
            <a:r>
              <a:rPr lang="el-GR" sz="1800" dirty="0"/>
              <a:t>ὁ/</a:t>
            </a:r>
            <a:r>
              <a:rPr lang="el-GR" sz="1800" i="1" dirty="0"/>
              <a:t>ἡ </a:t>
            </a:r>
            <a:r>
              <a:rPr lang="el-GR" sz="1800" i="1" dirty="0" err="1"/>
              <a:t>τροφ</a:t>
            </a:r>
            <a:r>
              <a:rPr lang="el-GR" sz="1600" dirty="0" err="1">
                <a:cs typeface="Times New Roman" panose="02020603050405020304" pitchFamily="18" charset="0"/>
              </a:rPr>
              <a:t>ὸ</a:t>
            </a:r>
            <a:r>
              <a:rPr lang="el-GR" sz="1800" i="1" dirty="0" err="1"/>
              <a:t>ς</a:t>
            </a:r>
            <a:endParaRPr lang="en-US" sz="1800" i="1" dirty="0"/>
          </a:p>
          <a:p>
            <a:pPr marL="633413" indent="360363" algn="just">
              <a:buFont typeface="Wingdings" panose="05000000000000000000" pitchFamily="2" charset="2"/>
              <a:buChar char="Ø"/>
            </a:pPr>
            <a:endParaRPr lang="el-GR" sz="1800" i="1" dirty="0"/>
          </a:p>
          <a:p>
            <a:pPr algn="just">
              <a:buFont typeface="Wingdings" panose="05000000000000000000" pitchFamily="2" charset="2"/>
              <a:buChar char="Ø"/>
            </a:pPr>
            <a:r>
              <a:rPr lang="el-GR" dirty="0"/>
              <a:t>Θηλυκές καταλήξεις </a:t>
            </a:r>
            <a:r>
              <a:rPr lang="el-GR" i="1" dirty="0"/>
              <a:t>–α </a:t>
            </a:r>
            <a:r>
              <a:rPr lang="el-GR" dirty="0"/>
              <a:t>και </a:t>
            </a:r>
            <a:r>
              <a:rPr lang="el-GR" i="1" dirty="0"/>
              <a:t>–η </a:t>
            </a:r>
          </a:p>
          <a:p>
            <a:pPr marL="976313" indent="-342900" algn="just">
              <a:buFont typeface="Wingdings" panose="05000000000000000000" pitchFamily="2" charset="2"/>
              <a:buChar char="Ø"/>
            </a:pPr>
            <a:r>
              <a:rPr lang="el-GR" i="1" dirty="0">
                <a:latin typeface="Times New Roman" panose="02020603050405020304" pitchFamily="18" charset="0"/>
                <a:cs typeface="Times New Roman" panose="02020603050405020304" pitchFamily="18" charset="0"/>
              </a:rPr>
              <a:t>ἡ </a:t>
            </a:r>
            <a:r>
              <a:rPr lang="el-GR" i="1" dirty="0" err="1">
                <a:latin typeface="Times New Roman" panose="02020603050405020304" pitchFamily="18" charset="0"/>
                <a:cs typeface="Times New Roman" panose="02020603050405020304" pitchFamily="18" charset="0"/>
              </a:rPr>
              <a:t>μαῖα</a:t>
            </a:r>
            <a:r>
              <a:rPr lang="el-GR" i="1" dirty="0">
                <a:latin typeface="Times New Roman" panose="02020603050405020304" pitchFamily="18" charset="0"/>
                <a:cs typeface="Times New Roman" panose="02020603050405020304" pitchFamily="18" charset="0"/>
              </a:rPr>
              <a:t>, ἡ δούλη, ἡ ταμία</a:t>
            </a:r>
          </a:p>
          <a:p>
            <a:pPr marL="633413" indent="0" algn="just">
              <a:buNone/>
            </a:pPr>
            <a:endParaRPr lang="el-GR" i="1" dirty="0"/>
          </a:p>
          <a:p>
            <a:pPr algn="just">
              <a:buFont typeface="Wingdings" panose="05000000000000000000" pitchFamily="2" charset="2"/>
              <a:buChar char="Ø"/>
            </a:pPr>
            <a:r>
              <a:rPr lang="el-GR" dirty="0"/>
              <a:t>Θηλυκά παραγωγικά επιθήματα από αρσενικά</a:t>
            </a:r>
            <a:r>
              <a:rPr lang="en-US" dirty="0"/>
              <a:t> </a:t>
            </a:r>
            <a:r>
              <a:rPr lang="el-GR" dirty="0"/>
              <a:t>σε </a:t>
            </a:r>
            <a:r>
              <a:rPr lang="el-GR" i="1" dirty="0"/>
              <a:t>–τής/ -της,</a:t>
            </a:r>
            <a:r>
              <a:rPr lang="el-GR" dirty="0"/>
              <a:t> </a:t>
            </a:r>
            <a:r>
              <a:rPr lang="el-GR" i="1" dirty="0"/>
              <a:t>-</a:t>
            </a:r>
            <a:r>
              <a:rPr lang="el-GR" i="1" dirty="0" err="1"/>
              <a:t>τήρ</a:t>
            </a:r>
            <a:r>
              <a:rPr lang="el-GR" i="1" dirty="0"/>
              <a:t>, -</a:t>
            </a:r>
            <a:r>
              <a:rPr lang="el-GR" i="1" dirty="0" err="1"/>
              <a:t>τωρ</a:t>
            </a:r>
            <a:r>
              <a:rPr lang="el-GR" i="1" dirty="0"/>
              <a:t>, -</a:t>
            </a:r>
            <a:r>
              <a:rPr lang="el-GR" i="1" dirty="0" err="1"/>
              <a:t>εύς</a:t>
            </a:r>
            <a:r>
              <a:rPr lang="el-GR" i="1" dirty="0"/>
              <a:t>, -ων</a:t>
            </a:r>
            <a:r>
              <a:rPr lang="el-GR" dirty="0"/>
              <a:t>:</a:t>
            </a:r>
            <a:endParaRPr lang="el-GR" i="1" dirty="0"/>
          </a:p>
          <a:p>
            <a:pPr marL="44450" indent="0">
              <a:buNone/>
            </a:pPr>
            <a:endParaRPr lang="el-GR" dirty="0"/>
          </a:p>
          <a:p>
            <a:pPr marL="44450" indent="0">
              <a:buNone/>
            </a:pPr>
            <a:endParaRPr lang="el-GR" dirty="0"/>
          </a:p>
          <a:p>
            <a:pPr marL="44450" indent="0">
              <a:buNone/>
            </a:pPr>
            <a:endParaRPr lang="el-GR" b="1" dirty="0"/>
          </a:p>
        </p:txBody>
      </p:sp>
      <p:sp>
        <p:nvSpPr>
          <p:cNvPr id="3" name="Τίτλος 2"/>
          <p:cNvSpPr>
            <a:spLocks noGrp="1"/>
          </p:cNvSpPr>
          <p:nvPr>
            <p:ph type="title"/>
          </p:nvPr>
        </p:nvSpPr>
        <p:spPr/>
        <p:txBody>
          <a:bodyPr/>
          <a:lstStyle/>
          <a:p>
            <a:r>
              <a:rPr lang="el-GR" dirty="0"/>
              <a:t>Η </a:t>
            </a:r>
            <a:r>
              <a:rPr lang="el-GR" dirty="0" err="1"/>
              <a:t>μορφολογια</a:t>
            </a:r>
            <a:r>
              <a:rPr lang="el-GR" dirty="0"/>
              <a:t> των </a:t>
            </a:r>
            <a:r>
              <a:rPr lang="el-GR" dirty="0" err="1"/>
              <a:t>θηλυκων</a:t>
            </a:r>
            <a:r>
              <a:rPr lang="el-GR" dirty="0"/>
              <a:t> </a:t>
            </a:r>
            <a:r>
              <a:rPr lang="el-GR" dirty="0" err="1"/>
              <a:t>επαγγελματικων</a:t>
            </a:r>
            <a:r>
              <a:rPr lang="el-GR" dirty="0"/>
              <a:t> </a:t>
            </a:r>
            <a:r>
              <a:rPr lang="el-GR" dirty="0" err="1"/>
              <a:t>ουσιαστικων</a:t>
            </a:r>
            <a:r>
              <a:rPr lang="el-GR" dirty="0"/>
              <a:t> (1)</a:t>
            </a:r>
          </a:p>
        </p:txBody>
      </p:sp>
    </p:spTree>
    <p:extLst>
      <p:ext uri="{BB962C8B-B14F-4D97-AF65-F5344CB8AC3E}">
        <p14:creationId xmlns:p14="http://schemas.microsoft.com/office/powerpoint/2010/main" val="441441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Τίτλος 2"/>
          <p:cNvSpPr>
            <a:spLocks noGrp="1"/>
          </p:cNvSpPr>
          <p:nvPr>
            <p:ph type="title"/>
          </p:nvPr>
        </p:nvSpPr>
        <p:spPr/>
        <p:txBody>
          <a:bodyPr/>
          <a:lstStyle/>
          <a:p>
            <a:r>
              <a:rPr lang="el-GR" dirty="0"/>
              <a:t>Η </a:t>
            </a:r>
            <a:r>
              <a:rPr lang="el-GR" dirty="0" err="1"/>
              <a:t>μορφολογια</a:t>
            </a:r>
            <a:r>
              <a:rPr lang="el-GR" dirty="0"/>
              <a:t> των </a:t>
            </a:r>
            <a:r>
              <a:rPr lang="el-GR" dirty="0" err="1"/>
              <a:t>θηλυκων</a:t>
            </a:r>
            <a:r>
              <a:rPr lang="el-GR" dirty="0"/>
              <a:t> </a:t>
            </a:r>
            <a:r>
              <a:rPr lang="el-GR" dirty="0" err="1"/>
              <a:t>επαγγελματικων</a:t>
            </a:r>
            <a:r>
              <a:rPr lang="el-GR" dirty="0"/>
              <a:t> </a:t>
            </a:r>
            <a:r>
              <a:rPr lang="el-GR" dirty="0" err="1"/>
              <a:t>ουσιαστικων</a:t>
            </a:r>
            <a:r>
              <a:rPr lang="el-GR" dirty="0"/>
              <a:t> (1)</a:t>
            </a:r>
          </a:p>
        </p:txBody>
      </p:sp>
      <p:graphicFrame>
        <p:nvGraphicFramePr>
          <p:cNvPr id="6" name="Θέση περιεχομένου 5"/>
          <p:cNvGraphicFramePr>
            <a:graphicFrameLocks noGrp="1"/>
          </p:cNvGraphicFramePr>
          <p:nvPr>
            <p:ph idx="1"/>
            <p:extLst/>
          </p:nvPr>
        </p:nvGraphicFramePr>
        <p:xfrm>
          <a:off x="251520" y="1700808"/>
          <a:ext cx="8640960" cy="4914837"/>
        </p:xfrm>
        <a:graphic>
          <a:graphicData uri="http://schemas.openxmlformats.org/drawingml/2006/table">
            <a:tbl>
              <a:tblPr firstRow="1" bandRow="1">
                <a:tableStyleId>{F5AB1C69-6EDB-4FF4-983F-18BD219EF322}</a:tableStyleId>
              </a:tblPr>
              <a:tblGrid>
                <a:gridCol w="2520280">
                  <a:extLst>
                    <a:ext uri="{9D8B030D-6E8A-4147-A177-3AD203B41FA5}">
                      <a16:colId xmlns:a16="http://schemas.microsoft.com/office/drawing/2014/main" val="3846236071"/>
                    </a:ext>
                  </a:extLst>
                </a:gridCol>
                <a:gridCol w="2736304">
                  <a:extLst>
                    <a:ext uri="{9D8B030D-6E8A-4147-A177-3AD203B41FA5}">
                      <a16:colId xmlns:a16="http://schemas.microsoft.com/office/drawing/2014/main" val="1088470601"/>
                    </a:ext>
                  </a:extLst>
                </a:gridCol>
                <a:gridCol w="3384376">
                  <a:extLst>
                    <a:ext uri="{9D8B030D-6E8A-4147-A177-3AD203B41FA5}">
                      <a16:colId xmlns:a16="http://schemas.microsoft.com/office/drawing/2014/main" val="2928594006"/>
                    </a:ext>
                  </a:extLst>
                </a:gridCol>
              </a:tblGrid>
              <a:tr h="486573">
                <a:tc>
                  <a:txBody>
                    <a:bodyPr/>
                    <a:lstStyle/>
                    <a:p>
                      <a:r>
                        <a:rPr lang="el-GR" dirty="0"/>
                        <a:t>Θηλυκά επιθήματα</a:t>
                      </a:r>
                    </a:p>
                  </a:txBody>
                  <a:tcPr/>
                </a:tc>
                <a:tc>
                  <a:txBody>
                    <a:bodyPr/>
                    <a:lstStyle/>
                    <a:p>
                      <a:r>
                        <a:rPr lang="el-GR" dirty="0"/>
                        <a:t>Αρσενικά επιθήματα</a:t>
                      </a:r>
                    </a:p>
                  </a:txBody>
                  <a:tcPr/>
                </a:tc>
                <a:tc>
                  <a:txBody>
                    <a:bodyPr/>
                    <a:lstStyle/>
                    <a:p>
                      <a:r>
                        <a:rPr lang="el-GR" dirty="0"/>
                        <a:t>Παραδείγματα</a:t>
                      </a:r>
                    </a:p>
                  </a:txBody>
                  <a:tcPr/>
                </a:tc>
                <a:extLst>
                  <a:ext uri="{0D108BD9-81ED-4DB2-BD59-A6C34878D82A}">
                    <a16:rowId xmlns:a16="http://schemas.microsoft.com/office/drawing/2014/main" val="709916894"/>
                  </a:ext>
                </a:extLst>
              </a:tr>
              <a:tr h="505745">
                <a:tc>
                  <a:txBody>
                    <a:bodyPr/>
                    <a:lstStyle/>
                    <a:p>
                      <a:r>
                        <a:rPr lang="el-GR" dirty="0"/>
                        <a:t>-</a:t>
                      </a:r>
                      <a:r>
                        <a:rPr lang="el-GR" dirty="0" err="1"/>
                        <a:t>τειρα</a:t>
                      </a:r>
                      <a:r>
                        <a:rPr lang="el-GR" dirty="0"/>
                        <a:t> &lt;</a:t>
                      </a:r>
                    </a:p>
                  </a:txBody>
                  <a:tcPr/>
                </a:tc>
                <a:tc>
                  <a:txBody>
                    <a:bodyPr/>
                    <a:lstStyle/>
                    <a:p>
                      <a:r>
                        <a:rPr lang="el-GR" b="0" dirty="0"/>
                        <a:t>-</a:t>
                      </a:r>
                      <a:r>
                        <a:rPr lang="el-GR" b="0" dirty="0" err="1"/>
                        <a:t>τήρ</a:t>
                      </a:r>
                      <a:endParaRPr lang="el-GR" b="0" dirty="0"/>
                    </a:p>
                  </a:txBody>
                  <a:tcPr/>
                </a:tc>
                <a:tc>
                  <a:txBody>
                    <a:bodyPr/>
                    <a:lstStyle/>
                    <a:p>
                      <a:r>
                        <a:rPr lang="el-GR" sz="1800" i="1" dirty="0" err="1">
                          <a:effectLst/>
                          <a:latin typeface="Times New Roman" panose="02020603050405020304" pitchFamily="18" charset="0"/>
                          <a:ea typeface="Calibri" panose="020F0502020204030204" pitchFamily="34" charset="0"/>
                        </a:rPr>
                        <a:t>σωτήρ</a:t>
                      </a:r>
                      <a:r>
                        <a:rPr lang="el-GR" sz="1800" i="1" dirty="0">
                          <a:effectLst/>
                          <a:latin typeface="Times New Roman" panose="02020603050405020304" pitchFamily="18" charset="0"/>
                          <a:ea typeface="Calibri" panose="020F0502020204030204" pitchFamily="34" charset="0"/>
                        </a:rPr>
                        <a:t>&gt; </a:t>
                      </a:r>
                      <a:r>
                        <a:rPr lang="el-GR" sz="1800" i="1" dirty="0" err="1">
                          <a:effectLst/>
                          <a:latin typeface="Times New Roman" panose="02020603050405020304" pitchFamily="18" charset="0"/>
                          <a:ea typeface="Calibri" panose="020F0502020204030204" pitchFamily="34" charset="0"/>
                        </a:rPr>
                        <a:t>σώτειρα</a:t>
                      </a:r>
                      <a:endParaRPr lang="el-GR" dirty="0"/>
                    </a:p>
                  </a:txBody>
                  <a:tcPr/>
                </a:tc>
                <a:extLst>
                  <a:ext uri="{0D108BD9-81ED-4DB2-BD59-A6C34878D82A}">
                    <a16:rowId xmlns:a16="http://schemas.microsoft.com/office/drawing/2014/main" val="3705153674"/>
                  </a:ext>
                </a:extLst>
              </a:tr>
              <a:tr h="951088">
                <a:tc>
                  <a:txBody>
                    <a:bodyPr/>
                    <a:lstStyle/>
                    <a:p>
                      <a:r>
                        <a:rPr lang="el-GR" dirty="0"/>
                        <a:t>-(τ)</a:t>
                      </a:r>
                      <a:r>
                        <a:rPr lang="el-GR" dirty="0" err="1"/>
                        <a:t>ρια</a:t>
                      </a:r>
                      <a:r>
                        <a:rPr lang="el-GR" dirty="0"/>
                        <a:t> &lt;</a:t>
                      </a:r>
                    </a:p>
                  </a:txBody>
                  <a:tcPr/>
                </a:tc>
                <a:tc>
                  <a:txBody>
                    <a:bodyPr/>
                    <a:lstStyle/>
                    <a:p>
                      <a:r>
                        <a:rPr lang="el-GR" dirty="0"/>
                        <a:t>-της, -</a:t>
                      </a:r>
                      <a:r>
                        <a:rPr lang="el-GR" dirty="0" err="1"/>
                        <a:t>τώρ</a:t>
                      </a:r>
                      <a:endParaRPr lang="el-GR" dirty="0"/>
                    </a:p>
                  </a:txBody>
                  <a:tcPr/>
                </a:tc>
                <a:tc>
                  <a:txBody>
                    <a:bodyPr/>
                    <a:lstStyle/>
                    <a:p>
                      <a:r>
                        <a:rPr lang="el-GR" sz="1800" i="1" dirty="0">
                          <a:effectLst/>
                          <a:latin typeface="Times New Roman" panose="02020603050405020304" pitchFamily="18" charset="0"/>
                          <a:ea typeface="Calibri" panose="020F0502020204030204" pitchFamily="34" charset="0"/>
                        </a:rPr>
                        <a:t>ψάλτης&gt; ψάλτρια, </a:t>
                      </a:r>
                      <a:r>
                        <a:rPr lang="el-GR" sz="1800" i="1" dirty="0" err="1">
                          <a:effectLst/>
                          <a:latin typeface="Times New Roman" panose="02020603050405020304" pitchFamily="18" charset="0"/>
                          <a:ea typeface="Calibri" panose="020F0502020204030204" pitchFamily="34" charset="0"/>
                        </a:rPr>
                        <a:t>συλλήπτωρ</a:t>
                      </a:r>
                      <a:r>
                        <a:rPr lang="el-GR" sz="1800" i="1" dirty="0">
                          <a:effectLst/>
                          <a:latin typeface="Times New Roman" panose="02020603050405020304" pitchFamily="18" charset="0"/>
                          <a:ea typeface="Calibri" panose="020F0502020204030204" pitchFamily="34" charset="0"/>
                        </a:rPr>
                        <a:t>&gt; </a:t>
                      </a:r>
                      <a:r>
                        <a:rPr lang="el-GR" sz="1800" i="1" dirty="0" err="1">
                          <a:effectLst/>
                          <a:latin typeface="Times New Roman" panose="02020603050405020304" pitchFamily="18" charset="0"/>
                          <a:ea typeface="Calibri" panose="020F0502020204030204" pitchFamily="34" charset="0"/>
                        </a:rPr>
                        <a:t>συλλήπτρια</a:t>
                      </a:r>
                      <a:endParaRPr lang="el-GR" dirty="0"/>
                    </a:p>
                  </a:txBody>
                  <a:tcPr/>
                </a:tc>
                <a:extLst>
                  <a:ext uri="{0D108BD9-81ED-4DB2-BD59-A6C34878D82A}">
                    <a16:rowId xmlns:a16="http://schemas.microsoft.com/office/drawing/2014/main" val="1332225380"/>
                  </a:ext>
                </a:extLst>
              </a:tr>
              <a:tr h="486573">
                <a:tc>
                  <a:txBody>
                    <a:bodyPr/>
                    <a:lstStyle/>
                    <a:p>
                      <a:r>
                        <a:rPr lang="el-GR" dirty="0"/>
                        <a:t>-</a:t>
                      </a:r>
                      <a:r>
                        <a:rPr lang="el-GR" dirty="0" err="1"/>
                        <a:t>εια</a:t>
                      </a:r>
                      <a:r>
                        <a:rPr lang="el-GR" dirty="0"/>
                        <a:t> &lt;</a:t>
                      </a:r>
                    </a:p>
                  </a:txBody>
                  <a:tcPr/>
                </a:tc>
                <a:tc>
                  <a:txBody>
                    <a:bodyPr/>
                    <a:lstStyle/>
                    <a:p>
                      <a:r>
                        <a:rPr lang="el-GR" dirty="0"/>
                        <a:t>-</a:t>
                      </a:r>
                      <a:r>
                        <a:rPr lang="el-GR" dirty="0" err="1"/>
                        <a:t>εύς</a:t>
                      </a:r>
                      <a:endParaRPr lang="el-GR" dirty="0"/>
                    </a:p>
                  </a:txBody>
                  <a:tcPr/>
                </a:tc>
                <a:tc>
                  <a:txBody>
                    <a:bodyPr/>
                    <a:lstStyle/>
                    <a:p>
                      <a:r>
                        <a:rPr lang="el-GR" sz="1800" i="1" dirty="0" err="1">
                          <a:effectLst/>
                          <a:latin typeface="Times New Roman" panose="02020603050405020304" pitchFamily="18" charset="0"/>
                          <a:ea typeface="Calibri" panose="020F0502020204030204" pitchFamily="34" charset="0"/>
                        </a:rPr>
                        <a:t>ἱερε</a:t>
                      </a:r>
                      <a:r>
                        <a:rPr lang="el-GR" sz="1800" i="1" dirty="0" err="1">
                          <a:effectLst/>
                          <a:latin typeface="Times New Roman" panose="02020603050405020304" pitchFamily="18" charset="0"/>
                          <a:ea typeface="Calibri" panose="020F0502020204030204" pitchFamily="34" charset="0"/>
                          <a:cs typeface="Times New Roman" panose="02020603050405020304" pitchFamily="18" charset="0"/>
                        </a:rPr>
                        <a:t>ύ</a:t>
                      </a:r>
                      <a:r>
                        <a:rPr lang="el-GR" sz="1800" i="1" dirty="0" err="1">
                          <a:effectLst/>
                          <a:latin typeface="Times New Roman" panose="02020603050405020304" pitchFamily="18" charset="0"/>
                          <a:ea typeface="Calibri" panose="020F0502020204030204" pitchFamily="34" charset="0"/>
                        </a:rPr>
                        <a:t>ς</a:t>
                      </a:r>
                      <a:r>
                        <a:rPr lang="el-GR" sz="1800" i="1" dirty="0">
                          <a:effectLst/>
                          <a:latin typeface="Times New Roman" panose="02020603050405020304" pitchFamily="18" charset="0"/>
                          <a:ea typeface="Calibri" panose="020F0502020204030204" pitchFamily="34" charset="0"/>
                        </a:rPr>
                        <a:t>&gt; </a:t>
                      </a:r>
                      <a:r>
                        <a:rPr lang="el-GR" sz="1800" i="1" dirty="0" err="1">
                          <a:effectLst/>
                          <a:latin typeface="Times New Roman" panose="02020603050405020304" pitchFamily="18" charset="0"/>
                          <a:ea typeface="Calibri" panose="020F0502020204030204" pitchFamily="34" charset="0"/>
                        </a:rPr>
                        <a:t>ἱέρεια</a:t>
                      </a:r>
                      <a:r>
                        <a:rPr lang="el-GR" sz="1800" i="1" dirty="0">
                          <a:effectLst/>
                          <a:latin typeface="Times New Roman" panose="02020603050405020304" pitchFamily="18" charset="0"/>
                          <a:ea typeface="Calibri" panose="020F0502020204030204" pitchFamily="34" charset="0"/>
                        </a:rPr>
                        <a:t> </a:t>
                      </a:r>
                      <a:r>
                        <a:rPr lang="el-GR" sz="1800" i="0" dirty="0">
                          <a:effectLst/>
                          <a:latin typeface="Times New Roman" panose="02020603050405020304" pitchFamily="18" charset="0"/>
                          <a:ea typeface="Calibri" panose="020F0502020204030204" pitchFamily="34" charset="0"/>
                        </a:rPr>
                        <a:t>και</a:t>
                      </a:r>
                      <a:r>
                        <a:rPr lang="el-GR" sz="1800" i="1" dirty="0">
                          <a:effectLst/>
                          <a:latin typeface="Times New Roman" panose="02020603050405020304" pitchFamily="18" charset="0"/>
                          <a:ea typeface="Calibri" panose="020F0502020204030204" pitchFamily="34" charset="0"/>
                        </a:rPr>
                        <a:t> </a:t>
                      </a:r>
                      <a:r>
                        <a:rPr lang="el-GR" sz="1800" i="1" dirty="0" err="1">
                          <a:effectLst/>
                          <a:latin typeface="Times New Roman" panose="02020603050405020304" pitchFamily="18" charset="0"/>
                          <a:ea typeface="Calibri" panose="020F0502020204030204" pitchFamily="34" charset="0"/>
                        </a:rPr>
                        <a:t>ἱερείη</a:t>
                      </a:r>
                      <a:endParaRPr lang="el-GR" dirty="0"/>
                    </a:p>
                  </a:txBody>
                  <a:tcPr/>
                </a:tc>
                <a:extLst>
                  <a:ext uri="{0D108BD9-81ED-4DB2-BD59-A6C34878D82A}">
                    <a16:rowId xmlns:a16="http://schemas.microsoft.com/office/drawing/2014/main" val="3788249675"/>
                  </a:ext>
                </a:extLst>
              </a:tr>
              <a:tr h="486573">
                <a:tc>
                  <a:txBody>
                    <a:bodyPr/>
                    <a:lstStyle/>
                    <a:p>
                      <a:r>
                        <a:rPr lang="el-GR" dirty="0"/>
                        <a:t>-</a:t>
                      </a:r>
                      <a:r>
                        <a:rPr lang="el-GR" dirty="0" err="1"/>
                        <a:t>ισσα</a:t>
                      </a:r>
                      <a:r>
                        <a:rPr lang="el-GR" dirty="0"/>
                        <a:t> &lt;</a:t>
                      </a:r>
                    </a:p>
                  </a:txBody>
                  <a:tcPr/>
                </a:tc>
                <a:tc>
                  <a:txBody>
                    <a:bodyPr/>
                    <a:lstStyle/>
                    <a:p>
                      <a:r>
                        <a:rPr lang="el-GR" dirty="0"/>
                        <a:t>-</a:t>
                      </a:r>
                      <a:r>
                        <a:rPr lang="el-GR" dirty="0" err="1"/>
                        <a:t>εύς</a:t>
                      </a:r>
                      <a:endParaRPr lang="el-GR" dirty="0"/>
                    </a:p>
                  </a:txBody>
                  <a:tcPr/>
                </a:tc>
                <a:tc>
                  <a:txBody>
                    <a:bodyPr/>
                    <a:lstStyle/>
                    <a:p>
                      <a:r>
                        <a:rPr lang="el-GR" sz="1800" i="1" dirty="0">
                          <a:effectLst/>
                          <a:latin typeface="Times New Roman" panose="02020603050405020304" pitchFamily="18" charset="0"/>
                          <a:ea typeface="Calibri" panose="020F0502020204030204" pitchFamily="34" charset="0"/>
                        </a:rPr>
                        <a:t>βασιλεύς&gt; βασίλισσα</a:t>
                      </a:r>
                      <a:endParaRPr lang="el-GR" dirty="0"/>
                    </a:p>
                  </a:txBody>
                  <a:tcPr/>
                </a:tc>
                <a:extLst>
                  <a:ext uri="{0D108BD9-81ED-4DB2-BD59-A6C34878D82A}">
                    <a16:rowId xmlns:a16="http://schemas.microsoft.com/office/drawing/2014/main" val="3920084696"/>
                  </a:ext>
                </a:extLst>
              </a:tr>
              <a:tr h="539832">
                <a:tc>
                  <a:txBody>
                    <a:bodyPr/>
                    <a:lstStyle/>
                    <a:p>
                      <a:r>
                        <a:rPr lang="el-GR" dirty="0"/>
                        <a:t>-</a:t>
                      </a:r>
                      <a:r>
                        <a:rPr lang="el-GR" dirty="0" err="1"/>
                        <a:t>αινα</a:t>
                      </a:r>
                      <a:r>
                        <a:rPr lang="el-GR" dirty="0"/>
                        <a:t>&lt;</a:t>
                      </a:r>
                    </a:p>
                  </a:txBody>
                  <a:tcPr/>
                </a:tc>
                <a:tc>
                  <a:txBody>
                    <a:bodyPr/>
                    <a:lstStyle/>
                    <a:p>
                      <a:r>
                        <a:rPr lang="el-GR" dirty="0"/>
                        <a:t>-ων</a:t>
                      </a:r>
                    </a:p>
                  </a:txBody>
                  <a:tcPr/>
                </a:tc>
                <a:tc>
                  <a:txBody>
                    <a:bodyPr/>
                    <a:lstStyle/>
                    <a:p>
                      <a:r>
                        <a:rPr lang="el-GR" sz="1800" i="1" dirty="0">
                          <a:effectLst/>
                          <a:latin typeface="Times New Roman" panose="02020603050405020304" pitchFamily="18" charset="0"/>
                          <a:ea typeface="Calibri" panose="020F0502020204030204" pitchFamily="34" charset="0"/>
                        </a:rPr>
                        <a:t>θεράπων&gt; θεράπαινα</a:t>
                      </a:r>
                      <a:endParaRPr lang="el-GR" dirty="0"/>
                    </a:p>
                  </a:txBody>
                  <a:tcPr/>
                </a:tc>
                <a:extLst>
                  <a:ext uri="{0D108BD9-81ED-4DB2-BD59-A6C34878D82A}">
                    <a16:rowId xmlns:a16="http://schemas.microsoft.com/office/drawing/2014/main" val="3649976375"/>
                  </a:ext>
                </a:extLst>
              </a:tr>
              <a:tr h="971880">
                <a:tc>
                  <a:txBody>
                    <a:bodyPr/>
                    <a:lstStyle/>
                    <a:p>
                      <a:r>
                        <a:rPr lang="el-GR" dirty="0"/>
                        <a:t>-(τ)</a:t>
                      </a:r>
                      <a:r>
                        <a:rPr lang="el-GR" dirty="0" err="1"/>
                        <a:t>ις</a:t>
                      </a:r>
                      <a:r>
                        <a:rPr lang="el-GR" dirty="0"/>
                        <a:t> &lt;</a:t>
                      </a:r>
                    </a:p>
                  </a:txBody>
                  <a:tcPr/>
                </a:tc>
                <a:tc>
                  <a:txBody>
                    <a:bodyPr/>
                    <a:lstStyle/>
                    <a:p>
                      <a:r>
                        <a:rPr lang="el-GR"/>
                        <a:t> -</a:t>
                      </a:r>
                      <a:r>
                        <a:rPr lang="el-GR" dirty="0"/>
                        <a:t>της</a:t>
                      </a:r>
                    </a:p>
                  </a:txBody>
                  <a:tcPr/>
                </a:tc>
                <a:tc>
                  <a:txBody>
                    <a:bodyPr/>
                    <a:lstStyle/>
                    <a:p>
                      <a:r>
                        <a:rPr lang="el-GR" sz="1800" i="1" dirty="0">
                          <a:effectLst/>
                          <a:latin typeface="Times New Roman" panose="02020603050405020304" pitchFamily="18" charset="0"/>
                          <a:ea typeface="Calibri" panose="020F0502020204030204" pitchFamily="34" charset="0"/>
                        </a:rPr>
                        <a:t>προφήτης&gt; </a:t>
                      </a:r>
                      <a:r>
                        <a:rPr lang="el-GR" sz="1800" i="1" dirty="0" err="1">
                          <a:effectLst/>
                          <a:latin typeface="Times New Roman" panose="02020603050405020304" pitchFamily="18" charset="0"/>
                          <a:ea typeface="Calibri" panose="020F0502020204030204" pitchFamily="34" charset="0"/>
                        </a:rPr>
                        <a:t>προφῆτις</a:t>
                      </a:r>
                      <a:r>
                        <a:rPr lang="el-GR" sz="1800" i="1" dirty="0">
                          <a:effectLst/>
                          <a:latin typeface="Times New Roman" panose="02020603050405020304" pitchFamily="18" charset="0"/>
                          <a:ea typeface="Calibri" panose="020F0502020204030204" pitchFamily="34" charset="0"/>
                        </a:rPr>
                        <a:t>, </a:t>
                      </a:r>
                      <a:r>
                        <a:rPr lang="el-GR" sz="1800" i="1" dirty="0" err="1">
                          <a:effectLst/>
                          <a:latin typeface="Times New Roman" panose="02020603050405020304" pitchFamily="18" charset="0"/>
                          <a:ea typeface="Calibri" panose="020F0502020204030204" pitchFamily="34" charset="0"/>
                        </a:rPr>
                        <a:t>ἐργάτης</a:t>
                      </a:r>
                      <a:r>
                        <a:rPr lang="el-GR" sz="1800" i="1" dirty="0">
                          <a:effectLst/>
                          <a:latin typeface="Times New Roman" panose="02020603050405020304" pitchFamily="18" charset="0"/>
                          <a:ea typeface="Calibri" panose="020F0502020204030204" pitchFamily="34" charset="0"/>
                        </a:rPr>
                        <a:t>&gt; </a:t>
                      </a:r>
                      <a:r>
                        <a:rPr lang="el-GR" sz="1800" i="1" dirty="0" err="1">
                          <a:effectLst/>
                          <a:latin typeface="Times New Roman" panose="02020603050405020304" pitchFamily="18" charset="0"/>
                          <a:ea typeface="Calibri" panose="020F0502020204030204" pitchFamily="34" charset="0"/>
                        </a:rPr>
                        <a:t>ἐργάτις</a:t>
                      </a:r>
                      <a:endParaRPr lang="el-GR" dirty="0"/>
                    </a:p>
                  </a:txBody>
                  <a:tcPr/>
                </a:tc>
                <a:extLst>
                  <a:ext uri="{0D108BD9-81ED-4DB2-BD59-A6C34878D82A}">
                    <a16:rowId xmlns:a16="http://schemas.microsoft.com/office/drawing/2014/main" val="3080506218"/>
                  </a:ext>
                </a:extLst>
              </a:tr>
              <a:tr h="486573">
                <a:tc>
                  <a:txBody>
                    <a:bodyPr/>
                    <a:lstStyle/>
                    <a:p>
                      <a:r>
                        <a:rPr lang="el-GR" dirty="0"/>
                        <a:t>-</a:t>
                      </a:r>
                      <a:r>
                        <a:rPr lang="el-GR" dirty="0" err="1"/>
                        <a:t>τρίς</a:t>
                      </a:r>
                      <a:r>
                        <a:rPr lang="el-GR" dirty="0"/>
                        <a:t>&lt;</a:t>
                      </a:r>
                    </a:p>
                  </a:txBody>
                  <a:tcPr/>
                </a:tc>
                <a:tc>
                  <a:txBody>
                    <a:bodyPr/>
                    <a:lstStyle/>
                    <a:p>
                      <a:r>
                        <a:rPr lang="el-GR" dirty="0"/>
                        <a:t>-</a:t>
                      </a:r>
                      <a:r>
                        <a:rPr lang="el-GR" dirty="0" err="1"/>
                        <a:t>τήρ</a:t>
                      </a:r>
                      <a:endParaRPr lang="el-GR" dirty="0"/>
                    </a:p>
                  </a:txBody>
                  <a:tcPr/>
                </a:tc>
                <a:tc>
                  <a:txBody>
                    <a:bodyPr/>
                    <a:lstStyle/>
                    <a:p>
                      <a:r>
                        <a:rPr lang="el-GR" b="0" i="1" dirty="0" err="1">
                          <a:latin typeface="Times New Roman" panose="02020603050405020304" pitchFamily="18" charset="0"/>
                          <a:cs typeface="Times New Roman" panose="02020603050405020304" pitchFamily="18" charset="0"/>
                        </a:rPr>
                        <a:t>αὐλητήρ</a:t>
                      </a:r>
                      <a:r>
                        <a:rPr lang="el-GR" b="0" i="1" dirty="0">
                          <a:latin typeface="Times New Roman" panose="02020603050405020304" pitchFamily="18" charset="0"/>
                          <a:cs typeface="Times New Roman" panose="02020603050405020304" pitchFamily="18" charset="0"/>
                        </a:rPr>
                        <a:t>&gt; </a:t>
                      </a:r>
                      <a:r>
                        <a:rPr lang="el-GR" b="0" i="1" dirty="0" err="1">
                          <a:latin typeface="Times New Roman" panose="02020603050405020304" pitchFamily="18" charset="0"/>
                          <a:cs typeface="Times New Roman" panose="02020603050405020304" pitchFamily="18" charset="0"/>
                        </a:rPr>
                        <a:t>αὐλητρὶς</a:t>
                      </a:r>
                      <a:endParaRPr lang="el-GR" b="0" i="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214191423"/>
                  </a:ext>
                </a:extLst>
              </a:tr>
            </a:tbl>
          </a:graphicData>
        </a:graphic>
      </p:graphicFrame>
    </p:spTree>
    <p:extLst>
      <p:ext uri="{BB962C8B-B14F-4D97-AF65-F5344CB8AC3E}">
        <p14:creationId xmlns:p14="http://schemas.microsoft.com/office/powerpoint/2010/main" val="5633743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a:xfrm>
            <a:off x="179512" y="1719262"/>
            <a:ext cx="8712968" cy="4878089"/>
          </a:xfrm>
        </p:spPr>
        <p:txBody>
          <a:bodyPr>
            <a:normAutofit fontScale="77500" lnSpcReduction="20000"/>
          </a:bodyPr>
          <a:lstStyle/>
          <a:p>
            <a:pPr algn="just"/>
            <a:r>
              <a:rPr lang="el-GR" sz="2300" b="1" dirty="0"/>
              <a:t>Ελληνιστική κοινή </a:t>
            </a:r>
          </a:p>
          <a:p>
            <a:pPr marL="608012" indent="-342900" algn="just">
              <a:lnSpc>
                <a:spcPct val="120000"/>
              </a:lnSpc>
              <a:buFont typeface="Wingdings" panose="05000000000000000000" pitchFamily="2" charset="2"/>
              <a:buChar char="Ø"/>
            </a:pPr>
            <a:r>
              <a:rPr lang="el-GR" sz="2300" dirty="0"/>
              <a:t>Περιορισμός παραγωγικότητας των επιθημάτων –</a:t>
            </a:r>
            <a:r>
              <a:rPr lang="el-GR" sz="2300" dirty="0" err="1"/>
              <a:t>τήρ</a:t>
            </a:r>
            <a:r>
              <a:rPr lang="el-GR" sz="2300" dirty="0"/>
              <a:t> και –</a:t>
            </a:r>
            <a:r>
              <a:rPr lang="el-GR" sz="2300" dirty="0" err="1"/>
              <a:t>αινα</a:t>
            </a:r>
            <a:endParaRPr lang="el-GR" sz="2300" dirty="0"/>
          </a:p>
          <a:p>
            <a:pPr marL="608012" indent="-342900" algn="just">
              <a:lnSpc>
                <a:spcPct val="120000"/>
              </a:lnSpc>
              <a:buFont typeface="Wingdings" panose="05000000000000000000" pitchFamily="2" charset="2"/>
              <a:buChar char="Ø"/>
            </a:pPr>
            <a:r>
              <a:rPr lang="el-GR" sz="2300" dirty="0"/>
              <a:t>Διεύρυνση χρήσης αρσενικών επιθημάτων –</a:t>
            </a:r>
            <a:r>
              <a:rPr lang="el-GR" sz="2300" dirty="0" err="1"/>
              <a:t>άς</a:t>
            </a:r>
            <a:r>
              <a:rPr lang="el-GR" sz="2300" dirty="0"/>
              <a:t>, -της/-τής, -</a:t>
            </a:r>
            <a:r>
              <a:rPr lang="el-GR" sz="2300" dirty="0" err="1"/>
              <a:t>εύς</a:t>
            </a:r>
            <a:r>
              <a:rPr lang="el-GR" sz="2300" dirty="0"/>
              <a:t> και των θηλυκών –</a:t>
            </a:r>
            <a:r>
              <a:rPr lang="el-GR" sz="2300" dirty="0" err="1"/>
              <a:t>ισσα</a:t>
            </a:r>
            <a:r>
              <a:rPr lang="el-GR" sz="2300" dirty="0"/>
              <a:t>, -</a:t>
            </a:r>
            <a:r>
              <a:rPr lang="el-GR" sz="2300" dirty="0" err="1"/>
              <a:t>τρια</a:t>
            </a:r>
            <a:r>
              <a:rPr lang="en-US" sz="2300" dirty="0"/>
              <a:t>, </a:t>
            </a:r>
            <a:r>
              <a:rPr lang="el-GR" sz="2100" i="1" dirty="0"/>
              <a:t>ποιήτρια&gt;</a:t>
            </a:r>
            <a:r>
              <a:rPr lang="en-US" sz="2100" i="1" dirty="0"/>
              <a:t> </a:t>
            </a:r>
            <a:r>
              <a:rPr lang="el-GR" sz="2100" i="1" dirty="0" err="1"/>
              <a:t>ποιητ</a:t>
            </a:r>
            <a:r>
              <a:rPr lang="el-GR" sz="2100" i="1" dirty="0" err="1">
                <a:cs typeface="Times New Roman" panose="02020603050405020304" pitchFamily="18" charset="0"/>
              </a:rPr>
              <a:t>ὴς</a:t>
            </a:r>
            <a:endParaRPr lang="el-GR" sz="2100" i="1" dirty="0">
              <a:cs typeface="Times New Roman" panose="02020603050405020304" pitchFamily="18" charset="0"/>
            </a:endParaRPr>
          </a:p>
          <a:p>
            <a:pPr marL="608012" indent="-342900" algn="just">
              <a:lnSpc>
                <a:spcPct val="120000"/>
              </a:lnSpc>
              <a:buFont typeface="Wingdings" panose="05000000000000000000" pitchFamily="2" charset="2"/>
              <a:buChar char="Ø"/>
            </a:pPr>
            <a:r>
              <a:rPr lang="el-GR" sz="2300" dirty="0"/>
              <a:t>Εισαγωγή αρσενικού επιθήματος –</a:t>
            </a:r>
            <a:r>
              <a:rPr lang="el-GR" sz="2300" dirty="0" err="1"/>
              <a:t>άριος</a:t>
            </a:r>
            <a:r>
              <a:rPr lang="el-GR" sz="2300" dirty="0"/>
              <a:t>&lt;λατ.</a:t>
            </a:r>
            <a:r>
              <a:rPr lang="en-US" sz="2300" dirty="0"/>
              <a:t>–</a:t>
            </a:r>
            <a:r>
              <a:rPr lang="en-US" sz="2300" dirty="0" err="1"/>
              <a:t>arius</a:t>
            </a:r>
            <a:r>
              <a:rPr lang="el-GR" sz="2300" dirty="0"/>
              <a:t>, </a:t>
            </a:r>
            <a:r>
              <a:rPr lang="en-US" sz="2300" dirty="0"/>
              <a:t> </a:t>
            </a:r>
            <a:r>
              <a:rPr lang="el-GR" sz="2100" i="1" dirty="0" err="1"/>
              <a:t>παστιλλάριος</a:t>
            </a:r>
            <a:endParaRPr lang="el-GR" sz="2300" i="1" dirty="0"/>
          </a:p>
          <a:p>
            <a:pPr marL="608012" indent="-342900" algn="just">
              <a:lnSpc>
                <a:spcPct val="120000"/>
              </a:lnSpc>
              <a:buFont typeface="Wingdings" panose="05000000000000000000" pitchFamily="2" charset="2"/>
              <a:buChar char="Ø"/>
            </a:pPr>
            <a:r>
              <a:rPr lang="el-GR" sz="2300" dirty="0"/>
              <a:t>Αρχή </a:t>
            </a:r>
            <a:r>
              <a:rPr lang="el-GR" sz="2300" dirty="0" err="1"/>
              <a:t>μεταπλασμού</a:t>
            </a:r>
            <a:r>
              <a:rPr lang="el-GR" sz="2300" dirty="0"/>
              <a:t> θηλυκών ουσιαστικών σε –</a:t>
            </a:r>
            <a:r>
              <a:rPr lang="el-GR" sz="2300" dirty="0" err="1"/>
              <a:t>ος</a:t>
            </a:r>
            <a:r>
              <a:rPr lang="el-GR" sz="2300" dirty="0"/>
              <a:t> προς το αρσενικό γένος  </a:t>
            </a:r>
          </a:p>
          <a:p>
            <a:pPr marL="265112" indent="0" algn="just">
              <a:buNone/>
            </a:pPr>
            <a:endParaRPr lang="el-GR" sz="2300" dirty="0"/>
          </a:p>
          <a:p>
            <a:pPr algn="just"/>
            <a:r>
              <a:rPr lang="el-GR" sz="2300" b="1" dirty="0"/>
              <a:t>Μεσαιωνική ελληνική </a:t>
            </a:r>
          </a:p>
          <a:p>
            <a:pPr marL="615950" indent="-342900" algn="just">
              <a:lnSpc>
                <a:spcPct val="120000"/>
              </a:lnSpc>
              <a:buClr>
                <a:srgbClr val="C4664C"/>
              </a:buClr>
              <a:buFont typeface="Wingdings" panose="05000000000000000000" pitchFamily="2" charset="2"/>
              <a:buChar char="Ø"/>
            </a:pPr>
            <a:r>
              <a:rPr lang="el-GR" sz="2300" dirty="0"/>
              <a:t>Αντικατάσταση του –</a:t>
            </a:r>
            <a:r>
              <a:rPr lang="el-GR" sz="2300" dirty="0" err="1"/>
              <a:t>άριος</a:t>
            </a:r>
            <a:r>
              <a:rPr lang="el-GR" sz="2300" dirty="0"/>
              <a:t> από το –</a:t>
            </a:r>
            <a:r>
              <a:rPr lang="el-GR" sz="2300" dirty="0" err="1"/>
              <a:t>άς</a:t>
            </a:r>
            <a:r>
              <a:rPr lang="el-GR" sz="2300" dirty="0"/>
              <a:t>, </a:t>
            </a:r>
            <a:r>
              <a:rPr lang="el-GR" sz="2100" i="1" dirty="0" err="1"/>
              <a:t>παστιλλάριος</a:t>
            </a:r>
            <a:r>
              <a:rPr lang="el-GR" sz="2100" i="1" dirty="0"/>
              <a:t>&gt; </a:t>
            </a:r>
            <a:r>
              <a:rPr lang="el-GR" sz="2100" i="1" dirty="0" err="1"/>
              <a:t>παστιλλ</a:t>
            </a:r>
            <a:r>
              <a:rPr lang="el-GR" sz="2100" dirty="0" err="1">
                <a:cs typeface="Times New Roman" panose="02020603050405020304" pitchFamily="18" charset="0"/>
              </a:rPr>
              <a:t>ᾶ</a:t>
            </a:r>
            <a:r>
              <a:rPr lang="el-GR" sz="2100" i="1" dirty="0" err="1"/>
              <a:t>ς</a:t>
            </a:r>
            <a:endParaRPr lang="en-US" sz="2300" i="1" dirty="0"/>
          </a:p>
          <a:p>
            <a:pPr marL="615950" indent="-342900" algn="just">
              <a:lnSpc>
                <a:spcPct val="120000"/>
              </a:lnSpc>
              <a:buFont typeface="Wingdings" panose="05000000000000000000" pitchFamily="2" charset="2"/>
              <a:buChar char="Ø"/>
            </a:pPr>
            <a:r>
              <a:rPr lang="el-GR" sz="2300" dirty="0"/>
              <a:t>Σχεδόν ολοκληρωτικός περιορισμός θηλυκών ουσιαστικών σε –</a:t>
            </a:r>
            <a:r>
              <a:rPr lang="el-GR" sz="2300" dirty="0" err="1"/>
              <a:t>ος</a:t>
            </a:r>
            <a:r>
              <a:rPr lang="el-GR" sz="2300" dirty="0"/>
              <a:t> </a:t>
            </a:r>
          </a:p>
          <a:p>
            <a:pPr marL="615950" indent="-342900" algn="just">
              <a:lnSpc>
                <a:spcPct val="120000"/>
              </a:lnSpc>
              <a:buFont typeface="Wingdings" panose="05000000000000000000" pitchFamily="2" charset="2"/>
              <a:buChar char="Ø"/>
            </a:pPr>
            <a:r>
              <a:rPr lang="el-GR" sz="2300" dirty="0"/>
              <a:t>Ευρεία χρήση του –</a:t>
            </a:r>
            <a:r>
              <a:rPr lang="el-GR" sz="2300" dirty="0" err="1"/>
              <a:t>ισσα</a:t>
            </a:r>
            <a:endParaRPr lang="en-US" sz="2300" dirty="0"/>
          </a:p>
          <a:p>
            <a:pPr marL="615950" indent="-342900" algn="just">
              <a:lnSpc>
                <a:spcPct val="120000"/>
              </a:lnSpc>
              <a:buFont typeface="Wingdings" panose="05000000000000000000" pitchFamily="2" charset="2"/>
              <a:buChar char="Ø"/>
            </a:pPr>
            <a:r>
              <a:rPr lang="el-GR" sz="2300" dirty="0"/>
              <a:t>Παραγωγή θηλυκών ουσιαστικών σε –</a:t>
            </a:r>
            <a:r>
              <a:rPr lang="el-GR" sz="2300" dirty="0" err="1"/>
              <a:t>ού</a:t>
            </a:r>
            <a:r>
              <a:rPr lang="el-GR" sz="2300" dirty="0"/>
              <a:t> και σε –</a:t>
            </a:r>
            <a:r>
              <a:rPr lang="el-GR" sz="2300" dirty="0" err="1"/>
              <a:t>έσα</a:t>
            </a:r>
            <a:r>
              <a:rPr lang="en-US" sz="2300" dirty="0"/>
              <a:t>,</a:t>
            </a:r>
            <a:r>
              <a:rPr lang="el-GR" sz="2300" dirty="0"/>
              <a:t>  </a:t>
            </a:r>
            <a:r>
              <a:rPr lang="el-GR" sz="2100" i="1" dirty="0"/>
              <a:t>μυλωνού&lt; </a:t>
            </a:r>
            <a:r>
              <a:rPr lang="el-GR" sz="2100" i="1" dirty="0" err="1"/>
              <a:t>μυλων</a:t>
            </a:r>
            <a:r>
              <a:rPr lang="el-GR" sz="2100" dirty="0" err="1">
                <a:cs typeface="Times New Roman" panose="02020603050405020304" pitchFamily="18" charset="0"/>
              </a:rPr>
              <a:t>ᾶ</a:t>
            </a:r>
            <a:r>
              <a:rPr lang="el-GR" sz="2100" i="1" dirty="0" err="1"/>
              <a:t>ς</a:t>
            </a:r>
            <a:r>
              <a:rPr lang="en-US" sz="2100" i="1" dirty="0"/>
              <a:t>,</a:t>
            </a:r>
            <a:r>
              <a:rPr lang="el-GR" sz="2100" i="1" dirty="0"/>
              <a:t> κοντέσα, </a:t>
            </a:r>
            <a:r>
              <a:rPr lang="el-GR" sz="2100" i="1" dirty="0" err="1"/>
              <a:t>κουρτέσα</a:t>
            </a:r>
            <a:endParaRPr lang="el-GR" sz="2300" i="1" dirty="0">
              <a:highlight>
                <a:srgbClr val="FFFF00"/>
              </a:highlight>
            </a:endParaRPr>
          </a:p>
          <a:p>
            <a:pPr marL="615950" indent="-342900" algn="just">
              <a:lnSpc>
                <a:spcPct val="120000"/>
              </a:lnSpc>
              <a:buFont typeface="Wingdings" panose="05000000000000000000" pitchFamily="2" charset="2"/>
              <a:buChar char="Ø"/>
            </a:pPr>
            <a:r>
              <a:rPr lang="el-GR" sz="2300" dirty="0"/>
              <a:t>Εισαγωγή θηλυκού επιθήματος –ίνα&lt; λατ. </a:t>
            </a:r>
            <a:r>
              <a:rPr lang="en-US" sz="2300" dirty="0"/>
              <a:t>-</a:t>
            </a:r>
            <a:r>
              <a:rPr lang="en-US" sz="2300" dirty="0" err="1"/>
              <a:t>ina</a:t>
            </a:r>
            <a:endParaRPr lang="el-GR" sz="2300" dirty="0"/>
          </a:p>
          <a:p>
            <a:pPr algn="just"/>
            <a:endParaRPr lang="el-GR" dirty="0"/>
          </a:p>
        </p:txBody>
      </p:sp>
      <p:sp>
        <p:nvSpPr>
          <p:cNvPr id="3" name="Τίτλος 2"/>
          <p:cNvSpPr>
            <a:spLocks noGrp="1"/>
          </p:cNvSpPr>
          <p:nvPr>
            <p:ph type="title"/>
          </p:nvPr>
        </p:nvSpPr>
        <p:spPr/>
        <p:txBody>
          <a:bodyPr/>
          <a:lstStyle/>
          <a:p>
            <a:r>
              <a:rPr lang="el-GR" dirty="0"/>
              <a:t>Η </a:t>
            </a:r>
            <a:r>
              <a:rPr lang="el-GR" dirty="0" err="1"/>
              <a:t>μορφολογια</a:t>
            </a:r>
            <a:r>
              <a:rPr lang="el-GR" dirty="0"/>
              <a:t> των </a:t>
            </a:r>
            <a:r>
              <a:rPr lang="el-GR" dirty="0" err="1"/>
              <a:t>θηλυκων</a:t>
            </a:r>
            <a:r>
              <a:rPr lang="el-GR" dirty="0"/>
              <a:t> </a:t>
            </a:r>
            <a:r>
              <a:rPr lang="el-GR" dirty="0" err="1"/>
              <a:t>επαγγελματικων</a:t>
            </a:r>
            <a:r>
              <a:rPr lang="el-GR" dirty="0"/>
              <a:t> </a:t>
            </a:r>
            <a:r>
              <a:rPr lang="el-GR" dirty="0" err="1"/>
              <a:t>ουσιαστικων</a:t>
            </a:r>
            <a:r>
              <a:rPr lang="el-GR" dirty="0"/>
              <a:t> (</a:t>
            </a:r>
            <a:r>
              <a:rPr lang="en-US" dirty="0"/>
              <a:t>2</a:t>
            </a:r>
            <a:r>
              <a:rPr lang="el-GR" dirty="0"/>
              <a:t>)</a:t>
            </a:r>
          </a:p>
        </p:txBody>
      </p:sp>
    </p:spTree>
    <p:extLst>
      <p:ext uri="{BB962C8B-B14F-4D97-AF65-F5344CB8AC3E}">
        <p14:creationId xmlns:p14="http://schemas.microsoft.com/office/powerpoint/2010/main" val="2720909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a:xfrm>
            <a:off x="107504" y="1700808"/>
            <a:ext cx="8680896" cy="4968551"/>
          </a:xfrm>
        </p:spPr>
        <p:txBody>
          <a:bodyPr>
            <a:normAutofit fontScale="85000" lnSpcReduction="10000"/>
          </a:bodyPr>
          <a:lstStyle/>
          <a:p>
            <a:pPr marL="44450" indent="0" algn="just">
              <a:buNone/>
            </a:pPr>
            <a:r>
              <a:rPr lang="el-GR" sz="2100" b="1" i="1" dirty="0">
                <a:solidFill>
                  <a:srgbClr val="C00000"/>
                </a:solidFill>
                <a:latin typeface="Times New Roman" panose="02020603050405020304" pitchFamily="18" charset="0"/>
                <a:cs typeface="Times New Roman" panose="02020603050405020304" pitchFamily="18" charset="0"/>
              </a:rPr>
              <a:t>«</a:t>
            </a:r>
            <a:r>
              <a:rPr lang="el-GR" sz="2100" b="1" i="1" dirty="0" err="1">
                <a:solidFill>
                  <a:srgbClr val="C00000"/>
                </a:solidFill>
                <a:latin typeface="Times New Roman" panose="02020603050405020304" pitchFamily="18" charset="0"/>
                <a:cs typeface="Times New Roman" panose="02020603050405020304" pitchFamily="18" charset="0"/>
              </a:rPr>
              <a:t>Οἱ</a:t>
            </a:r>
            <a:r>
              <a:rPr lang="el-GR" sz="2100" b="1" i="1" dirty="0">
                <a:solidFill>
                  <a:srgbClr val="C00000"/>
                </a:solidFill>
                <a:latin typeface="Times New Roman" panose="02020603050405020304" pitchFamily="18" charset="0"/>
                <a:cs typeface="Times New Roman" panose="02020603050405020304" pitchFamily="18" charset="0"/>
              </a:rPr>
              <a:t> λόγιοι </a:t>
            </a:r>
            <a:r>
              <a:rPr lang="el-GR" sz="2100" b="1" i="1" dirty="0" err="1">
                <a:solidFill>
                  <a:srgbClr val="C00000"/>
                </a:solidFill>
                <a:latin typeface="Times New Roman" panose="02020603050405020304" pitchFamily="18" charset="0"/>
                <a:cs typeface="Times New Roman" panose="02020603050405020304" pitchFamily="18" charset="0"/>
              </a:rPr>
              <a:t>ἄνδρες</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τοῦ</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ἔθνους</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εἶναι</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φυσικὰ</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οἱ</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νομοθέται</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τῆς</a:t>
            </a:r>
            <a:r>
              <a:rPr lang="el-GR" sz="2100" b="1" i="1" dirty="0">
                <a:solidFill>
                  <a:srgbClr val="C00000"/>
                </a:solidFill>
                <a:latin typeface="Times New Roman" panose="02020603050405020304" pitchFamily="18" charset="0"/>
                <a:cs typeface="Times New Roman" panose="02020603050405020304" pitchFamily="18" charset="0"/>
              </a:rPr>
              <a:t> γλώσσης, </a:t>
            </a:r>
            <a:r>
              <a:rPr lang="el-GR" sz="2100" b="1" i="1" dirty="0" err="1">
                <a:solidFill>
                  <a:srgbClr val="C00000"/>
                </a:solidFill>
                <a:latin typeface="Times New Roman" panose="02020603050405020304" pitchFamily="18" charset="0"/>
                <a:cs typeface="Times New Roman" panose="02020603050405020304" pitchFamily="18" charset="0"/>
              </a:rPr>
              <a:t>τὴν</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ὁποίαν</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λαλεῖ</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τὸ</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ἔθνος</a:t>
            </a:r>
            <a:r>
              <a:rPr lang="el-GR" sz="2100" b="1" i="1" dirty="0">
                <a:solidFill>
                  <a:srgbClr val="C00000"/>
                </a:solidFill>
                <a:latin typeface="Times New Roman" panose="02020603050405020304" pitchFamily="18" charset="0"/>
                <a:cs typeface="Times New Roman" panose="02020603050405020304" pitchFamily="18" charset="0"/>
              </a:rPr>
              <a:t>…» </a:t>
            </a:r>
            <a:r>
              <a:rPr lang="el-GR" sz="2100" b="1" i="1" dirty="0" err="1">
                <a:solidFill>
                  <a:srgbClr val="C00000"/>
                </a:solidFill>
                <a:latin typeface="Times New Roman" panose="02020603050405020304" pitchFamily="18" charset="0"/>
                <a:cs typeface="Times New Roman" panose="02020603050405020304" pitchFamily="18" charset="0"/>
              </a:rPr>
              <a:t>Αδ</a:t>
            </a:r>
            <a:r>
              <a:rPr lang="en-US" sz="2100" b="1" i="1" dirty="0">
                <a:solidFill>
                  <a:srgbClr val="C00000"/>
                </a:solidFill>
                <a:latin typeface="Times New Roman" panose="02020603050405020304" pitchFamily="18" charset="0"/>
                <a:cs typeface="Times New Roman" panose="02020603050405020304" pitchFamily="18" charset="0"/>
              </a:rPr>
              <a:t>.</a:t>
            </a:r>
            <a:r>
              <a:rPr lang="el-GR" sz="2100" b="1" i="1" dirty="0">
                <a:solidFill>
                  <a:srgbClr val="C00000"/>
                </a:solidFill>
                <a:latin typeface="Times New Roman" panose="02020603050405020304" pitchFamily="18" charset="0"/>
                <a:cs typeface="Times New Roman" panose="02020603050405020304" pitchFamily="18" charset="0"/>
              </a:rPr>
              <a:t> Κοραής, Προλεγόμενα</a:t>
            </a:r>
          </a:p>
          <a:p>
            <a:pPr algn="just">
              <a:lnSpc>
                <a:spcPct val="150000"/>
              </a:lnSpc>
            </a:pPr>
            <a:r>
              <a:rPr lang="el-GR" sz="2100" b="1" dirty="0"/>
              <a:t>Καθαρεύουσα </a:t>
            </a:r>
            <a:endParaRPr lang="el-GR" sz="2100" dirty="0"/>
          </a:p>
          <a:p>
            <a:pPr marL="530225" indent="-265113" algn="just">
              <a:lnSpc>
                <a:spcPct val="150000"/>
              </a:lnSpc>
              <a:buFont typeface="Wingdings" panose="05000000000000000000" pitchFamily="2" charset="2"/>
              <a:buChar char="Ø"/>
            </a:pPr>
            <a:r>
              <a:rPr lang="el-GR" sz="2100" dirty="0"/>
              <a:t>Στόχος: ανώτερο υφολογικό επίπεδο των παραγόμενων λέξεων</a:t>
            </a:r>
          </a:p>
          <a:p>
            <a:pPr marL="530225" indent="-265113" algn="just">
              <a:lnSpc>
                <a:spcPct val="150000"/>
              </a:lnSpc>
              <a:buFont typeface="Wingdings" panose="05000000000000000000" pitchFamily="2" charset="2"/>
              <a:buChar char="Ø"/>
            </a:pPr>
            <a:r>
              <a:rPr lang="el-GR" sz="2100" dirty="0"/>
              <a:t>Κύρια πηγή άντλησης παραγωγικών επιθημάτων: αρχαία ελληνική </a:t>
            </a:r>
            <a:endParaRPr lang="en-US" sz="2100" dirty="0"/>
          </a:p>
          <a:p>
            <a:pPr marL="530225" indent="-265113" algn="just">
              <a:lnSpc>
                <a:spcPct val="150000"/>
              </a:lnSpc>
              <a:buFont typeface="Wingdings" panose="05000000000000000000" pitchFamily="2" charset="2"/>
              <a:buChar char="Ø"/>
            </a:pPr>
            <a:r>
              <a:rPr lang="el-GR" sz="2100" dirty="0"/>
              <a:t>Πεδίο χρήσης: δημόσιος τομέας / διοίκηση </a:t>
            </a:r>
          </a:p>
          <a:p>
            <a:pPr marL="265112" indent="0" algn="just">
              <a:lnSpc>
                <a:spcPct val="150000"/>
              </a:lnSpc>
              <a:buNone/>
            </a:pPr>
            <a:r>
              <a:rPr lang="el-GR" sz="2100" b="1" dirty="0"/>
              <a:t>Γυναικεία επαγγελματικά και ιδιότητες:</a:t>
            </a:r>
          </a:p>
          <a:p>
            <a:pPr marL="633413" indent="-190500" algn="just">
              <a:lnSpc>
                <a:spcPct val="150000"/>
              </a:lnSpc>
              <a:buFont typeface="Wingdings" panose="05000000000000000000" pitchFamily="2" charset="2"/>
              <a:buChar char="§"/>
            </a:pPr>
            <a:r>
              <a:rPr lang="el-GR" sz="2100" dirty="0"/>
              <a:t>Θηλυκό επίθημα –</a:t>
            </a:r>
            <a:r>
              <a:rPr lang="el-GR" sz="2100" dirty="0" err="1"/>
              <a:t>ις</a:t>
            </a:r>
            <a:r>
              <a:rPr lang="el-GR" sz="2100" dirty="0"/>
              <a:t> κυρίως από αρσενικά σύνθετα με β΄ συνθετικό –τέχνης </a:t>
            </a:r>
            <a:r>
              <a:rPr lang="el-GR" sz="1900" i="1" dirty="0"/>
              <a:t>ο καλλιτέχνης&gt; η </a:t>
            </a:r>
            <a:r>
              <a:rPr lang="el-GR" sz="1900" i="1" dirty="0" err="1"/>
              <a:t>καλλιτέχνις</a:t>
            </a:r>
            <a:r>
              <a:rPr lang="el-GR" sz="1900" i="1" dirty="0"/>
              <a:t>, ο βιοτέχνης&gt; η </a:t>
            </a:r>
            <a:r>
              <a:rPr lang="el-GR" sz="1900" i="1" dirty="0" err="1"/>
              <a:t>βιοτέχνις</a:t>
            </a:r>
            <a:endParaRPr lang="el-GR" sz="1900" dirty="0"/>
          </a:p>
          <a:p>
            <a:pPr marL="633413" indent="-190500" algn="just">
              <a:lnSpc>
                <a:spcPct val="150000"/>
              </a:lnSpc>
              <a:buFont typeface="Wingdings" panose="05000000000000000000" pitchFamily="2" charset="2"/>
              <a:buChar char="§"/>
            </a:pPr>
            <a:r>
              <a:rPr lang="el-GR" sz="2100" dirty="0"/>
              <a:t>‘Κοινό γένος’: Αρσενικά επιθήματα όπως </a:t>
            </a:r>
            <a:r>
              <a:rPr lang="el-GR" sz="2100" dirty="0" err="1"/>
              <a:t>ός</a:t>
            </a:r>
            <a:r>
              <a:rPr lang="el-GR" sz="2100" dirty="0"/>
              <a:t>/–</a:t>
            </a:r>
            <a:r>
              <a:rPr lang="el-GR" sz="2100" dirty="0" err="1"/>
              <a:t>ος</a:t>
            </a:r>
            <a:r>
              <a:rPr lang="el-GR" sz="2100" dirty="0"/>
              <a:t>, -</a:t>
            </a:r>
            <a:r>
              <a:rPr lang="el-GR" sz="2100" dirty="0" err="1"/>
              <a:t>ής</a:t>
            </a:r>
            <a:r>
              <a:rPr lang="el-GR" sz="2100" dirty="0"/>
              <a:t>, -ων, -</a:t>
            </a:r>
            <a:r>
              <a:rPr lang="el-GR" sz="2100" dirty="0" err="1"/>
              <a:t>ευς</a:t>
            </a:r>
            <a:r>
              <a:rPr lang="el-GR" sz="2100" dirty="0"/>
              <a:t>  </a:t>
            </a:r>
          </a:p>
          <a:p>
            <a:pPr marL="633413" indent="0" algn="just">
              <a:lnSpc>
                <a:spcPct val="150000"/>
              </a:lnSpc>
              <a:buNone/>
            </a:pPr>
            <a:r>
              <a:rPr lang="el-GR" sz="1900" i="1" dirty="0"/>
              <a:t>ο/η ιατρός</a:t>
            </a:r>
            <a:r>
              <a:rPr lang="el-GR" sz="2100" dirty="0"/>
              <a:t>, </a:t>
            </a:r>
            <a:r>
              <a:rPr lang="el-GR" sz="1900" i="1" dirty="0"/>
              <a:t>ο/η φιλόλογος</a:t>
            </a:r>
            <a:r>
              <a:rPr lang="el-GR" sz="2100" dirty="0"/>
              <a:t>, </a:t>
            </a:r>
            <a:r>
              <a:rPr lang="el-GR" sz="1900" i="1" dirty="0"/>
              <a:t>ο/η δικαστής, ο/η βουλευτής,               </a:t>
            </a:r>
            <a:r>
              <a:rPr lang="en-US" sz="1900" i="1" dirty="0"/>
              <a:t>             </a:t>
            </a:r>
            <a:r>
              <a:rPr lang="el-GR" sz="1900" i="1" dirty="0"/>
              <a:t>   ο/η </a:t>
            </a:r>
            <a:r>
              <a:rPr lang="el-GR" sz="1900" i="1" dirty="0" err="1"/>
              <a:t>αρχιτέκτων</a:t>
            </a:r>
            <a:r>
              <a:rPr lang="el-GR" sz="1900" i="1" dirty="0"/>
              <a:t>, ο/ η γραμματεύς, ο/ η συγγραφεύς</a:t>
            </a:r>
          </a:p>
          <a:p>
            <a:pPr marL="633413" indent="0" algn="just">
              <a:buNone/>
            </a:pPr>
            <a:endParaRPr lang="el-GR" i="1" dirty="0"/>
          </a:p>
          <a:p>
            <a:endParaRPr lang="el-GR" dirty="0"/>
          </a:p>
        </p:txBody>
      </p:sp>
      <p:sp>
        <p:nvSpPr>
          <p:cNvPr id="3" name="Τίτλος 2"/>
          <p:cNvSpPr>
            <a:spLocks noGrp="1"/>
          </p:cNvSpPr>
          <p:nvPr>
            <p:ph type="title"/>
          </p:nvPr>
        </p:nvSpPr>
        <p:spPr/>
        <p:txBody>
          <a:bodyPr/>
          <a:lstStyle/>
          <a:p>
            <a:r>
              <a:rPr lang="el-GR" dirty="0"/>
              <a:t>Η </a:t>
            </a:r>
            <a:r>
              <a:rPr lang="el-GR" dirty="0" err="1"/>
              <a:t>μορφολογια</a:t>
            </a:r>
            <a:r>
              <a:rPr lang="el-GR" dirty="0"/>
              <a:t> των </a:t>
            </a:r>
            <a:r>
              <a:rPr lang="el-GR" dirty="0" err="1"/>
              <a:t>θηλυκων</a:t>
            </a:r>
            <a:r>
              <a:rPr lang="el-GR" dirty="0"/>
              <a:t> </a:t>
            </a:r>
            <a:r>
              <a:rPr lang="el-GR" dirty="0" err="1"/>
              <a:t>επαγγελματικων</a:t>
            </a:r>
            <a:r>
              <a:rPr lang="el-GR" dirty="0"/>
              <a:t> </a:t>
            </a:r>
            <a:r>
              <a:rPr lang="el-GR" dirty="0" err="1"/>
              <a:t>ουσιαστικων</a:t>
            </a:r>
            <a:r>
              <a:rPr lang="el-GR" dirty="0"/>
              <a:t> (3)</a:t>
            </a:r>
          </a:p>
        </p:txBody>
      </p:sp>
    </p:spTree>
    <p:extLst>
      <p:ext uri="{BB962C8B-B14F-4D97-AF65-F5344CB8AC3E}">
        <p14:creationId xmlns:p14="http://schemas.microsoft.com/office/powerpoint/2010/main" val="46457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3508" y="1628800"/>
            <a:ext cx="8856984" cy="4950097"/>
          </a:xfrm>
        </p:spPr>
        <p:txBody>
          <a:bodyPr>
            <a:normAutofit lnSpcReduction="10000"/>
          </a:bodyPr>
          <a:lstStyle/>
          <a:p>
            <a:pPr marL="274320" algn="just" fontAlgn="auto">
              <a:spcAft>
                <a:spcPts val="0"/>
              </a:spcAft>
              <a:defRPr/>
            </a:pPr>
            <a:r>
              <a:rPr lang="el-GR" b="1" dirty="0"/>
              <a:t>Νέα ελληνική</a:t>
            </a:r>
            <a:endParaRPr lang="el-GR" dirty="0"/>
          </a:p>
          <a:p>
            <a:pPr marL="354013" indent="-265113" algn="just" fontAlgn="auto">
              <a:spcAft>
                <a:spcPts val="0"/>
              </a:spcAft>
              <a:buFont typeface="Wingdings" panose="05000000000000000000" pitchFamily="2" charset="2"/>
              <a:buChar char="Ø"/>
              <a:defRPr/>
            </a:pPr>
            <a:r>
              <a:rPr lang="en-US" dirty="0"/>
              <a:t>‘</a:t>
            </a:r>
            <a:r>
              <a:rPr lang="el-GR" b="1" dirty="0"/>
              <a:t>θηλυκά επαγγελματικά</a:t>
            </a:r>
            <a:r>
              <a:rPr lang="en-US" dirty="0"/>
              <a:t>’: </a:t>
            </a:r>
            <a:r>
              <a:rPr lang="el-GR" dirty="0"/>
              <a:t>ουσιαστικά που υποδηλώνουν επαγγελματική ή άλλη ιδιότητα και αναφέρονται σε γυναίκες</a:t>
            </a:r>
            <a:r>
              <a:rPr lang="en-US" dirty="0"/>
              <a:t> </a:t>
            </a:r>
          </a:p>
          <a:p>
            <a:pPr marL="633413" lvl="1" indent="-190500" algn="just" fontAlgn="auto">
              <a:spcAft>
                <a:spcPts val="0"/>
              </a:spcAft>
              <a:defRPr/>
            </a:pPr>
            <a:r>
              <a:rPr lang="el-GR" dirty="0"/>
              <a:t>Στην ΝΕ η πλειοψηφία των θηλυκών επαγγελματικών θεωρούνται παράγωγα των αρσενικών</a:t>
            </a:r>
            <a:r>
              <a:rPr lang="en-US" dirty="0"/>
              <a:t> (</a:t>
            </a:r>
            <a:r>
              <a:rPr lang="en-GB" dirty="0" err="1"/>
              <a:t>δάσκ</a:t>
            </a:r>
            <a:r>
              <a:rPr lang="en-GB" dirty="0"/>
              <a:t>αλος&gt; δασκάλα</a:t>
            </a:r>
            <a:r>
              <a:rPr lang="el-GR" dirty="0"/>
              <a:t>,</a:t>
            </a:r>
            <a:r>
              <a:rPr lang="en-GB" dirty="0"/>
              <a:t> καθηγητής&gt; καθηγήτρια, ράφτης&gt; ράφτρα, αγρότης&gt; αγρότισσα, δικηγόρος&gt; δικηγορίνα, κ.λπ</a:t>
            </a:r>
            <a:r>
              <a:rPr lang="el-GR" dirty="0"/>
              <a:t>)</a:t>
            </a:r>
            <a:endParaRPr lang="en-GB" dirty="0"/>
          </a:p>
          <a:p>
            <a:pPr marL="273050" lvl="1" indent="80963" algn="just" fontAlgn="auto">
              <a:spcAft>
                <a:spcPts val="0"/>
              </a:spcAft>
              <a:buNone/>
              <a:defRPr/>
            </a:pPr>
            <a:endParaRPr lang="en-US" dirty="0"/>
          </a:p>
          <a:p>
            <a:pPr marL="354013" indent="-265113" algn="just" fontAlgn="auto">
              <a:spcAft>
                <a:spcPts val="0"/>
              </a:spcAft>
              <a:buFont typeface="Wingdings" panose="05000000000000000000" pitchFamily="2" charset="2"/>
              <a:buChar char="Ø"/>
              <a:defRPr/>
            </a:pPr>
            <a:r>
              <a:rPr lang="en-US" dirty="0"/>
              <a:t>‘</a:t>
            </a:r>
            <a:r>
              <a:rPr lang="el-GR" b="1" dirty="0"/>
              <a:t>Κοινό γένος</a:t>
            </a:r>
            <a:r>
              <a:rPr lang="en-US" dirty="0"/>
              <a:t>’: </a:t>
            </a:r>
            <a:r>
              <a:rPr lang="el-GR" dirty="0"/>
              <a:t>ουσιαστικά που ακολουθούν </a:t>
            </a:r>
            <a:r>
              <a:rPr lang="el-GR" b="1" dirty="0">
                <a:solidFill>
                  <a:schemeClr val="tx1">
                    <a:lumMod val="75000"/>
                    <a:lumOff val="25000"/>
                  </a:schemeClr>
                </a:solidFill>
              </a:rPr>
              <a:t>την κλίση</a:t>
            </a:r>
            <a:r>
              <a:rPr lang="el-GR" dirty="0">
                <a:solidFill>
                  <a:srgbClr val="FF0000"/>
                </a:solidFill>
              </a:rPr>
              <a:t> </a:t>
            </a:r>
            <a:r>
              <a:rPr lang="el-GR" dirty="0"/>
              <a:t>των αντίστοιχων αρσενικών</a:t>
            </a:r>
            <a:r>
              <a:rPr lang="en-US" dirty="0"/>
              <a:t> (</a:t>
            </a:r>
            <a:r>
              <a:rPr lang="el-GR" dirty="0"/>
              <a:t>ο/η γιατρός, ο/η εκπαιδευτικός, ο</a:t>
            </a:r>
            <a:r>
              <a:rPr lang="en-US" dirty="0"/>
              <a:t>/</a:t>
            </a:r>
            <a:r>
              <a:rPr lang="el-GR" dirty="0"/>
              <a:t>η δικηγόρος</a:t>
            </a:r>
            <a:r>
              <a:rPr lang="en-US" dirty="0"/>
              <a:t>, </a:t>
            </a:r>
            <a:r>
              <a:rPr lang="el-GR" dirty="0"/>
              <a:t>ο</a:t>
            </a:r>
            <a:r>
              <a:rPr lang="en-US" dirty="0"/>
              <a:t>/</a:t>
            </a:r>
            <a:r>
              <a:rPr lang="el-GR" dirty="0"/>
              <a:t>η πρύτανης, ο</a:t>
            </a:r>
            <a:r>
              <a:rPr lang="en-US" dirty="0"/>
              <a:t>/</a:t>
            </a:r>
            <a:r>
              <a:rPr lang="el-GR" dirty="0"/>
              <a:t>η εισαγγελέας</a:t>
            </a:r>
            <a:r>
              <a:rPr lang="en-US" dirty="0"/>
              <a:t>) </a:t>
            </a:r>
          </a:p>
          <a:p>
            <a:pPr marL="633413" lvl="1" indent="-190500" algn="just" fontAlgn="auto">
              <a:spcAft>
                <a:spcPts val="0"/>
              </a:spcAft>
              <a:defRPr/>
            </a:pPr>
            <a:r>
              <a:rPr lang="el-GR" dirty="0"/>
              <a:t>Το γένος των προσώπων αναφοράς δηλώνεται από το άρθρο ή τα συμπληρώματα της ΟΦ</a:t>
            </a:r>
            <a:endParaRPr lang="en-US" dirty="0"/>
          </a:p>
          <a:p>
            <a:pPr marL="273050" lvl="1" indent="-7938" algn="just" fontAlgn="auto">
              <a:spcAft>
                <a:spcPts val="0"/>
              </a:spcAft>
              <a:buNone/>
              <a:defRPr/>
            </a:pPr>
            <a:endParaRPr lang="en-US" dirty="0"/>
          </a:p>
          <a:p>
            <a:pPr marL="88900" indent="0" algn="just" fontAlgn="auto">
              <a:spcAft>
                <a:spcPts val="0"/>
              </a:spcAft>
              <a:buNone/>
              <a:defRPr/>
            </a:pPr>
            <a:r>
              <a:rPr lang="el-GR" dirty="0">
                <a:solidFill>
                  <a:srgbClr val="C00000"/>
                </a:solidFill>
              </a:rPr>
              <a:t>Το κοινό ή συμπεριληπτικό γένος είναι η προτιμητέα επιλογή για τις/τους ομιλήτριες/τες της ΝΕ, κυρίως σε ό,τι αφορά επαγγέλματα υψηλού κοινωνικού κύρους και ιδιότητες ισχύος</a:t>
            </a:r>
            <a:endParaRPr lang="en-GB" dirty="0">
              <a:solidFill>
                <a:srgbClr val="C00000"/>
              </a:solidFill>
            </a:endParaRPr>
          </a:p>
          <a:p>
            <a:pPr marL="45720" indent="0" fontAlgn="auto">
              <a:spcAft>
                <a:spcPts val="0"/>
              </a:spcAft>
              <a:buFont typeface="Wingdings 2" panose="05020102010507070707" pitchFamily="18" charset="2"/>
              <a:buNone/>
              <a:defRPr/>
            </a:pPr>
            <a:endParaRPr lang="en-GB" dirty="0"/>
          </a:p>
        </p:txBody>
      </p:sp>
      <p:sp>
        <p:nvSpPr>
          <p:cNvPr id="3" name="Title 2"/>
          <p:cNvSpPr>
            <a:spLocks noGrp="1"/>
          </p:cNvSpPr>
          <p:nvPr>
            <p:ph type="title"/>
          </p:nvPr>
        </p:nvSpPr>
        <p:spPr/>
        <p:txBody>
          <a:bodyPr/>
          <a:lstStyle/>
          <a:p>
            <a:pPr fontAlgn="auto">
              <a:spcAft>
                <a:spcPts val="0"/>
              </a:spcAft>
              <a:defRPr/>
            </a:pPr>
            <a:r>
              <a:rPr lang="el-GR" sz="2800" dirty="0"/>
              <a:t>Η </a:t>
            </a:r>
            <a:r>
              <a:rPr lang="el-GR" sz="2800" dirty="0" err="1"/>
              <a:t>μορφολογια</a:t>
            </a:r>
            <a:r>
              <a:rPr lang="el-GR" sz="2800" dirty="0"/>
              <a:t> των </a:t>
            </a:r>
            <a:r>
              <a:rPr lang="el-GR" sz="2800" dirty="0" err="1"/>
              <a:t>θηλυκων</a:t>
            </a:r>
            <a:r>
              <a:rPr lang="el-GR" sz="2800" dirty="0"/>
              <a:t> </a:t>
            </a:r>
            <a:r>
              <a:rPr lang="el-GR" sz="2800" dirty="0" err="1"/>
              <a:t>επαγγελματικων</a:t>
            </a:r>
            <a:r>
              <a:rPr lang="el-GR" sz="2800" dirty="0"/>
              <a:t> </a:t>
            </a:r>
            <a:r>
              <a:rPr lang="el-GR" sz="2800" dirty="0" err="1"/>
              <a:t>ουσιαστικων</a:t>
            </a:r>
            <a:r>
              <a:rPr lang="en-GB" sz="2800" dirty="0"/>
              <a:t> </a:t>
            </a:r>
            <a:r>
              <a:rPr lang="el-GR" sz="2800" dirty="0" err="1"/>
              <a:t>σημερα</a:t>
            </a:r>
            <a:r>
              <a:rPr lang="en-US" sz="2800" dirty="0"/>
              <a:t> </a:t>
            </a:r>
            <a:r>
              <a:rPr lang="el-GR" sz="2800" dirty="0"/>
              <a:t>(4)</a:t>
            </a:r>
            <a:endParaRPr lang="en-GB" sz="2800" dirty="0"/>
          </a:p>
        </p:txBody>
      </p:sp>
    </p:spTree>
    <p:extLst>
      <p:ext uri="{BB962C8B-B14F-4D97-AF65-F5344CB8AC3E}">
        <p14:creationId xmlns:p14="http://schemas.microsoft.com/office/powerpoint/2010/main" val="3006655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274320" algn="just" fontAlgn="auto">
              <a:spcAft>
                <a:spcPts val="0"/>
              </a:spcAft>
              <a:defRPr/>
            </a:pPr>
            <a:r>
              <a:rPr lang="el-GR" dirty="0">
                <a:solidFill>
                  <a:schemeClr val="tx1"/>
                </a:solidFill>
              </a:rPr>
              <a:t>2</a:t>
            </a:r>
            <a:r>
              <a:rPr lang="el-GR" baseline="30000" dirty="0">
                <a:solidFill>
                  <a:schemeClr val="tx1"/>
                </a:solidFill>
              </a:rPr>
              <a:t>ο</a:t>
            </a:r>
            <a:r>
              <a:rPr lang="el-GR" dirty="0">
                <a:solidFill>
                  <a:schemeClr val="tx1"/>
                </a:solidFill>
              </a:rPr>
              <a:t> κύμα φεμινιστικής γλωσσολογίας (μέσα 1970)– στόχοι: </a:t>
            </a:r>
          </a:p>
          <a:p>
            <a:pPr marL="45720" indent="0" algn="just" fontAlgn="auto">
              <a:spcAft>
                <a:spcPts val="0"/>
              </a:spcAft>
              <a:buNone/>
              <a:defRPr/>
            </a:pPr>
            <a:endParaRPr lang="el-GR" dirty="0"/>
          </a:p>
          <a:p>
            <a:pPr marL="548958" lvl="1" algn="just" fontAlgn="auto">
              <a:spcAft>
                <a:spcPts val="0"/>
              </a:spcAft>
              <a:defRPr/>
            </a:pPr>
            <a:r>
              <a:rPr lang="el-GR" dirty="0"/>
              <a:t>Να αποκαλύψει τον άνισο τρόπο μέσω του οποίου η χρήση της γλώσσας αναπαριστά άνδρες και γυναίκες</a:t>
            </a:r>
          </a:p>
          <a:p>
            <a:pPr marL="548958" lvl="1" algn="just" fontAlgn="auto">
              <a:spcAft>
                <a:spcPts val="0"/>
              </a:spcAft>
              <a:defRPr/>
            </a:pPr>
            <a:endParaRPr lang="el-GR" dirty="0"/>
          </a:p>
          <a:p>
            <a:pPr marL="548958" lvl="1" algn="just" fontAlgn="auto">
              <a:spcAft>
                <a:spcPts val="0"/>
              </a:spcAft>
              <a:defRPr/>
            </a:pPr>
            <a:r>
              <a:rPr lang="el-GR" dirty="0"/>
              <a:t>Να διαλύσει μύθους γύρω από το πως επικοινωνούν άνδρες και γυναίκες</a:t>
            </a:r>
          </a:p>
          <a:p>
            <a:pPr marL="548958" lvl="1" algn="just" fontAlgn="auto">
              <a:spcAft>
                <a:spcPts val="0"/>
              </a:spcAft>
              <a:defRPr/>
            </a:pPr>
            <a:endParaRPr lang="el-GR" dirty="0"/>
          </a:p>
          <a:p>
            <a:pPr marL="652145" lvl="1" indent="-285750" algn="just" fontAlgn="auto">
              <a:spcAft>
                <a:spcPts val="0"/>
              </a:spcAft>
              <a:buFont typeface="Wingdings" panose="05000000000000000000" pitchFamily="2" charset="2"/>
              <a:buChar char="ü"/>
              <a:defRPr/>
            </a:pPr>
            <a:r>
              <a:rPr lang="el-GR" dirty="0"/>
              <a:t>Η γλώσσα νοείται ως πεδίου σεξισμού </a:t>
            </a:r>
            <a:endParaRPr lang="en-GB" dirty="0"/>
          </a:p>
          <a:p>
            <a:pPr marL="366395" lvl="1" indent="0" algn="just" fontAlgn="auto">
              <a:spcAft>
                <a:spcPts val="0"/>
              </a:spcAft>
              <a:buNone/>
              <a:defRPr/>
            </a:pPr>
            <a:endParaRPr lang="en-GB" dirty="0"/>
          </a:p>
          <a:p>
            <a:pPr marL="652145" lvl="1" indent="-285750" algn="just" fontAlgn="auto">
              <a:spcAft>
                <a:spcPts val="0"/>
              </a:spcAft>
              <a:buFont typeface="Wingdings" panose="05000000000000000000" pitchFamily="2" charset="2"/>
              <a:buChar char="ü"/>
              <a:defRPr/>
            </a:pPr>
            <a:r>
              <a:rPr lang="el-GR" dirty="0"/>
              <a:t>Προτάσεις για γλωσσικές μεταρρυθμίσεις για την αντιμετώπιση του φαινομένου του σεξισμού που οδήγησαν σε φεμινιστική γλωσσική πολιτική και σχεδιασμό σε μικρο- και μάκρο- επίπεδα (</a:t>
            </a:r>
            <a:r>
              <a:rPr lang="en-GB" dirty="0"/>
              <a:t>feminist language policy and planning) </a:t>
            </a:r>
            <a:r>
              <a:rPr lang="el-GR" dirty="0"/>
              <a:t> </a:t>
            </a:r>
          </a:p>
          <a:p>
            <a:pPr marL="548958" lvl="1" fontAlgn="auto">
              <a:spcAft>
                <a:spcPts val="0"/>
              </a:spcAft>
              <a:defRPr/>
            </a:pPr>
            <a:endParaRPr lang="el-GR" dirty="0"/>
          </a:p>
        </p:txBody>
      </p:sp>
      <p:sp>
        <p:nvSpPr>
          <p:cNvPr id="3" name="Title 2"/>
          <p:cNvSpPr>
            <a:spLocks noGrp="1"/>
          </p:cNvSpPr>
          <p:nvPr>
            <p:ph type="title"/>
          </p:nvPr>
        </p:nvSpPr>
        <p:spPr>
          <a:xfrm>
            <a:off x="381000" y="355600"/>
            <a:ext cx="8382000" cy="1168400"/>
          </a:xfrm>
        </p:spPr>
        <p:txBody>
          <a:bodyPr/>
          <a:lstStyle/>
          <a:p>
            <a:pPr fontAlgn="auto">
              <a:spcAft>
                <a:spcPts val="0"/>
              </a:spcAft>
              <a:defRPr/>
            </a:pPr>
            <a:br>
              <a:rPr lang="en-US" b="1" dirty="0"/>
            </a:br>
            <a:r>
              <a:rPr lang="el-GR" b="1" dirty="0"/>
              <a:t>2</a:t>
            </a:r>
            <a:r>
              <a:rPr lang="el-GR" b="1" baseline="30000" dirty="0"/>
              <a:t>ο</a:t>
            </a:r>
            <a:r>
              <a:rPr lang="el-GR" b="1" dirty="0"/>
              <a:t> </a:t>
            </a:r>
            <a:r>
              <a:rPr lang="el-GR" b="1" dirty="0" err="1"/>
              <a:t>κυμα</a:t>
            </a:r>
            <a:r>
              <a:rPr lang="el-GR" b="1" dirty="0"/>
              <a:t> </a:t>
            </a:r>
            <a:r>
              <a:rPr lang="el-GR" b="1" dirty="0" err="1"/>
              <a:t>φεμινιστικησ</a:t>
            </a:r>
            <a:r>
              <a:rPr lang="el-GR" b="1" dirty="0"/>
              <a:t> </a:t>
            </a:r>
            <a:r>
              <a:rPr lang="el-GR" b="1" dirty="0" err="1"/>
              <a:t>γλωσσολογιασ</a:t>
            </a:r>
            <a:br>
              <a:rPr lang="en-GB" dirty="0"/>
            </a:b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lstStyle/>
          <a:p>
            <a:pPr algn="just">
              <a:spcBef>
                <a:spcPct val="0"/>
              </a:spcBef>
              <a:buNone/>
            </a:pPr>
            <a:r>
              <a:rPr lang="el-GR" altLang="el-GR" sz="2400" dirty="0">
                <a:ea typeface="Arial Unicode MS" pitchFamily="34" charset="-128"/>
              </a:rPr>
              <a:t>Ο </a:t>
            </a:r>
            <a:r>
              <a:rPr lang="el-GR" altLang="el-GR" sz="2400" dirty="0">
                <a:solidFill>
                  <a:schemeClr val="tx1"/>
                </a:solidFill>
                <a:ea typeface="Arial Unicode MS" pitchFamily="34" charset="-128"/>
              </a:rPr>
              <a:t>γλωσσικός σεξισμός </a:t>
            </a:r>
            <a:r>
              <a:rPr lang="el-GR" altLang="el-GR" sz="2400" dirty="0">
                <a:ea typeface="Arial Unicode MS" pitchFamily="34" charset="-128"/>
              </a:rPr>
              <a:t>ορίζεται ως η πρακτική διάκρισης ατόμων ή ομάδων με γνώμονα το φύλο τους με συνήθη στόχο τις γυναίκες. </a:t>
            </a:r>
          </a:p>
          <a:p>
            <a:pPr algn="just">
              <a:spcBef>
                <a:spcPct val="0"/>
              </a:spcBef>
              <a:buNone/>
            </a:pPr>
            <a:endParaRPr lang="el-GR" altLang="el-GR" sz="2400" dirty="0">
              <a:ea typeface="Arial Unicode MS" pitchFamily="34" charset="-128"/>
            </a:endParaRPr>
          </a:p>
          <a:p>
            <a:pPr algn="just">
              <a:spcBef>
                <a:spcPct val="0"/>
              </a:spcBef>
              <a:buNone/>
            </a:pPr>
            <a:r>
              <a:rPr lang="el-GR" altLang="el-GR" sz="2400" dirty="0">
                <a:ea typeface="Arial Unicode MS" pitchFamily="34" charset="-128"/>
              </a:rPr>
              <a:t>Εκφράζεται με γλωσσικές επιλογές που</a:t>
            </a:r>
          </a:p>
          <a:p>
            <a:pPr algn="just">
              <a:spcBef>
                <a:spcPct val="0"/>
              </a:spcBef>
              <a:buNone/>
            </a:pPr>
            <a:r>
              <a:rPr lang="el-GR" altLang="el-GR" sz="2400" b="1" dirty="0">
                <a:ea typeface="Arial Unicode MS" pitchFamily="34" charset="-128"/>
              </a:rPr>
              <a:t> </a:t>
            </a:r>
          </a:p>
          <a:p>
            <a:pPr lvl="1" algn="just">
              <a:spcBef>
                <a:spcPct val="0"/>
              </a:spcBef>
              <a:buNone/>
            </a:pPr>
            <a:r>
              <a:rPr lang="el-GR" altLang="el-GR" sz="2400" b="1" dirty="0">
                <a:solidFill>
                  <a:schemeClr val="tx1"/>
                </a:solidFill>
                <a:ea typeface="Arial Unicode MS" pitchFamily="34" charset="-128"/>
              </a:rPr>
              <a:t>α) αγνοούν, </a:t>
            </a:r>
          </a:p>
          <a:p>
            <a:pPr lvl="1" algn="just">
              <a:spcBef>
                <a:spcPct val="0"/>
              </a:spcBef>
              <a:buNone/>
            </a:pPr>
            <a:r>
              <a:rPr lang="el-GR" altLang="el-GR" sz="2400" b="1" dirty="0">
                <a:solidFill>
                  <a:schemeClr val="tx1"/>
                </a:solidFill>
                <a:ea typeface="Arial Unicode MS" pitchFamily="34" charset="-128"/>
              </a:rPr>
              <a:t>β) ορίζουν σε στενό πλαίσιο και </a:t>
            </a:r>
          </a:p>
          <a:p>
            <a:pPr lvl="1" algn="just">
              <a:spcBef>
                <a:spcPct val="0"/>
              </a:spcBef>
              <a:buNone/>
            </a:pPr>
            <a:r>
              <a:rPr lang="el-GR" altLang="el-GR" sz="2400" b="1" dirty="0">
                <a:solidFill>
                  <a:schemeClr val="tx1"/>
                </a:solidFill>
                <a:ea typeface="Arial Unicode MS" pitchFamily="34" charset="-128"/>
              </a:rPr>
              <a:t>γ) μειώνουν τα άτομα στα οποία απευθύνονται ή αναφέρονται. </a:t>
            </a:r>
          </a:p>
          <a:p>
            <a:endParaRPr lang="el-GR" dirty="0"/>
          </a:p>
        </p:txBody>
      </p:sp>
      <p:sp>
        <p:nvSpPr>
          <p:cNvPr id="3" name="Τίτλος 2"/>
          <p:cNvSpPr>
            <a:spLocks noGrp="1"/>
          </p:cNvSpPr>
          <p:nvPr>
            <p:ph type="title"/>
          </p:nvPr>
        </p:nvSpPr>
        <p:spPr/>
        <p:txBody>
          <a:bodyPr/>
          <a:lstStyle/>
          <a:p>
            <a:br>
              <a:rPr lang="el-GR" altLang="el-GR" sz="3600" b="1" dirty="0">
                <a:latin typeface="Times New Roman" panose="02020603050405020304" pitchFamily="18" charset="0"/>
                <a:cs typeface="Times New Roman" panose="02020603050405020304" pitchFamily="18" charset="0"/>
              </a:rPr>
            </a:br>
            <a:r>
              <a:rPr lang="el-GR" altLang="el-GR" sz="3600" b="1" dirty="0" err="1">
                <a:latin typeface="+mn-lt"/>
                <a:cs typeface="Times New Roman" panose="02020603050405020304" pitchFamily="18" charset="0"/>
              </a:rPr>
              <a:t>Γλωσσικος</a:t>
            </a:r>
            <a:r>
              <a:rPr lang="el-GR" altLang="el-GR" sz="3600" b="1" dirty="0">
                <a:latin typeface="+mn-lt"/>
                <a:cs typeface="Times New Roman" panose="02020603050405020304" pitchFamily="18" charset="0"/>
              </a:rPr>
              <a:t> </a:t>
            </a:r>
            <a:r>
              <a:rPr lang="el-GR" altLang="el-GR" sz="3600" b="1" dirty="0" err="1">
                <a:latin typeface="+mn-lt"/>
                <a:cs typeface="Times New Roman" panose="02020603050405020304" pitchFamily="18" charset="0"/>
              </a:rPr>
              <a:t>σεξισμος</a:t>
            </a:r>
            <a:br>
              <a:rPr lang="el-GR" altLang="el-GR" sz="3600" b="1" dirty="0">
                <a:latin typeface="Times New Roman" panose="02020603050405020304" pitchFamily="18" charset="0"/>
                <a:cs typeface="Times New Roman" panose="02020603050405020304" pitchFamily="18" charset="0"/>
              </a:rPr>
            </a:br>
            <a:endParaRPr lang="el-GR" sz="3600" dirty="0"/>
          </a:p>
        </p:txBody>
      </p:sp>
    </p:spTree>
    <p:extLst>
      <p:ext uri="{BB962C8B-B14F-4D97-AF65-F5344CB8AC3E}">
        <p14:creationId xmlns:p14="http://schemas.microsoft.com/office/powerpoint/2010/main" val="2929197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
          <p:cNvSpPr txBox="1">
            <a:spLocks noChangeArrowheads="1"/>
          </p:cNvSpPr>
          <p:nvPr/>
        </p:nvSpPr>
        <p:spPr bwMode="auto">
          <a:xfrm>
            <a:off x="457200" y="274638"/>
            <a:ext cx="82296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9pPr>
          </a:lstStyle>
          <a:p>
            <a:pPr algn="ctr" eaLnBrk="1" hangingPunct="1">
              <a:spcBef>
                <a:spcPct val="0"/>
              </a:spcBef>
              <a:buFontTx/>
              <a:buNone/>
            </a:pPr>
            <a:br>
              <a:rPr lang="el-GR" altLang="el-GR" b="1" dirty="0">
                <a:solidFill>
                  <a:srgbClr val="7030A0"/>
                </a:solidFill>
                <a:latin typeface="Times New Roman" panose="02020603050405020304" pitchFamily="18" charset="0"/>
                <a:cs typeface="Times New Roman" panose="02020603050405020304" pitchFamily="18" charset="0"/>
              </a:rPr>
            </a:br>
            <a:endParaRPr lang="el-GR" altLang="el-GR" b="1" dirty="0">
              <a:solidFill>
                <a:srgbClr val="7030A0"/>
              </a:solidFill>
              <a:latin typeface="Times New Roman" panose="02020603050405020304" pitchFamily="18" charset="0"/>
              <a:cs typeface="Times New Roman" panose="02020603050405020304" pitchFamily="18" charset="0"/>
            </a:endParaRPr>
          </a:p>
        </p:txBody>
      </p:sp>
      <p:sp>
        <p:nvSpPr>
          <p:cNvPr id="8194" name="Text Box 2"/>
          <p:cNvSpPr txBox="1">
            <a:spLocks noChangeArrowheads="1"/>
          </p:cNvSpPr>
          <p:nvPr/>
        </p:nvSpPr>
        <p:spPr bwMode="auto">
          <a:xfrm>
            <a:off x="457200" y="1125538"/>
            <a:ext cx="8229600" cy="5000625"/>
          </a:xfrm>
          <a:prstGeom prst="rect">
            <a:avLst/>
          </a:prstGeom>
          <a:noFill/>
          <a:ln w="9525" cap="flat">
            <a:noFill/>
            <a:round/>
            <a:headEnd/>
            <a:tailEnd/>
          </a:ln>
          <a:effectLst/>
        </p:spPr>
        <p:txBody>
          <a:bodyPr/>
          <a:lstStyle/>
          <a:p>
            <a:pPr marL="341313" indent="-341313" algn="just" eaLnBrk="1" hangingPunct="1">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l-GR" sz="2400" dirty="0">
                <a:solidFill>
                  <a:srgbClr val="000000"/>
                </a:solidFill>
                <a:latin typeface="Calibri" pitchFamily="34" charset="0"/>
                <a:ea typeface="Microsoft YaHei" charset="-122"/>
                <a:cs typeface="Arial" charset="0"/>
              </a:rPr>
              <a:t>	</a:t>
            </a:r>
            <a:r>
              <a:rPr lang="el-GR" sz="2400" dirty="0">
                <a:solidFill>
                  <a:srgbClr val="000000"/>
                </a:solidFill>
                <a:latin typeface="+mn-lt"/>
                <a:ea typeface="Microsoft YaHei" charset="-122"/>
                <a:cs typeface="Arial" charset="0"/>
              </a:rPr>
              <a:t>Παυλίδου (2002: 50), </a:t>
            </a:r>
          </a:p>
          <a:p>
            <a:pPr marL="342900" indent="-341313" algn="just" eaLnBrk="1" hangingPunct="1">
              <a:spcBef>
                <a:spcPts val="600"/>
              </a:spcBef>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l-GR" sz="2400" dirty="0">
                <a:solidFill>
                  <a:srgbClr val="000000"/>
                </a:solidFill>
                <a:latin typeface="+mn-lt"/>
                <a:ea typeface="Microsoft YaHei" charset="-122"/>
                <a:cs typeface="Arial" charset="0"/>
              </a:rPr>
              <a:t>	«[…] κάτι που εκ πρώτης όψεως μοιάζει να είναι απόλυτα θεμιτό και αθώο –μια ακόμη έκφανση της αρχής της οικονομίας στη γλώσσα- οδηγεί στον αποκλεισμό το μεγαλύτερο μέρος του ελληνικού πληθυσμού, αρχικά από το πεδίο της πρόσληψης και στη συνέχεια από τις νοητικές αναπαραστάσεις του κόσμου μας. Πίσω από τη γενετική χρήση του αρσενικού δεν υπάρχουν άντρες </a:t>
            </a:r>
            <a:r>
              <a:rPr lang="el-GR" sz="2400" i="1" dirty="0">
                <a:solidFill>
                  <a:srgbClr val="000000"/>
                </a:solidFill>
                <a:latin typeface="+mn-lt"/>
                <a:ea typeface="Microsoft YaHei" charset="-122"/>
                <a:cs typeface="Arial" charset="0"/>
              </a:rPr>
              <a:t>και </a:t>
            </a:r>
            <a:r>
              <a:rPr lang="el-GR" sz="2400" dirty="0">
                <a:solidFill>
                  <a:srgbClr val="000000"/>
                </a:solidFill>
                <a:latin typeface="+mn-lt"/>
                <a:ea typeface="Microsoft YaHei" charset="-122"/>
                <a:cs typeface="Arial" charset="0"/>
              </a:rPr>
              <a:t>γυναίκες, αλλά συχνά μόνον άντρες, και ο γλωσσικός εξοβελισμός των γυναικών οδηγεί στον συμβολικό αποκλεισμό τους από όλα τα πεδία και τις δραστηριότητες της κοινωνίας που χαίρουν κάποιας αναγνώρισης ή αξίας.» </a:t>
            </a:r>
          </a:p>
        </p:txBody>
      </p:sp>
    </p:spTree>
    <p:extLst>
      <p:ext uri="{BB962C8B-B14F-4D97-AF65-F5344CB8AC3E}">
        <p14:creationId xmlns:p14="http://schemas.microsoft.com/office/powerpoint/2010/main" val="286974069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a:xfrm>
            <a:off x="381000" y="1719262"/>
            <a:ext cx="8407400" cy="4878089"/>
          </a:xfrm>
        </p:spPr>
        <p:txBody>
          <a:bodyPr>
            <a:normAutofit/>
          </a:bodyPr>
          <a:lstStyle/>
          <a:p>
            <a:pPr marL="44450" indent="0" algn="just">
              <a:buNone/>
            </a:pPr>
            <a:r>
              <a:rPr lang="en-US" sz="2800" dirty="0" err="1"/>
              <a:t>Alvanoudi</a:t>
            </a:r>
            <a:r>
              <a:rPr lang="el-GR" sz="2800" dirty="0"/>
              <a:t> 2014</a:t>
            </a:r>
            <a:r>
              <a:rPr lang="en-US" sz="2800" dirty="0"/>
              <a:t>:</a:t>
            </a:r>
            <a:r>
              <a:rPr lang="el-GR" sz="2800" dirty="0"/>
              <a:t> </a:t>
            </a:r>
            <a:r>
              <a:rPr lang="en-US" sz="2800" dirty="0"/>
              <a:t>T</a:t>
            </a:r>
            <a:r>
              <a:rPr lang="el-GR" sz="2800" dirty="0"/>
              <a:t>ο </a:t>
            </a:r>
            <a:r>
              <a:rPr lang="en-US" sz="2800" dirty="0"/>
              <a:t>“</a:t>
            </a:r>
            <a:r>
              <a:rPr lang="el-GR" sz="2800" b="1" i="1" dirty="0">
                <a:solidFill>
                  <a:srgbClr val="C00000"/>
                </a:solidFill>
              </a:rPr>
              <a:t>αντίκτυπο του γραμματικού γένους</a:t>
            </a:r>
            <a:r>
              <a:rPr lang="en-US" sz="2800" i="1" dirty="0"/>
              <a:t>”</a:t>
            </a:r>
            <a:r>
              <a:rPr lang="el-GR" sz="2800" i="1" dirty="0"/>
              <a:t> :</a:t>
            </a:r>
          </a:p>
          <a:p>
            <a:pPr marL="44450" indent="0" algn="just">
              <a:buNone/>
            </a:pPr>
            <a:endParaRPr lang="el-GR" sz="2800" i="1" dirty="0"/>
          </a:p>
          <a:p>
            <a:pPr marL="44450" indent="0" algn="just">
              <a:buNone/>
            </a:pPr>
            <a:r>
              <a:rPr lang="el-GR" sz="2800" dirty="0"/>
              <a:t>Η διαμόρφωση νοητικών αναπαραστάσεων κυριαρχίας των ανδρών στον δημόσιο κοινωνικό χώρο.</a:t>
            </a:r>
          </a:p>
        </p:txBody>
      </p:sp>
      <p:sp>
        <p:nvSpPr>
          <p:cNvPr id="3" name="Τίτλος 2"/>
          <p:cNvSpPr>
            <a:spLocks noGrp="1"/>
          </p:cNvSpPr>
          <p:nvPr>
            <p:ph type="title"/>
          </p:nvPr>
        </p:nvSpPr>
        <p:spPr/>
        <p:txBody>
          <a:bodyPr/>
          <a:lstStyle/>
          <a:p>
            <a:r>
              <a:rPr lang="en-US" dirty="0">
                <a:solidFill>
                  <a:prstClr val="white"/>
                </a:solidFill>
              </a:rPr>
              <a:t>The gender effect</a:t>
            </a:r>
            <a:endParaRPr lang="el-GR" dirty="0"/>
          </a:p>
        </p:txBody>
      </p:sp>
    </p:spTree>
    <p:extLst>
      <p:ext uri="{BB962C8B-B14F-4D97-AF65-F5344CB8AC3E}">
        <p14:creationId xmlns:p14="http://schemas.microsoft.com/office/powerpoint/2010/main" val="32382993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a:xfrm>
            <a:off x="381000" y="1719262"/>
            <a:ext cx="8407400" cy="4878089"/>
          </a:xfrm>
        </p:spPr>
        <p:txBody>
          <a:bodyPr>
            <a:normAutofit fontScale="92500"/>
          </a:bodyPr>
          <a:lstStyle/>
          <a:p>
            <a:pPr algn="just"/>
            <a:r>
              <a:rPr lang="el-GR" dirty="0">
                <a:solidFill>
                  <a:schemeClr val="tx1"/>
                </a:solidFill>
              </a:rPr>
              <a:t>Η φεμινιστική γλωσσική πολιτική – απόρροια του 2</a:t>
            </a:r>
            <a:r>
              <a:rPr lang="el-GR" baseline="30000" dirty="0">
                <a:solidFill>
                  <a:schemeClr val="tx1"/>
                </a:solidFill>
              </a:rPr>
              <a:t>ου</a:t>
            </a:r>
            <a:r>
              <a:rPr lang="el-GR" dirty="0">
                <a:solidFill>
                  <a:schemeClr val="tx1"/>
                </a:solidFill>
              </a:rPr>
              <a:t> κύματος - οδήγησε σε θεσμικές αλλαγές στη χρήση της γλώσσας σε διάφορες γλώσσες και χώρες:</a:t>
            </a:r>
          </a:p>
          <a:p>
            <a:pPr marL="44450" indent="0" algn="just">
              <a:buNone/>
            </a:pPr>
            <a:endParaRPr lang="el-GR" dirty="0"/>
          </a:p>
          <a:p>
            <a:pPr lvl="1" algn="just"/>
            <a:r>
              <a:rPr lang="el-GR" dirty="0"/>
              <a:t>Αγγλική: Ανάπτυξη ουδέτερων όρων όπως </a:t>
            </a:r>
            <a:r>
              <a:rPr lang="en-GB" i="1" dirty="0"/>
              <a:t>fire fighter </a:t>
            </a:r>
            <a:r>
              <a:rPr lang="el-GR" dirty="0"/>
              <a:t>αντί για </a:t>
            </a:r>
            <a:r>
              <a:rPr lang="en-GB" i="1" dirty="0"/>
              <a:t>fireman</a:t>
            </a:r>
            <a:r>
              <a:rPr lang="en-GB" dirty="0"/>
              <a:t>, </a:t>
            </a:r>
            <a:r>
              <a:rPr lang="en-GB" i="1" dirty="0"/>
              <a:t>police officer</a:t>
            </a:r>
            <a:r>
              <a:rPr lang="en-GB" dirty="0"/>
              <a:t> </a:t>
            </a:r>
            <a:r>
              <a:rPr lang="el-GR" dirty="0"/>
              <a:t>αντί για </a:t>
            </a:r>
            <a:r>
              <a:rPr lang="en-GB" i="1" dirty="0"/>
              <a:t>policeman</a:t>
            </a:r>
            <a:r>
              <a:rPr lang="el-GR" dirty="0"/>
              <a:t>, νέες γραμματικές πρακτικές όπως </a:t>
            </a:r>
            <a:r>
              <a:rPr lang="en-GB" i="1" dirty="0"/>
              <a:t>s/he</a:t>
            </a:r>
            <a:r>
              <a:rPr lang="el-GR" i="1" dirty="0"/>
              <a:t> </a:t>
            </a:r>
            <a:r>
              <a:rPr lang="el-GR" dirty="0"/>
              <a:t>ή</a:t>
            </a:r>
            <a:r>
              <a:rPr lang="el-GR" i="1" dirty="0"/>
              <a:t> </a:t>
            </a:r>
            <a:r>
              <a:rPr lang="en-GB" i="1" dirty="0"/>
              <a:t>they</a:t>
            </a:r>
            <a:r>
              <a:rPr lang="en-GB" dirty="0"/>
              <a:t> </a:t>
            </a:r>
            <a:r>
              <a:rPr lang="el-GR" dirty="0"/>
              <a:t>αντί του γενικευτικού αρσενικού </a:t>
            </a:r>
            <a:r>
              <a:rPr lang="en-GB" i="1" dirty="0"/>
              <a:t>he </a:t>
            </a:r>
            <a:r>
              <a:rPr lang="en-GB" dirty="0"/>
              <a:t>(</a:t>
            </a:r>
            <a:r>
              <a:rPr lang="el-GR" dirty="0"/>
              <a:t>βλ. </a:t>
            </a:r>
            <a:r>
              <a:rPr lang="en-GB" dirty="0"/>
              <a:t>Cooper, 1989; </a:t>
            </a:r>
            <a:r>
              <a:rPr lang="en-GB" dirty="0" err="1"/>
              <a:t>Pauwels</a:t>
            </a:r>
            <a:r>
              <a:rPr lang="en-GB" dirty="0"/>
              <a:t>, 2003).</a:t>
            </a:r>
            <a:endParaRPr lang="en-GB" i="1" dirty="0"/>
          </a:p>
          <a:p>
            <a:pPr lvl="1" algn="just"/>
            <a:r>
              <a:rPr lang="el-GR" dirty="0"/>
              <a:t>Σουηδία: Αποφυγή του γενικευτικού αρσενικού </a:t>
            </a:r>
            <a:r>
              <a:rPr lang="en-GB" i="1" dirty="0" err="1"/>
              <a:t>han</a:t>
            </a:r>
            <a:r>
              <a:rPr lang="el-GR" i="1" dirty="0"/>
              <a:t> </a:t>
            </a:r>
            <a:r>
              <a:rPr lang="el-GR" dirty="0"/>
              <a:t>με το ουδέτερο </a:t>
            </a:r>
            <a:r>
              <a:rPr lang="en-GB" i="1" dirty="0"/>
              <a:t>den</a:t>
            </a:r>
            <a:r>
              <a:rPr lang="en-GB" dirty="0"/>
              <a:t>, </a:t>
            </a:r>
            <a:r>
              <a:rPr lang="el-GR" dirty="0"/>
              <a:t>καθώς επίσης και εισαγωγή μίας νέας αντωνυμίας </a:t>
            </a:r>
            <a:r>
              <a:rPr lang="en-GB" i="1" dirty="0"/>
              <a:t>hen, </a:t>
            </a:r>
            <a:r>
              <a:rPr lang="el-GR" dirty="0"/>
              <a:t>όχι μόνο ως ουδέτερου όρου αλλά με επέκταση του νοήματος ως όρου που δηλώνει ότι ακόμα και το βιολογικό φύλο δεν είναι στατικό (</a:t>
            </a:r>
            <a:r>
              <a:rPr lang="en-GB" dirty="0"/>
              <a:t>Milles, 2011). </a:t>
            </a:r>
            <a:r>
              <a:rPr lang="el-GR" dirty="0"/>
              <a:t> </a:t>
            </a:r>
            <a:endParaRPr lang="en-GB" dirty="0"/>
          </a:p>
          <a:p>
            <a:pPr lvl="1" algn="just"/>
            <a:r>
              <a:rPr lang="el-GR" dirty="0"/>
              <a:t>Ισπανία: Εισαγωγή θηλυκών καταλήξεων για όλα τα επαγγελματικά ουσιαστικά</a:t>
            </a:r>
            <a:r>
              <a:rPr lang="en-GB" dirty="0"/>
              <a:t>, </a:t>
            </a:r>
            <a:r>
              <a:rPr lang="el-GR" dirty="0"/>
              <a:t>τιμητικούς όρους και επίσημες θέσεις των γυναικών. Επίσης, η εισαγωγή του @ ως μορφολογική κατάληξη που ουδετεροποιεί τα ουσιαστικά δηλ. </a:t>
            </a:r>
            <a:r>
              <a:rPr lang="en-GB" dirty="0" err="1"/>
              <a:t>abogad@s</a:t>
            </a:r>
            <a:r>
              <a:rPr lang="en-GB" dirty="0"/>
              <a:t> (</a:t>
            </a:r>
            <a:r>
              <a:rPr lang="el-GR" dirty="0"/>
              <a:t>δικηγόρ-ΑΡΣ/ΘΗΛ) αντί για π.χ. </a:t>
            </a:r>
            <a:r>
              <a:rPr lang="en-GB" dirty="0" err="1"/>
              <a:t>abogados</a:t>
            </a:r>
            <a:r>
              <a:rPr lang="en-GB" dirty="0"/>
              <a:t> </a:t>
            </a:r>
            <a:r>
              <a:rPr lang="el-GR" dirty="0"/>
              <a:t>(δικηγόρος-ΑΡΣ) και </a:t>
            </a:r>
            <a:r>
              <a:rPr lang="en-GB" dirty="0" err="1"/>
              <a:t>abogadas</a:t>
            </a:r>
            <a:r>
              <a:rPr lang="el-GR" dirty="0"/>
              <a:t> (δικηγόρος-ΘΗΛ)</a:t>
            </a:r>
            <a:r>
              <a:rPr lang="en-US" dirty="0"/>
              <a:t> (</a:t>
            </a:r>
            <a:r>
              <a:rPr lang="en-US" dirty="0" err="1"/>
              <a:t>Bengoechea</a:t>
            </a:r>
            <a:r>
              <a:rPr lang="en-US" dirty="0"/>
              <a:t>, 2011).</a:t>
            </a:r>
            <a:endParaRPr lang="el-GR" dirty="0"/>
          </a:p>
        </p:txBody>
      </p:sp>
      <p:sp>
        <p:nvSpPr>
          <p:cNvPr id="3" name="Τίτλος 2"/>
          <p:cNvSpPr>
            <a:spLocks noGrp="1"/>
          </p:cNvSpPr>
          <p:nvPr>
            <p:ph type="title"/>
          </p:nvPr>
        </p:nvSpPr>
        <p:spPr/>
        <p:txBody>
          <a:bodyPr/>
          <a:lstStyle/>
          <a:p>
            <a:r>
              <a:rPr lang="el-GR" dirty="0">
                <a:solidFill>
                  <a:prstClr val="white"/>
                </a:solidFill>
              </a:rPr>
              <a:t>Ευρωπαϊκα </a:t>
            </a:r>
            <a:r>
              <a:rPr lang="el-GR" dirty="0" err="1">
                <a:solidFill>
                  <a:prstClr val="white"/>
                </a:solidFill>
              </a:rPr>
              <a:t>παραδειγματα</a:t>
            </a:r>
            <a:endParaRPr lang="el-GR" dirty="0"/>
          </a:p>
        </p:txBody>
      </p:sp>
    </p:spTree>
    <p:extLst>
      <p:ext uri="{BB962C8B-B14F-4D97-AF65-F5344CB8AC3E}">
        <p14:creationId xmlns:p14="http://schemas.microsoft.com/office/powerpoint/2010/main" val="2057739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ltLang="el-GR" dirty="0">
                <a:ea typeface="Microsoft YaHei" panose="020B0503020204020204" pitchFamily="34" charset="-122"/>
              </a:rPr>
              <a:t>ΔΗΜΟΣΙΑ ΕΓΓΡΑΦΑ: </a:t>
            </a:r>
            <a:r>
              <a:rPr lang="el-GR" altLang="el-GR" dirty="0" err="1">
                <a:ea typeface="Microsoft YaHei" panose="020B0503020204020204" pitchFamily="34" charset="-122"/>
              </a:rPr>
              <a:t>ερωτηματα</a:t>
            </a:r>
            <a:endParaRPr lang="el-GR" dirty="0"/>
          </a:p>
        </p:txBody>
      </p:sp>
      <p:sp>
        <p:nvSpPr>
          <p:cNvPr id="3" name="Θέση περιεχομένου 2"/>
          <p:cNvSpPr>
            <a:spLocks noGrp="1"/>
          </p:cNvSpPr>
          <p:nvPr>
            <p:ph idx="1"/>
          </p:nvPr>
        </p:nvSpPr>
        <p:spPr/>
        <p:txBody>
          <a:bodyPr/>
          <a:lstStyle/>
          <a:p>
            <a:pPr>
              <a:spcBef>
                <a:spcPts val="600"/>
              </a:spcBef>
              <a:buNone/>
            </a:pPr>
            <a:r>
              <a:rPr lang="el-GR" altLang="el-GR" dirty="0">
                <a:solidFill>
                  <a:srgbClr val="000000"/>
                </a:solidFill>
                <a:ea typeface="Microsoft YaHei" panose="020B0503020204020204" pitchFamily="34" charset="-122"/>
              </a:rPr>
              <a:t>α) κατά πόσο τα δημόσια έγγραφα λειτουργούν αντιπροσωπευτικά ως προς τις στάσεις τις κοινωνίας απέναντι στο κοινωνικό φύλο, </a:t>
            </a:r>
          </a:p>
          <a:p>
            <a:pPr>
              <a:spcBef>
                <a:spcPts val="600"/>
              </a:spcBef>
              <a:buNone/>
            </a:pPr>
            <a:endParaRPr lang="el-GR" altLang="el-GR" dirty="0">
              <a:solidFill>
                <a:srgbClr val="000000"/>
              </a:solidFill>
              <a:ea typeface="Microsoft YaHei" panose="020B0503020204020204" pitchFamily="34" charset="-122"/>
            </a:endParaRPr>
          </a:p>
          <a:p>
            <a:pPr>
              <a:spcBef>
                <a:spcPts val="600"/>
              </a:spcBef>
              <a:buNone/>
            </a:pPr>
            <a:r>
              <a:rPr lang="el-GR" altLang="el-GR" dirty="0">
                <a:solidFill>
                  <a:srgbClr val="000000"/>
                </a:solidFill>
                <a:ea typeface="Microsoft YaHei" panose="020B0503020204020204" pitchFamily="34" charset="-122"/>
              </a:rPr>
              <a:t>β) κατά πόσο συντελούν στην αναπαραγωγή και διαιώνιση των κυρίαρχων αντιλήψεων για το φύλο &amp; </a:t>
            </a:r>
          </a:p>
          <a:p>
            <a:pPr>
              <a:spcBef>
                <a:spcPts val="600"/>
              </a:spcBef>
              <a:buNone/>
            </a:pPr>
            <a:endParaRPr lang="el-GR" altLang="el-GR" dirty="0">
              <a:solidFill>
                <a:srgbClr val="000000"/>
              </a:solidFill>
              <a:ea typeface="Microsoft YaHei" panose="020B0503020204020204" pitchFamily="34" charset="-122"/>
            </a:endParaRPr>
          </a:p>
          <a:p>
            <a:pPr>
              <a:spcBef>
                <a:spcPts val="600"/>
              </a:spcBef>
              <a:buNone/>
            </a:pPr>
            <a:r>
              <a:rPr lang="el-GR" altLang="el-GR" dirty="0">
                <a:solidFill>
                  <a:srgbClr val="000000"/>
                </a:solidFill>
                <a:ea typeface="Microsoft YaHei" panose="020B0503020204020204" pitchFamily="34" charset="-122"/>
              </a:rPr>
              <a:t>γ) αν είναι σκόπιμο και υφίσταται περιθώριο συνειδητής αλλαγής στον τρόπο με τον οποίο συντάσσονται</a:t>
            </a:r>
            <a:endParaRPr lang="en-US" altLang="el-GR" dirty="0">
              <a:solidFill>
                <a:srgbClr val="000000"/>
              </a:solidFill>
              <a:ea typeface="Microsoft YaHei" panose="020B0503020204020204" pitchFamily="34" charset="-122"/>
            </a:endParaRPr>
          </a:p>
          <a:p>
            <a:endParaRPr lang="el-GR" dirty="0"/>
          </a:p>
        </p:txBody>
      </p:sp>
    </p:spTree>
    <p:extLst>
      <p:ext uri="{BB962C8B-B14F-4D97-AF65-F5344CB8AC3E}">
        <p14:creationId xmlns:p14="http://schemas.microsoft.com/office/powerpoint/2010/main" val="15450943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1"/>
          <p:cNvSpPr txBox="1">
            <a:spLocks noChangeArrowheads="1"/>
          </p:cNvSpPr>
          <p:nvPr/>
        </p:nvSpPr>
        <p:spPr bwMode="auto">
          <a:xfrm>
            <a:off x="457200" y="142875"/>
            <a:ext cx="8229600" cy="4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lvl1pPr>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000">
                <a:solidFill>
                  <a:schemeClr val="tx1"/>
                </a:solidFill>
                <a:latin typeface="Calibri" panose="020F0502020204030204" pitchFamily="34" charset="0"/>
              </a:defRPr>
            </a:lvl9pPr>
          </a:lstStyle>
          <a:p>
            <a:pPr algn="ctr" eaLnBrk="1" hangingPunct="1">
              <a:spcBef>
                <a:spcPct val="0"/>
              </a:spcBef>
              <a:buFontTx/>
              <a:buNone/>
            </a:pPr>
            <a:br>
              <a:rPr lang="el-GR" altLang="el-GR" b="1">
                <a:solidFill>
                  <a:srgbClr val="7030A0"/>
                </a:solidFill>
                <a:latin typeface="Times New Roman" panose="02020603050405020304" pitchFamily="18" charset="0"/>
                <a:cs typeface="Times New Roman" panose="02020603050405020304" pitchFamily="18" charset="0"/>
              </a:rPr>
            </a:br>
            <a:endParaRPr lang="el-GR" altLang="el-GR" b="1">
              <a:solidFill>
                <a:srgbClr val="7030A0"/>
              </a:solidFill>
              <a:latin typeface="Times New Roman" panose="02020603050405020304" pitchFamily="18" charset="0"/>
              <a:cs typeface="Times New Roman" panose="02020603050405020304" pitchFamily="18" charset="0"/>
            </a:endParaRPr>
          </a:p>
        </p:txBody>
      </p:sp>
      <p:sp>
        <p:nvSpPr>
          <p:cNvPr id="35843" name="Text Box 2"/>
          <p:cNvSpPr txBox="1">
            <a:spLocks noChangeArrowheads="1"/>
          </p:cNvSpPr>
          <p:nvPr/>
        </p:nvSpPr>
        <p:spPr bwMode="auto">
          <a:xfrm>
            <a:off x="457200" y="333375"/>
            <a:ext cx="8229600" cy="5792788"/>
          </a:xfrm>
          <a:prstGeom prst="rect">
            <a:avLst/>
          </a:prstGeom>
          <a:noFill/>
          <a:ln w="9525">
            <a:noFill/>
            <a:round/>
            <a:headEnd/>
            <a:tailEnd/>
          </a:ln>
        </p:spPr>
        <p:txBody>
          <a:bodyPr/>
          <a:lstStyle/>
          <a:p>
            <a:pPr marL="341313" indent="-341313" algn="just" eaLnBrk="1" hangingPunct="1">
              <a:spcBef>
                <a:spcPts val="500"/>
              </a:spcBef>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l-GR" sz="2800" b="1" dirty="0">
              <a:solidFill>
                <a:srgbClr val="C00000"/>
              </a:solidFill>
              <a:latin typeface="+mn-lt"/>
              <a:cs typeface="Times New Roman" pitchFamily="18" charset="0"/>
            </a:endParaRPr>
          </a:p>
          <a:p>
            <a:pPr marL="341313" indent="-341313" algn="just" eaLnBrk="1" hangingPunct="1">
              <a:spcBef>
                <a:spcPts val="500"/>
              </a:spcBef>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l-GR" sz="2800" b="1" dirty="0">
              <a:solidFill>
                <a:srgbClr val="C00000"/>
              </a:solidFill>
              <a:latin typeface="+mn-lt"/>
              <a:cs typeface="Times New Roman" pitchFamily="18" charset="0"/>
            </a:endParaRPr>
          </a:p>
          <a:p>
            <a:pPr marL="341313" indent="-341313" algn="just" eaLnBrk="1" hangingPunct="1">
              <a:spcBef>
                <a:spcPts val="5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l-GR" sz="2400" dirty="0">
                <a:latin typeface="+mn-lt"/>
                <a:cs typeface="Times New Roman" pitchFamily="18" charset="0"/>
              </a:rPr>
              <a:t>Η γλώσσα και ο τρόπος με τον οποίο αναφέρεται στις οντότητες του κόσμου αλληλεπιδρούν με τον τρόπο με τον οποίο αυτός ο κόσμος γίνεται αντιληπτός.</a:t>
            </a:r>
          </a:p>
          <a:p>
            <a:pPr algn="just" eaLnBrk="1" hangingPunct="1">
              <a:spcBef>
                <a:spcPts val="500"/>
              </a:spcBef>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l-GR" sz="2400" dirty="0">
              <a:latin typeface="+mn-lt"/>
              <a:cs typeface="Times New Roman" pitchFamily="18" charset="0"/>
            </a:endParaRPr>
          </a:p>
          <a:p>
            <a:pPr marL="341313" indent="-341313" algn="just" eaLnBrk="1" hangingPunct="1">
              <a:spcBef>
                <a:spcPts val="5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l-GR" sz="2400" dirty="0">
                <a:latin typeface="+mn-lt"/>
                <a:cs typeface="Times New Roman" pitchFamily="18" charset="0"/>
              </a:rPr>
              <a:t>Οι γλώσσες ποικίλουν. Έτσι επιτρέπουν εναλλακτικούς τρόπους αναφοράς και δράσης στον κόσμο.</a:t>
            </a:r>
          </a:p>
          <a:p>
            <a:pPr algn="just" eaLnBrk="1" hangingPunct="1">
              <a:spcBef>
                <a:spcPts val="500"/>
              </a:spcBef>
              <a:tabLst>
                <a:tab pos="911225" algn="l"/>
                <a:tab pos="1825625" algn="l"/>
                <a:tab pos="2740025" algn="l"/>
                <a:tab pos="3654425" algn="l"/>
                <a:tab pos="4568825" algn="l"/>
                <a:tab pos="5483225" algn="l"/>
                <a:tab pos="6397625" algn="l"/>
                <a:tab pos="7312025" algn="l"/>
                <a:tab pos="8226425" algn="l"/>
                <a:tab pos="9140825" algn="l"/>
                <a:tab pos="10055225" algn="l"/>
              </a:tabLst>
              <a:defRPr/>
            </a:pPr>
            <a:endParaRPr lang="el-GR" sz="2400" dirty="0">
              <a:latin typeface="+mn-lt"/>
              <a:cs typeface="Times New Roman" pitchFamily="18" charset="0"/>
            </a:endParaRPr>
          </a:p>
          <a:p>
            <a:pPr marL="341313" indent="-341313" algn="just" eaLnBrk="1" hangingPunct="1">
              <a:spcBef>
                <a:spcPts val="5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l-GR" sz="2400" dirty="0">
                <a:latin typeface="+mn-lt"/>
                <a:cs typeface="Times New Roman" pitchFamily="18" charset="0"/>
              </a:rPr>
              <a:t>Οι γλώσσες αλλάζουν και οι αλλαγές συνδέονται τόσο με γλωσσικές όσο και </a:t>
            </a:r>
            <a:r>
              <a:rPr lang="el-GR" sz="2400" dirty="0" err="1">
                <a:latin typeface="+mn-lt"/>
                <a:cs typeface="Times New Roman" pitchFamily="18" charset="0"/>
              </a:rPr>
              <a:t>κοινωνιογλωσσικές</a:t>
            </a:r>
            <a:r>
              <a:rPr lang="el-GR" sz="2400" dirty="0">
                <a:latin typeface="+mn-lt"/>
                <a:cs typeface="Times New Roman" pitchFamily="18" charset="0"/>
              </a:rPr>
              <a:t> παραμέτρους (</a:t>
            </a:r>
            <a:r>
              <a:rPr lang="en-US" sz="2400" dirty="0" err="1">
                <a:latin typeface="+mn-lt"/>
                <a:cs typeface="Times New Roman" pitchFamily="18" charset="0"/>
              </a:rPr>
              <a:t>Labov</a:t>
            </a:r>
            <a:r>
              <a:rPr lang="en-US" sz="2400" dirty="0">
                <a:latin typeface="+mn-lt"/>
                <a:cs typeface="Times New Roman" pitchFamily="18" charset="0"/>
              </a:rPr>
              <a:t> </a:t>
            </a:r>
            <a:r>
              <a:rPr lang="el-GR" sz="2400" dirty="0">
                <a:latin typeface="+mn-lt"/>
                <a:cs typeface="Times New Roman" pitchFamily="18" charset="0"/>
              </a:rPr>
              <a:t>2001). </a:t>
            </a:r>
          </a:p>
        </p:txBody>
      </p:sp>
    </p:spTree>
    <p:extLst>
      <p:ext uri="{BB962C8B-B14F-4D97-AF65-F5344CB8AC3E}">
        <p14:creationId xmlns:p14="http://schemas.microsoft.com/office/powerpoint/2010/main" val="188775149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719263"/>
            <a:ext cx="8407400" cy="4681537"/>
          </a:xfrm>
        </p:spPr>
        <p:txBody>
          <a:bodyPr>
            <a:normAutofit/>
          </a:bodyPr>
          <a:lstStyle/>
          <a:p>
            <a:pPr marL="274320" algn="just" fontAlgn="auto">
              <a:spcAft>
                <a:spcPts val="0"/>
              </a:spcAft>
              <a:defRPr/>
            </a:pPr>
            <a:r>
              <a:rPr lang="el-GR" dirty="0"/>
              <a:t>Στο σύνολο </a:t>
            </a:r>
            <a:r>
              <a:rPr lang="en-US" dirty="0"/>
              <a:t>949 </a:t>
            </a:r>
            <a:r>
              <a:rPr lang="el-GR" dirty="0"/>
              <a:t>δημόσιων διοικητικών και </a:t>
            </a:r>
            <a:r>
              <a:rPr lang="el-GR" dirty="0" err="1"/>
              <a:t>αυτοδιοικητικών</a:t>
            </a:r>
            <a:r>
              <a:rPr lang="el-GR" dirty="0"/>
              <a:t> εγγράφων σε χρήση σε</a:t>
            </a:r>
            <a:r>
              <a:rPr lang="en-US" dirty="0"/>
              <a:t> </a:t>
            </a:r>
            <a:r>
              <a:rPr lang="el-GR" dirty="0"/>
              <a:t>α</a:t>
            </a:r>
            <a:r>
              <a:rPr lang="en-US" dirty="0"/>
              <a:t>) </a:t>
            </a:r>
            <a:r>
              <a:rPr lang="el-GR" dirty="0"/>
              <a:t>υπουργεία</a:t>
            </a:r>
            <a:r>
              <a:rPr lang="en-US" dirty="0"/>
              <a:t>, </a:t>
            </a:r>
            <a:r>
              <a:rPr lang="el-GR" dirty="0"/>
              <a:t>β</a:t>
            </a:r>
            <a:r>
              <a:rPr lang="en-US" dirty="0"/>
              <a:t>) </a:t>
            </a:r>
            <a:r>
              <a:rPr lang="el-GR" dirty="0"/>
              <a:t>περιφέρειες</a:t>
            </a:r>
            <a:r>
              <a:rPr lang="en-US" dirty="0"/>
              <a:t> </a:t>
            </a:r>
            <a:r>
              <a:rPr lang="el-GR" dirty="0"/>
              <a:t>και</a:t>
            </a:r>
            <a:r>
              <a:rPr lang="en-US" dirty="0"/>
              <a:t> </a:t>
            </a:r>
            <a:r>
              <a:rPr lang="el-GR" dirty="0"/>
              <a:t>γ</a:t>
            </a:r>
            <a:r>
              <a:rPr lang="en-US" dirty="0"/>
              <a:t>) </a:t>
            </a:r>
            <a:r>
              <a:rPr lang="el-GR" dirty="0"/>
              <a:t>δήμους:</a:t>
            </a:r>
            <a:endParaRPr lang="en-US" dirty="0"/>
          </a:p>
          <a:p>
            <a:pPr marL="822960" lvl="2" indent="-182880" algn="just" fontAlgn="auto">
              <a:spcAft>
                <a:spcPts val="0"/>
              </a:spcAft>
              <a:buClr>
                <a:schemeClr val="accent3"/>
              </a:buClr>
              <a:defRPr/>
            </a:pPr>
            <a:endParaRPr lang="el-GR" b="1" dirty="0"/>
          </a:p>
          <a:p>
            <a:pPr marL="822960" lvl="2" indent="-182880" algn="just" fontAlgn="auto">
              <a:spcAft>
                <a:spcPts val="0"/>
              </a:spcAft>
              <a:buClr>
                <a:schemeClr val="accent3"/>
              </a:buClr>
              <a:defRPr/>
            </a:pPr>
            <a:r>
              <a:rPr lang="el-GR" sz="2000" b="1" dirty="0"/>
              <a:t>Περίπου 60% αποκλειστική χρήση του αρσενικού</a:t>
            </a:r>
          </a:p>
          <a:p>
            <a:pPr marL="822960" lvl="2" indent="-182880" algn="just" fontAlgn="auto">
              <a:spcAft>
                <a:spcPts val="0"/>
              </a:spcAft>
              <a:buClr>
                <a:schemeClr val="accent3"/>
              </a:buClr>
              <a:defRPr/>
            </a:pPr>
            <a:r>
              <a:rPr lang="el-GR" sz="2000" b="1" dirty="0"/>
              <a:t>100% πρόταξη του αρσενικού τύπου ολογράφως</a:t>
            </a:r>
          </a:p>
          <a:p>
            <a:pPr marL="822960" lvl="2" indent="-182880" algn="just" fontAlgn="auto">
              <a:spcAft>
                <a:spcPts val="0"/>
              </a:spcAft>
              <a:buClr>
                <a:schemeClr val="accent3"/>
              </a:buClr>
              <a:defRPr/>
            </a:pPr>
            <a:r>
              <a:rPr lang="el-GR" sz="2000" b="1" dirty="0"/>
              <a:t>Περίπου 40% συμπερίληψη του θηλυκού άρθρου και της κατάληξης του θηλυκού</a:t>
            </a:r>
            <a:endParaRPr lang="en-GB" sz="2000" b="1" dirty="0"/>
          </a:p>
          <a:p>
            <a:pPr marL="822960" lvl="2" indent="-182880" algn="just" fontAlgn="auto">
              <a:spcAft>
                <a:spcPts val="0"/>
              </a:spcAft>
              <a:buClr>
                <a:schemeClr val="accent3"/>
              </a:buClr>
              <a:defRPr/>
            </a:pPr>
            <a:r>
              <a:rPr lang="en-US" sz="2000" b="1" dirty="0"/>
              <a:t> </a:t>
            </a:r>
            <a:r>
              <a:rPr lang="el-GR" sz="2000" b="1" dirty="0"/>
              <a:t>Περίπου 15% παράλληλη χρήση και ουδέτερων ως προς το γένος λεξιλογίων </a:t>
            </a:r>
            <a:endParaRPr lang="en-GB" sz="2000" b="1" dirty="0"/>
          </a:p>
          <a:p>
            <a:pPr marL="822960" lvl="2" indent="-182880" algn="just" fontAlgn="auto">
              <a:spcAft>
                <a:spcPts val="0"/>
              </a:spcAft>
              <a:buClr>
                <a:schemeClr val="accent3"/>
              </a:buClr>
              <a:defRPr/>
            </a:pPr>
            <a:r>
              <a:rPr lang="el-GR" sz="2000" b="1" dirty="0"/>
              <a:t>Μη συστηματικές και μη συνεπείς χρήσης θηλυκών ή/και ουδέτερων τύπων στη συντριπτική πλειοψηφία των εγγράφων</a:t>
            </a:r>
            <a:endParaRPr lang="en-GB" sz="2000" b="1" dirty="0"/>
          </a:p>
          <a:p>
            <a:pPr marL="822960" lvl="2" indent="-182880" algn="just" fontAlgn="auto">
              <a:spcAft>
                <a:spcPts val="0"/>
              </a:spcAft>
              <a:buClr>
                <a:schemeClr val="accent3"/>
              </a:buClr>
              <a:defRPr/>
            </a:pPr>
            <a:endParaRPr lang="en-US" dirty="0"/>
          </a:p>
          <a:p>
            <a:pPr marL="548640" lvl="1" indent="-182880" algn="just" fontAlgn="auto">
              <a:spcAft>
                <a:spcPts val="0"/>
              </a:spcAft>
              <a:defRPr/>
            </a:pPr>
            <a:endParaRPr lang="en-US" dirty="0"/>
          </a:p>
          <a:p>
            <a:pPr marL="548640" lvl="1" indent="-182880" fontAlgn="auto">
              <a:spcAft>
                <a:spcPts val="0"/>
              </a:spcAft>
              <a:defRPr/>
            </a:pPr>
            <a:endParaRPr lang="en-GB" dirty="0"/>
          </a:p>
        </p:txBody>
      </p:sp>
      <p:sp>
        <p:nvSpPr>
          <p:cNvPr id="3" name="Title 2"/>
          <p:cNvSpPr>
            <a:spLocks noGrp="1"/>
          </p:cNvSpPr>
          <p:nvPr>
            <p:ph type="title"/>
          </p:nvPr>
        </p:nvSpPr>
        <p:spPr/>
        <p:txBody>
          <a:bodyPr/>
          <a:lstStyle/>
          <a:p>
            <a:pPr fontAlgn="auto">
              <a:spcAft>
                <a:spcPts val="0"/>
              </a:spcAft>
              <a:defRPr/>
            </a:pPr>
            <a:r>
              <a:rPr lang="el-GR" dirty="0"/>
              <a:t>Η </a:t>
            </a:r>
            <a:r>
              <a:rPr lang="el-GR" dirty="0" err="1"/>
              <a:t>ελληνικη</a:t>
            </a:r>
            <a:r>
              <a:rPr lang="el-GR" dirty="0"/>
              <a:t> </a:t>
            </a:r>
            <a:r>
              <a:rPr lang="el-GR" dirty="0" err="1"/>
              <a:t>δημοσια</a:t>
            </a:r>
            <a:r>
              <a:rPr lang="el-GR" dirty="0"/>
              <a:t> </a:t>
            </a:r>
            <a:r>
              <a:rPr lang="el-GR" dirty="0" err="1"/>
              <a:t>διοικηση</a:t>
            </a:r>
            <a:br>
              <a:rPr lang="el-GR" dirty="0"/>
            </a:br>
            <a:r>
              <a:rPr lang="el-GR" dirty="0"/>
              <a:t>(</a:t>
            </a:r>
            <a:r>
              <a:rPr lang="el-GR" dirty="0" err="1"/>
              <a:t>Ποσοτικα</a:t>
            </a:r>
            <a:r>
              <a:rPr lang="el-GR" dirty="0"/>
              <a:t>)</a:t>
            </a: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fontAlgn="auto">
              <a:spcAft>
                <a:spcPts val="0"/>
              </a:spcAft>
              <a:defRPr/>
            </a:pPr>
            <a:r>
              <a:rPr lang="el-GR" dirty="0"/>
              <a:t>Τα </a:t>
            </a:r>
            <a:r>
              <a:rPr lang="el-GR" dirty="0" err="1"/>
              <a:t>εγγραφα</a:t>
            </a:r>
            <a:r>
              <a:rPr lang="el-GR" dirty="0"/>
              <a:t> της </a:t>
            </a:r>
            <a:r>
              <a:rPr lang="el-GR" dirty="0" err="1"/>
              <a:t>ελληνικης</a:t>
            </a:r>
            <a:r>
              <a:rPr lang="el-GR" dirty="0"/>
              <a:t> </a:t>
            </a:r>
            <a:r>
              <a:rPr lang="el-GR" dirty="0" err="1"/>
              <a:t>δημοσιας</a:t>
            </a:r>
            <a:r>
              <a:rPr lang="el-GR" dirty="0"/>
              <a:t> </a:t>
            </a:r>
            <a:r>
              <a:rPr lang="el-GR" dirty="0" err="1"/>
              <a:t>διοικησησ</a:t>
            </a:r>
            <a:endParaRPr lang="en-GB" dirty="0"/>
          </a:p>
        </p:txBody>
      </p:sp>
      <p:pic>
        <p:nvPicPr>
          <p:cNvPr id="1638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66800" y="1676400"/>
            <a:ext cx="7239000" cy="4991100"/>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719263"/>
            <a:ext cx="8407400" cy="4833937"/>
          </a:xfrm>
        </p:spPr>
        <p:txBody>
          <a:bodyPr>
            <a:normAutofit lnSpcReduction="10000"/>
          </a:bodyPr>
          <a:lstStyle/>
          <a:p>
            <a:pPr marL="274320" fontAlgn="auto">
              <a:spcAft>
                <a:spcPts val="0"/>
              </a:spcAft>
              <a:defRPr/>
            </a:pPr>
            <a:r>
              <a:rPr lang="en-US" b="1" dirty="0"/>
              <a:t>100%</a:t>
            </a:r>
            <a:r>
              <a:rPr lang="el-GR" b="1" dirty="0"/>
              <a:t> πρόταξη του αρσενικού γένους</a:t>
            </a:r>
            <a:r>
              <a:rPr lang="en-US" b="1" dirty="0"/>
              <a:t> </a:t>
            </a:r>
            <a:endParaRPr lang="en-US" dirty="0"/>
          </a:p>
          <a:p>
            <a:pPr marL="274320" fontAlgn="auto">
              <a:spcAft>
                <a:spcPts val="0"/>
              </a:spcAft>
              <a:defRPr/>
            </a:pPr>
            <a:endParaRPr lang="en-GB" dirty="0"/>
          </a:p>
          <a:p>
            <a:pPr marL="274320" fontAlgn="auto">
              <a:spcAft>
                <a:spcPts val="0"/>
              </a:spcAft>
              <a:defRPr/>
            </a:pPr>
            <a:r>
              <a:rPr lang="el-GR" b="1" dirty="0"/>
              <a:t>Συμφωνία των προσαρτημάτων της ΟΦ και των αντωνυμιών αποκλειστικά στο αρσενικό γένος</a:t>
            </a:r>
            <a:endParaRPr lang="en-GB" b="1" dirty="0"/>
          </a:p>
          <a:p>
            <a:pPr marL="45720" indent="0" fontAlgn="auto">
              <a:spcAft>
                <a:spcPts val="0"/>
              </a:spcAft>
              <a:buFont typeface="Wingdings 2" panose="05020102010507070707" pitchFamily="18" charset="2"/>
              <a:buNone/>
              <a:defRPr/>
            </a:pPr>
            <a:endParaRPr lang="en-GB" b="1" dirty="0"/>
          </a:p>
          <a:p>
            <a:pPr marL="45720" indent="0" fontAlgn="auto">
              <a:spcAft>
                <a:spcPts val="0"/>
              </a:spcAft>
              <a:buFont typeface="Wingdings 2" panose="05020102010507070707" pitchFamily="18" charset="2"/>
              <a:buNone/>
              <a:defRPr/>
            </a:pPr>
            <a:r>
              <a:rPr lang="el-GR" sz="1600" b="1" dirty="0"/>
              <a:t>‘των </a:t>
            </a:r>
            <a:r>
              <a:rPr lang="el-GR" sz="1600" b="1" i="1" dirty="0"/>
              <a:t>Ρομά</a:t>
            </a:r>
            <a:r>
              <a:rPr lang="el-GR" sz="1600" b="1" dirty="0"/>
              <a:t> </a:t>
            </a:r>
            <a:r>
              <a:rPr lang="el-GR" sz="1600" b="1" u="sng" dirty="0">
                <a:solidFill>
                  <a:srgbClr val="FF0000"/>
                </a:solidFill>
              </a:rPr>
              <a:t>Ελλήνων</a:t>
            </a:r>
            <a:r>
              <a:rPr lang="el-GR" sz="1600" b="1" dirty="0">
                <a:solidFill>
                  <a:srgbClr val="FF0000"/>
                </a:solidFill>
              </a:rPr>
              <a:t> </a:t>
            </a:r>
            <a:r>
              <a:rPr lang="el-GR" sz="1600" b="1" dirty="0"/>
              <a:t>και αλλοδαπών’</a:t>
            </a:r>
            <a:endParaRPr lang="en-GB" sz="1600" b="1" dirty="0"/>
          </a:p>
          <a:p>
            <a:pPr marL="45720" indent="0" fontAlgn="auto">
              <a:spcAft>
                <a:spcPts val="0"/>
              </a:spcAft>
              <a:buFont typeface="Wingdings 2" panose="05020102010507070707" pitchFamily="18" charset="2"/>
              <a:buNone/>
              <a:defRPr/>
            </a:pPr>
            <a:r>
              <a:rPr lang="el-GR" sz="1600" b="1" dirty="0"/>
              <a:t>‘</a:t>
            </a:r>
            <a:r>
              <a:rPr lang="el-GR" sz="1600" b="1" u="sng" dirty="0">
                <a:solidFill>
                  <a:srgbClr val="FF0000"/>
                </a:solidFill>
              </a:rPr>
              <a:t>Υπηρεσιακού Γενικού</a:t>
            </a:r>
            <a:r>
              <a:rPr lang="el-GR" sz="1600" b="1" dirty="0">
                <a:solidFill>
                  <a:srgbClr val="FF0000"/>
                </a:solidFill>
              </a:rPr>
              <a:t> </a:t>
            </a:r>
            <a:r>
              <a:rPr lang="el-GR" sz="1600" b="1" i="1" dirty="0"/>
              <a:t>Γραμματέα</a:t>
            </a:r>
            <a:r>
              <a:rPr lang="el-GR" sz="1600" b="1" dirty="0"/>
              <a:t>’ (της γραμματέως)</a:t>
            </a:r>
            <a:endParaRPr lang="en-GB" sz="1600" b="1" dirty="0"/>
          </a:p>
          <a:p>
            <a:pPr marL="45720" indent="0" fontAlgn="auto">
              <a:spcAft>
                <a:spcPts val="0"/>
              </a:spcAft>
              <a:buFont typeface="Wingdings 2" panose="05020102010507070707" pitchFamily="18" charset="2"/>
              <a:buNone/>
              <a:defRPr/>
            </a:pPr>
            <a:r>
              <a:rPr lang="el-GR" sz="1600" b="1" dirty="0">
                <a:solidFill>
                  <a:srgbClr val="FF0000"/>
                </a:solidFill>
              </a:rPr>
              <a:t>‘</a:t>
            </a:r>
            <a:r>
              <a:rPr lang="el-GR" sz="1600" b="1" u="sng" dirty="0">
                <a:solidFill>
                  <a:srgbClr val="FF0000"/>
                </a:solidFill>
              </a:rPr>
              <a:t>ο</a:t>
            </a:r>
            <a:r>
              <a:rPr lang="el-GR" sz="1600" b="1" dirty="0"/>
              <a:t> αμέσως </a:t>
            </a:r>
            <a:r>
              <a:rPr lang="el-GR" sz="1600" b="1" u="sng" dirty="0">
                <a:solidFill>
                  <a:srgbClr val="FF0000"/>
                </a:solidFill>
              </a:rPr>
              <a:t>επόμενος αδιάθετος</a:t>
            </a:r>
            <a:r>
              <a:rPr lang="el-GR" sz="1600" b="1" dirty="0">
                <a:solidFill>
                  <a:srgbClr val="FF0000"/>
                </a:solidFill>
              </a:rPr>
              <a:t> </a:t>
            </a:r>
            <a:r>
              <a:rPr lang="el-GR" sz="1600" b="1" i="1" dirty="0"/>
              <a:t>υπάλληλος</a:t>
            </a:r>
            <a:r>
              <a:rPr lang="el-GR" sz="1600" b="1" dirty="0"/>
              <a:t>’</a:t>
            </a:r>
            <a:endParaRPr lang="en-GB" sz="1600" b="1" dirty="0"/>
          </a:p>
          <a:p>
            <a:pPr marL="45720" indent="0" fontAlgn="auto">
              <a:spcAft>
                <a:spcPts val="0"/>
              </a:spcAft>
              <a:buFont typeface="Wingdings 2" panose="05020102010507070707" pitchFamily="18" charset="2"/>
              <a:buNone/>
              <a:defRPr/>
            </a:pPr>
            <a:r>
              <a:rPr lang="el-GR" sz="1600" b="1" dirty="0"/>
              <a:t>‘</a:t>
            </a:r>
            <a:r>
              <a:rPr lang="el-GR" sz="1600" b="1" u="sng" dirty="0">
                <a:solidFill>
                  <a:srgbClr val="FF0000"/>
                </a:solidFill>
              </a:rPr>
              <a:t>έναν</a:t>
            </a:r>
            <a:r>
              <a:rPr lang="el-GR" sz="1600" b="1" dirty="0">
                <a:solidFill>
                  <a:srgbClr val="FF0000"/>
                </a:solidFill>
              </a:rPr>
              <a:t> </a:t>
            </a:r>
            <a:r>
              <a:rPr lang="el-GR" sz="1600" b="1" u="sng" dirty="0">
                <a:solidFill>
                  <a:srgbClr val="FF0000"/>
                </a:solidFill>
              </a:rPr>
              <a:t>έμπιστο</a:t>
            </a:r>
            <a:r>
              <a:rPr lang="el-GR" sz="1600" b="1" dirty="0">
                <a:solidFill>
                  <a:srgbClr val="FF0000"/>
                </a:solidFill>
              </a:rPr>
              <a:t> </a:t>
            </a:r>
            <a:r>
              <a:rPr lang="el-GR" sz="1600" b="1" i="1" dirty="0"/>
              <a:t>συνάδελφο</a:t>
            </a:r>
            <a:r>
              <a:rPr lang="el-GR" sz="1600" b="1" dirty="0"/>
              <a:t>’</a:t>
            </a:r>
            <a:endParaRPr lang="en-GB" sz="1600" b="1" dirty="0"/>
          </a:p>
          <a:p>
            <a:pPr marL="45720" indent="0" fontAlgn="auto">
              <a:spcAft>
                <a:spcPts val="0"/>
              </a:spcAft>
              <a:buFont typeface="Wingdings 2" panose="05020102010507070707" pitchFamily="18" charset="2"/>
              <a:buNone/>
              <a:defRPr/>
            </a:pPr>
            <a:r>
              <a:rPr lang="el-GR" sz="1600" b="1" dirty="0"/>
              <a:t> </a:t>
            </a:r>
            <a:endParaRPr lang="en-GB" sz="1600" b="1" dirty="0"/>
          </a:p>
          <a:p>
            <a:pPr marL="45720" indent="0" fontAlgn="auto">
              <a:spcAft>
                <a:spcPts val="0"/>
              </a:spcAft>
              <a:buFont typeface="Wingdings 2" panose="05020102010507070707" pitchFamily="18" charset="2"/>
              <a:buNone/>
              <a:defRPr/>
            </a:pPr>
            <a:r>
              <a:rPr lang="el-GR" sz="1600" b="1" dirty="0"/>
              <a:t>‘του εκκαθαριστικού </a:t>
            </a:r>
            <a:r>
              <a:rPr lang="el-GR" sz="1600" b="1" i="1" u="sng" dirty="0">
                <a:solidFill>
                  <a:srgbClr val="FF0000"/>
                </a:solidFill>
              </a:rPr>
              <a:t>του</a:t>
            </a:r>
            <a:r>
              <a:rPr lang="el-GR" sz="1600" b="1" dirty="0"/>
              <a:t> σημειώματος’</a:t>
            </a:r>
            <a:endParaRPr lang="en-GB" sz="1600" b="1" dirty="0"/>
          </a:p>
          <a:p>
            <a:pPr marL="45720" indent="0" fontAlgn="auto">
              <a:spcAft>
                <a:spcPts val="0"/>
              </a:spcAft>
              <a:buFont typeface="Wingdings 2" panose="05020102010507070707" pitchFamily="18" charset="2"/>
              <a:buNone/>
              <a:defRPr/>
            </a:pPr>
            <a:r>
              <a:rPr lang="el-GR" sz="1600" b="1" dirty="0"/>
              <a:t>‘για </a:t>
            </a:r>
            <a:r>
              <a:rPr lang="el-GR" sz="1600" b="1" i="1" u="sng" dirty="0">
                <a:solidFill>
                  <a:srgbClr val="FF0000"/>
                </a:solidFill>
              </a:rPr>
              <a:t>όλους όσοι</a:t>
            </a:r>
            <a:r>
              <a:rPr lang="el-GR" sz="1600" b="1" dirty="0"/>
              <a:t>’</a:t>
            </a:r>
            <a:endParaRPr lang="en-GB" sz="1600" b="1" dirty="0"/>
          </a:p>
          <a:p>
            <a:pPr marL="45720" indent="0" fontAlgn="auto">
              <a:spcAft>
                <a:spcPts val="0"/>
              </a:spcAft>
              <a:buFont typeface="Wingdings 2" panose="05020102010507070707" pitchFamily="18" charset="2"/>
              <a:buNone/>
              <a:defRPr/>
            </a:pPr>
            <a:r>
              <a:rPr lang="el-GR" sz="1600" b="1" dirty="0"/>
              <a:t>‘ημερομηνία διορισμού </a:t>
            </a:r>
            <a:r>
              <a:rPr lang="el-GR" sz="1600" b="1" i="1" u="sng" dirty="0">
                <a:solidFill>
                  <a:srgbClr val="FF0000"/>
                </a:solidFill>
              </a:rPr>
              <a:t>του</a:t>
            </a:r>
            <a:r>
              <a:rPr lang="el-GR" sz="1600" b="1" dirty="0"/>
              <a:t>’</a:t>
            </a:r>
            <a:endParaRPr lang="en-GB" sz="1600" b="1" dirty="0"/>
          </a:p>
          <a:p>
            <a:pPr marL="45720" indent="0" fontAlgn="auto">
              <a:spcAft>
                <a:spcPts val="0"/>
              </a:spcAft>
              <a:buFont typeface="Wingdings 2" panose="05020102010507070707" pitchFamily="18" charset="2"/>
              <a:buNone/>
              <a:defRPr/>
            </a:pPr>
            <a:r>
              <a:rPr lang="el-GR" sz="1600" b="1" dirty="0"/>
              <a:t>‘με </a:t>
            </a:r>
            <a:r>
              <a:rPr lang="el-GR" sz="1600" b="1" i="1" u="sng" dirty="0">
                <a:solidFill>
                  <a:srgbClr val="FF0000"/>
                </a:solidFill>
              </a:rPr>
              <a:t>άλλους</a:t>
            </a:r>
            <a:r>
              <a:rPr lang="el-GR" sz="1600" b="1" dirty="0">
                <a:solidFill>
                  <a:srgbClr val="FF0000"/>
                </a:solidFill>
              </a:rPr>
              <a:t> </a:t>
            </a:r>
            <a:r>
              <a:rPr lang="el-GR" sz="1600" b="1" u="sng" dirty="0">
                <a:solidFill>
                  <a:srgbClr val="FF0000"/>
                </a:solidFill>
              </a:rPr>
              <a:t>ειδικούς</a:t>
            </a:r>
            <a:r>
              <a:rPr lang="el-GR" sz="1600" b="1" dirty="0">
                <a:solidFill>
                  <a:srgbClr val="FF0000"/>
                </a:solidFill>
              </a:rPr>
              <a:t> </a:t>
            </a:r>
            <a:r>
              <a:rPr lang="el-GR" sz="1600" b="1" dirty="0"/>
              <a:t>ιατρούς’</a:t>
            </a:r>
            <a:endParaRPr lang="en-GB" sz="1600" b="1" dirty="0"/>
          </a:p>
          <a:p>
            <a:pPr marL="45720" indent="0" fontAlgn="auto">
              <a:spcAft>
                <a:spcPts val="0"/>
              </a:spcAft>
              <a:buFont typeface="Wingdings 2" panose="05020102010507070707" pitchFamily="18" charset="2"/>
              <a:buNone/>
              <a:defRPr/>
            </a:pPr>
            <a:r>
              <a:rPr lang="el-GR" sz="1600" b="1" dirty="0"/>
              <a:t>‘</a:t>
            </a:r>
            <a:r>
              <a:rPr lang="el-GR" sz="1600" b="1" i="1" u="sng" dirty="0">
                <a:solidFill>
                  <a:srgbClr val="FF0000"/>
                </a:solidFill>
              </a:rPr>
              <a:t>όσοι</a:t>
            </a:r>
            <a:r>
              <a:rPr lang="el-GR" sz="1600" b="1" dirty="0"/>
              <a:t> είναι εκδιδόμενα πρόσωπα’</a:t>
            </a:r>
            <a:endParaRPr lang="en-GB" sz="1600" b="1" dirty="0"/>
          </a:p>
          <a:p>
            <a:pPr marL="45720" indent="0" fontAlgn="auto">
              <a:spcAft>
                <a:spcPts val="0"/>
              </a:spcAft>
              <a:buFont typeface="Wingdings 2" panose="05020102010507070707" pitchFamily="18" charset="2"/>
              <a:buNone/>
              <a:defRPr/>
            </a:pPr>
            <a:r>
              <a:rPr lang="el-GR" sz="1600" b="1" dirty="0"/>
              <a:t>‘υπάλληλο με βαθμό </a:t>
            </a:r>
            <a:r>
              <a:rPr lang="el-GR" sz="1600" b="1" u="sng" dirty="0">
                <a:solidFill>
                  <a:srgbClr val="FF0000"/>
                </a:solidFill>
              </a:rPr>
              <a:t>Πληρεξούσιου</a:t>
            </a:r>
            <a:r>
              <a:rPr lang="el-GR" sz="1600" b="1" dirty="0"/>
              <a:t> Υπουργού Β΄ </a:t>
            </a:r>
            <a:r>
              <a:rPr lang="el-GR" sz="1600" b="1" i="1" u="sng" dirty="0">
                <a:solidFill>
                  <a:srgbClr val="FF0000"/>
                </a:solidFill>
              </a:rPr>
              <a:t>ο οποίος</a:t>
            </a:r>
            <a:r>
              <a:rPr lang="el-GR" sz="1600" b="1" dirty="0"/>
              <a:t>’</a:t>
            </a:r>
            <a:endParaRPr lang="en-GB" sz="1600" b="1" dirty="0"/>
          </a:p>
          <a:p>
            <a:pPr marL="274320" fontAlgn="auto">
              <a:spcAft>
                <a:spcPts val="0"/>
              </a:spcAft>
              <a:defRPr/>
            </a:pPr>
            <a:endParaRPr lang="en-GB" dirty="0"/>
          </a:p>
        </p:txBody>
      </p:sp>
      <p:sp>
        <p:nvSpPr>
          <p:cNvPr id="3" name="Title 2"/>
          <p:cNvSpPr>
            <a:spLocks noGrp="1"/>
          </p:cNvSpPr>
          <p:nvPr>
            <p:ph type="title"/>
          </p:nvPr>
        </p:nvSpPr>
        <p:spPr/>
        <p:txBody>
          <a:bodyPr/>
          <a:lstStyle/>
          <a:p>
            <a:pPr fontAlgn="auto">
              <a:spcAft>
                <a:spcPts val="0"/>
              </a:spcAft>
              <a:defRPr/>
            </a:pPr>
            <a:r>
              <a:rPr lang="el-GR" dirty="0"/>
              <a:t>ΠΟΙΟΤΙΚΗ ΑΝΑΛΥΣΗ</a:t>
            </a:r>
            <a:r>
              <a:rPr lang="en-GB" dirty="0"/>
              <a:t>: </a:t>
            </a:r>
            <a:r>
              <a:rPr lang="el-GR" dirty="0"/>
              <a:t>ΜΟΡΦΟΣΥΝΤΑΞΗ</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lstStyle/>
          <a:p>
            <a:pPr algn="just">
              <a:spcBef>
                <a:spcPts val="600"/>
              </a:spcBef>
              <a:buNone/>
            </a:pPr>
            <a:r>
              <a:rPr lang="el-GR" altLang="el-GR" dirty="0">
                <a:solidFill>
                  <a:srgbClr val="000000"/>
                </a:solidFill>
                <a:latin typeface="Times New Roman" panose="02020603050405020304" pitchFamily="18" charset="0"/>
                <a:cs typeface="Times New Roman" panose="02020603050405020304" pitchFamily="18" charset="0"/>
              </a:rPr>
              <a:t>	Ακόμα και στα έγγραφα τα οποία θα μπορούσαμε να θεωρήσουμε πολιτικά ορθότερα ως προς την αναφορά στο κοινωνικό φύλο (</a:t>
            </a:r>
            <a:r>
              <a:rPr lang="el-GR" altLang="el-GR" b="1" dirty="0">
                <a:solidFill>
                  <a:srgbClr val="000000"/>
                </a:solidFill>
                <a:latin typeface="Times New Roman" panose="02020603050405020304" pitchFamily="18" charset="0"/>
                <a:cs typeface="Times New Roman" panose="02020603050405020304" pitchFamily="18" charset="0"/>
              </a:rPr>
              <a:t>ο/η εργαζόμενος-η</a:t>
            </a:r>
            <a:r>
              <a:rPr lang="el-GR" altLang="el-GR" dirty="0">
                <a:solidFill>
                  <a:srgbClr val="000000"/>
                </a:solidFill>
                <a:latin typeface="Times New Roman" panose="02020603050405020304" pitchFamily="18" charset="0"/>
                <a:cs typeface="Times New Roman" panose="02020603050405020304" pitchFamily="18" charset="0"/>
              </a:rPr>
              <a:t>), η συνεπής πρόταξη του αρσενικού ενισχύει την αρσενική κυριαρχία τόσο στο γλωσσικό όσο και στο συμβολικό επίπεδο. </a:t>
            </a:r>
          </a:p>
          <a:p>
            <a:pPr algn="just">
              <a:spcBef>
                <a:spcPts val="600"/>
              </a:spcBef>
              <a:buNone/>
            </a:pPr>
            <a:endParaRPr lang="el-GR" altLang="el-GR" dirty="0">
              <a:solidFill>
                <a:srgbClr val="000000"/>
              </a:solidFill>
              <a:latin typeface="Times New Roman" panose="02020603050405020304" pitchFamily="18" charset="0"/>
              <a:cs typeface="Times New Roman" panose="02020603050405020304" pitchFamily="18" charset="0"/>
            </a:endParaRPr>
          </a:p>
          <a:p>
            <a:pPr algn="just">
              <a:spcBef>
                <a:spcPts val="600"/>
              </a:spcBef>
              <a:buNone/>
            </a:pPr>
            <a:r>
              <a:rPr lang="el-GR" altLang="el-GR" dirty="0">
                <a:solidFill>
                  <a:srgbClr val="000000"/>
                </a:solidFill>
                <a:latin typeface="Times New Roman" panose="02020603050405020304" pitchFamily="18" charset="0"/>
                <a:cs typeface="Times New Roman" panose="02020603050405020304" pitchFamily="18" charset="0"/>
              </a:rPr>
              <a:t>	</a:t>
            </a:r>
            <a:r>
              <a:rPr lang="el-GR" altLang="el-GR" b="1" dirty="0">
                <a:solidFill>
                  <a:srgbClr val="C00000"/>
                </a:solidFill>
                <a:latin typeface="Times New Roman" panose="02020603050405020304" pitchFamily="18" charset="0"/>
                <a:cs typeface="Times New Roman" panose="02020603050405020304" pitchFamily="18" charset="0"/>
              </a:rPr>
              <a:t>Όμως, δεν αποτελεί μη παραβιάσιμο κανόνα εφόσον η αντιστροφή της σειράς των γραμματικών γενών δεν παράγει </a:t>
            </a:r>
            <a:r>
              <a:rPr lang="el-GR" altLang="el-GR" b="1" dirty="0" err="1">
                <a:solidFill>
                  <a:srgbClr val="C00000"/>
                </a:solidFill>
                <a:latin typeface="Times New Roman" panose="02020603050405020304" pitchFamily="18" charset="0"/>
                <a:cs typeface="Times New Roman" panose="02020603050405020304" pitchFamily="18" charset="0"/>
              </a:rPr>
              <a:t>αντιγραμματικές</a:t>
            </a:r>
            <a:r>
              <a:rPr lang="el-GR" altLang="el-GR" b="1" dirty="0">
                <a:solidFill>
                  <a:srgbClr val="C00000"/>
                </a:solidFill>
                <a:latin typeface="Times New Roman" panose="02020603050405020304" pitchFamily="18" charset="0"/>
                <a:cs typeface="Times New Roman" panose="02020603050405020304" pitchFamily="18" charset="0"/>
              </a:rPr>
              <a:t> δομές. Επίσης, δεν απορρέει από καμία αξιωματική διευθέτηση των πραγμάτων η οποία οφείλει να παραμείνει αμετάβλητη στο χρόνο.</a:t>
            </a:r>
          </a:p>
          <a:p>
            <a:endParaRPr lang="el-GR" dirty="0"/>
          </a:p>
        </p:txBody>
      </p:sp>
      <p:sp>
        <p:nvSpPr>
          <p:cNvPr id="3" name="Τίτλος 2"/>
          <p:cNvSpPr>
            <a:spLocks noGrp="1"/>
          </p:cNvSpPr>
          <p:nvPr>
            <p:ph type="title"/>
          </p:nvPr>
        </p:nvSpPr>
        <p:spPr/>
        <p:txBody>
          <a:bodyPr/>
          <a:lstStyle/>
          <a:p>
            <a:br>
              <a:rPr lang="el-GR" altLang="el-GR" sz="2800" b="1" dirty="0">
                <a:latin typeface="Times New Roman" panose="02020603050405020304" pitchFamily="18" charset="0"/>
                <a:cs typeface="Times New Roman" panose="02020603050405020304" pitchFamily="18" charset="0"/>
              </a:rPr>
            </a:br>
            <a:br>
              <a:rPr lang="el-GR" altLang="el-GR" sz="2800" b="1" dirty="0">
                <a:latin typeface="Times New Roman" panose="02020603050405020304" pitchFamily="18" charset="0"/>
                <a:cs typeface="Times New Roman" panose="02020603050405020304" pitchFamily="18" charset="0"/>
              </a:rPr>
            </a:br>
            <a:r>
              <a:rPr lang="el-GR" altLang="el-GR" sz="2800" b="1" dirty="0">
                <a:latin typeface="Times New Roman" panose="02020603050405020304" pitchFamily="18" charset="0"/>
                <a:cs typeface="Times New Roman" panose="02020603050405020304" pitchFamily="18" charset="0"/>
              </a:rPr>
              <a:t>ΣΥΝΤΑΞΗ: ΣΕΙΡΑ ΟΡΩΝ</a:t>
            </a:r>
            <a:br>
              <a:rPr lang="el-GR" altLang="el-GR" sz="2800" b="1" dirty="0">
                <a:latin typeface="Times New Roman" panose="02020603050405020304" pitchFamily="18" charset="0"/>
                <a:cs typeface="Times New Roman" panose="02020603050405020304" pitchFamily="18" charset="0"/>
              </a:rPr>
            </a:br>
            <a:r>
              <a:rPr lang="el-GR" altLang="el-GR" sz="2800" b="1" dirty="0">
                <a:latin typeface="Times New Roman" panose="02020603050405020304" pitchFamily="18" charset="0"/>
                <a:cs typeface="Times New Roman" panose="02020603050405020304" pitchFamily="18" charset="0"/>
              </a:rPr>
              <a:t>«</a:t>
            </a:r>
            <a:r>
              <a:rPr lang="el-GR" altLang="el-GR" sz="2800" b="1" cap="none" dirty="0">
                <a:latin typeface="Times New Roman" panose="02020603050405020304" pitchFamily="18" charset="0"/>
                <a:cs typeface="Times New Roman" panose="02020603050405020304" pitchFamily="18" charset="0"/>
              </a:rPr>
              <a:t>τελικά η ζωή τρία γράμματα</a:t>
            </a:r>
            <a:r>
              <a:rPr lang="el-GR" altLang="el-GR" sz="2800" b="1" dirty="0">
                <a:latin typeface="Times New Roman" panose="02020603050405020304" pitchFamily="18" charset="0"/>
                <a:cs typeface="Times New Roman" panose="02020603050405020304" pitchFamily="18" charset="0"/>
              </a:rPr>
              <a:t>»</a:t>
            </a:r>
            <a:br>
              <a:rPr lang="el-GR" altLang="el-GR" sz="2800" b="1" dirty="0">
                <a:latin typeface="Times New Roman" panose="02020603050405020304" pitchFamily="18" charset="0"/>
                <a:cs typeface="Times New Roman" panose="02020603050405020304" pitchFamily="18" charset="0"/>
              </a:rPr>
            </a:br>
            <a:br>
              <a:rPr lang="el-GR" altLang="el-GR" b="1" dirty="0">
                <a:solidFill>
                  <a:srgbClr val="7030A0"/>
                </a:solidFill>
                <a:latin typeface="Times New Roman" panose="02020603050405020304" pitchFamily="18" charset="0"/>
                <a:cs typeface="Times New Roman" panose="02020603050405020304" pitchFamily="18" charset="0"/>
              </a:rPr>
            </a:br>
            <a:endParaRPr lang="el-GR" dirty="0"/>
          </a:p>
        </p:txBody>
      </p:sp>
    </p:spTree>
    <p:extLst>
      <p:ext uri="{BB962C8B-B14F-4D97-AF65-F5344CB8AC3E}">
        <p14:creationId xmlns:p14="http://schemas.microsoft.com/office/powerpoint/2010/main" val="11597951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45720" indent="0" fontAlgn="auto">
              <a:spcAft>
                <a:spcPts val="0"/>
              </a:spcAft>
              <a:buFont typeface="Wingdings 2" panose="05020102010507070707" pitchFamily="18" charset="2"/>
              <a:buNone/>
              <a:defRPr/>
            </a:pPr>
            <a:r>
              <a:rPr lang="el-GR" b="1" dirty="0"/>
              <a:t>«[…] </a:t>
            </a:r>
            <a:r>
              <a:rPr lang="el-GR" b="1" u="sng" dirty="0">
                <a:solidFill>
                  <a:srgbClr val="FF0000"/>
                </a:solidFill>
              </a:rPr>
              <a:t>ενός ιατρού</a:t>
            </a:r>
            <a:r>
              <a:rPr lang="el-GR" b="1" dirty="0"/>
              <a:t>, ελλείψει δε αυτού </a:t>
            </a:r>
            <a:r>
              <a:rPr lang="el-GR" b="1" u="sng" dirty="0">
                <a:solidFill>
                  <a:srgbClr val="FF0000"/>
                </a:solidFill>
              </a:rPr>
              <a:t>μιας νοσηλεύτριας</a:t>
            </a:r>
            <a:r>
              <a:rPr lang="el-GR" b="1" dirty="0"/>
              <a:t>» </a:t>
            </a:r>
            <a:endParaRPr lang="en-GB" b="1" dirty="0"/>
          </a:p>
          <a:p>
            <a:pPr marL="45720" indent="0" fontAlgn="auto">
              <a:spcAft>
                <a:spcPts val="0"/>
              </a:spcAft>
              <a:buFont typeface="Wingdings 2" panose="05020102010507070707" pitchFamily="18" charset="2"/>
              <a:buNone/>
              <a:defRPr/>
            </a:pPr>
            <a:endParaRPr lang="en-GB" b="1" dirty="0"/>
          </a:p>
          <a:p>
            <a:pPr algn="just">
              <a:lnSpc>
                <a:spcPct val="150000"/>
              </a:lnSpc>
              <a:spcAft>
                <a:spcPts val="0"/>
              </a:spcAft>
            </a:pPr>
            <a:r>
              <a:rPr lang="el-GR" dirty="0">
                <a:latin typeface="Times New Roman" panose="02020603050405020304" pitchFamily="18" charset="0"/>
                <a:ea typeface="Calibri" panose="020F0502020204030204" pitchFamily="34" charset="0"/>
              </a:rPr>
              <a:t>Η άνιση κατανομή του κοινωνικού κύρους σε σχέση με τα αναφερόμενα επαγγέλματα ακολουθεί και την στερεοτυπική κατανομή του γένους/ φύλου των φορέων της αντίστοιχης επαγγελματικής ιδιότητας: άντρας-ιατρός/ γυναίκα-νοσηλεύτρια, παρακολουθώντας μια κοινωνική παρά γλωσσική διευθέτηση των κοινωνικών ρόλων.</a:t>
            </a:r>
            <a:endParaRPr lang="el-GR" sz="1800" dirty="0">
              <a:latin typeface="Calibri" panose="020F0502020204030204" pitchFamily="34" charset="0"/>
              <a:ea typeface="Calibri" panose="020F0502020204030204" pitchFamily="34" charset="0"/>
            </a:endParaRPr>
          </a:p>
          <a:p>
            <a:pPr marL="45720" indent="0" fontAlgn="auto">
              <a:spcAft>
                <a:spcPts val="0"/>
              </a:spcAft>
              <a:buNone/>
              <a:defRPr/>
            </a:pPr>
            <a:endParaRPr lang="en-GB" dirty="0"/>
          </a:p>
        </p:txBody>
      </p:sp>
      <p:sp>
        <p:nvSpPr>
          <p:cNvPr id="3" name="Title 2"/>
          <p:cNvSpPr>
            <a:spLocks noGrp="1"/>
          </p:cNvSpPr>
          <p:nvPr>
            <p:ph type="title"/>
          </p:nvPr>
        </p:nvSpPr>
        <p:spPr/>
        <p:txBody>
          <a:bodyPr/>
          <a:lstStyle/>
          <a:p>
            <a:pPr fontAlgn="auto">
              <a:spcAft>
                <a:spcPts val="0"/>
              </a:spcAft>
              <a:defRPr/>
            </a:pPr>
            <a:r>
              <a:rPr lang="el-GR" dirty="0" err="1"/>
              <a:t>Ποιοτικη</a:t>
            </a:r>
            <a:r>
              <a:rPr lang="el-GR" dirty="0"/>
              <a:t> </a:t>
            </a:r>
            <a:r>
              <a:rPr lang="el-GR" dirty="0" err="1"/>
              <a:t>αναλυση</a:t>
            </a:r>
            <a:r>
              <a:rPr lang="en-GB" dirty="0"/>
              <a:t>: </a:t>
            </a:r>
            <a:r>
              <a:rPr lang="el-GR" dirty="0" err="1"/>
              <a:t>σημασιολογια</a:t>
            </a: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lstStyle/>
          <a:p>
            <a:pPr marL="342900" lvl="0" indent="-341313"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400" b="1" spc="0" dirty="0">
                <a:solidFill>
                  <a:srgbClr val="C00000"/>
                </a:solidFill>
                <a:cs typeface="Times New Roman" pitchFamily="18" charset="0"/>
              </a:rPr>
              <a:t>	Στα έγγραφα που αναλύθηκαν, το σύνολο των </a:t>
            </a:r>
            <a:r>
              <a:rPr lang="el-GR" sz="2400" b="1" spc="0" dirty="0" err="1">
                <a:solidFill>
                  <a:srgbClr val="C00000"/>
                </a:solidFill>
                <a:cs typeface="Times New Roman" pitchFamily="18" charset="0"/>
              </a:rPr>
              <a:t>κειμενικών</a:t>
            </a:r>
            <a:r>
              <a:rPr lang="el-GR" sz="2400" b="1" spc="0" dirty="0">
                <a:solidFill>
                  <a:srgbClr val="C00000"/>
                </a:solidFill>
                <a:cs typeface="Times New Roman" pitchFamily="18" charset="0"/>
              </a:rPr>
              <a:t> δομών </a:t>
            </a:r>
            <a:r>
              <a:rPr lang="el-GR" sz="2400" b="1" spc="0" dirty="0" err="1">
                <a:solidFill>
                  <a:srgbClr val="C00000"/>
                </a:solidFill>
                <a:cs typeface="Times New Roman" pitchFamily="18" charset="0"/>
              </a:rPr>
              <a:t>περικειμενοποιεί</a:t>
            </a:r>
            <a:r>
              <a:rPr lang="el-GR" sz="2400" b="1" spc="0" dirty="0">
                <a:solidFill>
                  <a:srgbClr val="C00000"/>
                </a:solidFill>
                <a:cs typeface="Times New Roman" pitchFamily="18" charset="0"/>
              </a:rPr>
              <a:t> τη σχεδόν αποκλειστική χρήση του αρσενικού γένους. </a:t>
            </a:r>
          </a:p>
          <a:p>
            <a:pPr marL="342900" lvl="0" indent="-341313"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400" b="1" spc="0" dirty="0">
                <a:solidFill>
                  <a:srgbClr val="000000"/>
                </a:solidFill>
                <a:cs typeface="Times New Roman" pitchFamily="18" charset="0"/>
              </a:rPr>
              <a:t>	</a:t>
            </a:r>
          </a:p>
          <a:p>
            <a:pPr marL="342900" lvl="0" indent="-341313"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400" b="1" spc="0" dirty="0">
                <a:solidFill>
                  <a:srgbClr val="000000"/>
                </a:solidFill>
                <a:cs typeface="Times New Roman" pitchFamily="18" charset="0"/>
              </a:rPr>
              <a:t>	Επισημάνθηκαν στοιχεία τα οποία αναδεικνύουν ακραία ως προς την πρόσληψη των κειμένων σημασιακά και πραγματολογικά αποτελέσματα.</a:t>
            </a:r>
          </a:p>
          <a:p>
            <a:pPr marL="342900" lvl="0" indent="-341313"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endParaRPr lang="el-GR" sz="2400" b="1" spc="0" dirty="0">
              <a:solidFill>
                <a:srgbClr val="000000"/>
              </a:solidFill>
              <a:cs typeface="Times New Roman" pitchFamily="18" charset="0"/>
            </a:endParaRPr>
          </a:p>
          <a:p>
            <a:pPr marL="342900" lvl="0" indent="-341313" algn="just">
              <a:spcBef>
                <a:spcPts val="700"/>
              </a:spcBef>
              <a:buClrTx/>
              <a:buNone/>
              <a:tabLst>
                <a:tab pos="342900" algn="l"/>
                <a:tab pos="912813" algn="l"/>
                <a:tab pos="1827213" algn="l"/>
                <a:tab pos="2741613" algn="l"/>
                <a:tab pos="3656013" algn="l"/>
                <a:tab pos="4570413" algn="l"/>
                <a:tab pos="5484813" algn="l"/>
                <a:tab pos="6399213" algn="l"/>
                <a:tab pos="7313613" algn="l"/>
                <a:tab pos="8228013" algn="l"/>
                <a:tab pos="9142413" algn="l"/>
                <a:tab pos="10056813" algn="l"/>
              </a:tabLst>
              <a:defRPr/>
            </a:pPr>
            <a:r>
              <a:rPr lang="el-GR" sz="2400" b="1" spc="0" dirty="0">
                <a:solidFill>
                  <a:srgbClr val="000000"/>
                </a:solidFill>
                <a:cs typeface="Times New Roman" pitchFamily="18" charset="0"/>
              </a:rPr>
              <a:t>	</a:t>
            </a:r>
            <a:r>
              <a:rPr lang="el-GR" sz="2400" b="1" spc="0" dirty="0" err="1">
                <a:solidFill>
                  <a:srgbClr val="FF0000"/>
                </a:solidFill>
                <a:cs typeface="Times New Roman" pitchFamily="18" charset="0"/>
              </a:rPr>
              <a:t>Υπερδιόρθωση</a:t>
            </a:r>
            <a:r>
              <a:rPr lang="el-GR" sz="2400" b="1" spc="0" dirty="0">
                <a:solidFill>
                  <a:srgbClr val="FF0000"/>
                </a:solidFill>
                <a:cs typeface="Times New Roman" pitchFamily="18" charset="0"/>
              </a:rPr>
              <a:t>?</a:t>
            </a:r>
          </a:p>
          <a:p>
            <a:endParaRPr lang="el-GR" dirty="0"/>
          </a:p>
        </p:txBody>
      </p:sp>
      <p:sp>
        <p:nvSpPr>
          <p:cNvPr id="3" name="Τίτλος 2"/>
          <p:cNvSpPr>
            <a:spLocks noGrp="1"/>
          </p:cNvSpPr>
          <p:nvPr>
            <p:ph type="title"/>
          </p:nvPr>
        </p:nvSpPr>
        <p:spPr/>
        <p:txBody>
          <a:bodyPr/>
          <a:lstStyle/>
          <a:p>
            <a:r>
              <a:rPr lang="el-GR" altLang="el-GR" sz="2800" b="1" cap="none" spc="0" dirty="0">
                <a:latin typeface="+mn-lt"/>
                <a:ea typeface="+mn-ea"/>
                <a:cs typeface="Times New Roman" panose="02020603050405020304" pitchFamily="18" charset="0"/>
              </a:rPr>
              <a:t>ΠΡΑΓΜΑΤΟΛΟΓΙΚΗ / ΚΕΙΜΕΝΙΚΗ ΑΝΑΛΥΣΗ</a:t>
            </a:r>
            <a:endParaRPr lang="el-GR" sz="2800" dirty="0">
              <a:latin typeface="+mn-lt"/>
            </a:endParaRPr>
          </a:p>
        </p:txBody>
      </p:sp>
    </p:spTree>
    <p:extLst>
      <p:ext uri="{BB962C8B-B14F-4D97-AF65-F5344CB8AC3E}">
        <p14:creationId xmlns:p14="http://schemas.microsoft.com/office/powerpoint/2010/main" val="24489662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normAutofit/>
          </a:bodyPr>
          <a:lstStyle/>
          <a:p>
            <a:pPr marL="44450" indent="0">
              <a:buNone/>
            </a:pPr>
            <a:r>
              <a:rPr lang="el-GR" sz="2400" dirty="0"/>
              <a:t>Ως </a:t>
            </a:r>
            <a:r>
              <a:rPr lang="el-GR" sz="2400" i="1" dirty="0" err="1">
                <a:solidFill>
                  <a:srgbClr val="FF0000"/>
                </a:solidFill>
              </a:rPr>
              <a:t>υπερδιόρθωση</a:t>
            </a:r>
            <a:r>
              <a:rPr lang="el-GR" sz="2400" dirty="0"/>
              <a:t> ορίζουμε την απόπειρα </a:t>
            </a:r>
            <a:r>
              <a:rPr lang="el-GR" sz="2400" dirty="0" err="1"/>
              <a:t>υπερπροσαρμογής</a:t>
            </a:r>
            <a:r>
              <a:rPr lang="el-GR" sz="2400" dirty="0"/>
              <a:t>, κατά την οποία ομιλήτριες/</a:t>
            </a:r>
            <a:r>
              <a:rPr lang="el-GR" sz="2400" dirty="0" err="1"/>
              <a:t>τές</a:t>
            </a:r>
            <a:r>
              <a:rPr lang="el-GR" sz="2400" dirty="0"/>
              <a:t> και, κατ’ επέκταση, συντάκτριες/τες, </a:t>
            </a:r>
            <a:r>
              <a:rPr lang="el-GR" sz="2400" dirty="0">
                <a:solidFill>
                  <a:srgbClr val="FF0000"/>
                </a:solidFill>
              </a:rPr>
              <a:t>στην προσπάθειά τους να υιοθετήσουν χαρακτηριστικά μιας ποικιλίας υψηλότερου γοήτρου, αναλύουν εσφαλμένα τις διαφορές ανάμεσα σε υψηλές και χαμηλές ποικιλίες και </a:t>
            </a:r>
            <a:r>
              <a:rPr lang="el-GR" sz="2400" dirty="0" err="1">
                <a:solidFill>
                  <a:srgbClr val="FF0000"/>
                </a:solidFill>
              </a:rPr>
              <a:t>υπεργενικεύουν</a:t>
            </a:r>
            <a:r>
              <a:rPr lang="el-GR" sz="2400" dirty="0">
                <a:solidFill>
                  <a:srgbClr val="FF0000"/>
                </a:solidFill>
              </a:rPr>
              <a:t> ένα στοιχείο</a:t>
            </a:r>
            <a:r>
              <a:rPr lang="el-GR" sz="2400" dirty="0"/>
              <a:t> -στην προκειμένη περίπτωση το κυρίαρχο αρσενικό- με βάση παρατηρούμενες αντιστοιχίες (</a:t>
            </a:r>
            <a:r>
              <a:rPr lang="en-US" sz="2400" dirty="0" err="1"/>
              <a:t>Labov</a:t>
            </a:r>
            <a:r>
              <a:rPr lang="el-GR" sz="2400" dirty="0"/>
              <a:t> 1966, </a:t>
            </a:r>
            <a:r>
              <a:rPr lang="en-US" sz="2400" dirty="0"/>
              <a:t>Trudgill</a:t>
            </a:r>
            <a:r>
              <a:rPr lang="el-GR" sz="2400" dirty="0"/>
              <a:t> 1974). </a:t>
            </a:r>
            <a:endParaRPr lang="el-GR" sz="2400" i="1" dirty="0"/>
          </a:p>
        </p:txBody>
      </p:sp>
      <p:sp>
        <p:nvSpPr>
          <p:cNvPr id="3" name="Τίτλος 2"/>
          <p:cNvSpPr>
            <a:spLocks noGrp="1"/>
          </p:cNvSpPr>
          <p:nvPr>
            <p:ph type="title"/>
          </p:nvPr>
        </p:nvSpPr>
        <p:spPr/>
        <p:txBody>
          <a:bodyPr/>
          <a:lstStyle/>
          <a:p>
            <a:r>
              <a:rPr lang="el-GR" dirty="0"/>
              <a:t>ΥΠΕΡΔΙΟΡΘΩΣΗ </a:t>
            </a:r>
          </a:p>
        </p:txBody>
      </p:sp>
    </p:spTree>
    <p:extLst>
      <p:ext uri="{BB962C8B-B14F-4D97-AF65-F5344CB8AC3E}">
        <p14:creationId xmlns:p14="http://schemas.microsoft.com/office/powerpoint/2010/main" val="17983536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lstStyle/>
          <a:p>
            <a:pPr marL="44450" indent="0">
              <a:buNone/>
            </a:pPr>
            <a:r>
              <a:rPr lang="en-US" sz="2400" b="1" dirty="0">
                <a:solidFill>
                  <a:srgbClr val="C00000"/>
                </a:solidFill>
              </a:rPr>
              <a:t>Lockwood</a:t>
            </a:r>
            <a:r>
              <a:rPr lang="el-GR" sz="2400" b="1" dirty="0">
                <a:solidFill>
                  <a:srgbClr val="C00000"/>
                </a:solidFill>
              </a:rPr>
              <a:t> (1989): «Η τάση </a:t>
            </a:r>
            <a:r>
              <a:rPr lang="el-GR" sz="2400" b="1" dirty="0" err="1">
                <a:solidFill>
                  <a:srgbClr val="C00000"/>
                </a:solidFill>
              </a:rPr>
              <a:t>υπερδιόρθωσης</a:t>
            </a:r>
            <a:r>
              <a:rPr lang="el-GR" sz="2400" b="1" dirty="0">
                <a:solidFill>
                  <a:srgbClr val="C00000"/>
                </a:solidFill>
              </a:rPr>
              <a:t> εξόχως χαρακτηρίζει τον δημόσιο τομέα.» </a:t>
            </a:r>
          </a:p>
          <a:p>
            <a:pPr marL="44450" indent="0">
              <a:buNone/>
            </a:pPr>
            <a:endParaRPr lang="el-GR" sz="2400" dirty="0"/>
          </a:p>
          <a:p>
            <a:pPr marL="44450" indent="0">
              <a:buNone/>
            </a:pPr>
            <a:r>
              <a:rPr lang="el-GR" sz="2400" dirty="0"/>
              <a:t>Μην ξεχνάμε άλλωστε ότι κατά το 2</a:t>
            </a:r>
            <a:r>
              <a:rPr lang="el-GR" sz="2400" baseline="30000" dirty="0"/>
              <a:t>ο</a:t>
            </a:r>
            <a:r>
              <a:rPr lang="el-GR" sz="2400" dirty="0"/>
              <a:t> μισό του 20</a:t>
            </a:r>
            <a:r>
              <a:rPr lang="el-GR" sz="2400" baseline="30000" dirty="0"/>
              <a:t>ου</a:t>
            </a:r>
            <a:r>
              <a:rPr lang="el-GR" sz="2400" dirty="0"/>
              <a:t> αιώνα, η </a:t>
            </a:r>
            <a:r>
              <a:rPr lang="el-GR" sz="2400" dirty="0">
                <a:solidFill>
                  <a:srgbClr val="C00000"/>
                </a:solidFill>
              </a:rPr>
              <a:t>καθαρεύουσα</a:t>
            </a:r>
            <a:r>
              <a:rPr lang="el-GR" sz="2400" dirty="0"/>
              <a:t> από εθνική περιορίστηκε σε </a:t>
            </a:r>
            <a:r>
              <a:rPr lang="el-GR" sz="2400" dirty="0">
                <a:solidFill>
                  <a:srgbClr val="C00000"/>
                </a:solidFill>
              </a:rPr>
              <a:t>κρατική γλώσσα </a:t>
            </a:r>
            <a:r>
              <a:rPr lang="el-GR" sz="2400" dirty="0"/>
              <a:t>(Λιάκος 2004: 969), γεγονός που, σε συνδυασμό με τον κεντρικό ρόλο της διδασκαλίας των αρχαίων ελληνικών στην εξάχρονη δευτεροβάθμια εκπαίδευση, συντηρεί το κύρος των αρχαιοπρεπών δομών κυρίως στο πλαίσιο των υψηλών ποικιλιών</a:t>
            </a:r>
            <a:r>
              <a:rPr lang="el-GR" dirty="0"/>
              <a:t>. </a:t>
            </a:r>
          </a:p>
          <a:p>
            <a:pPr marL="44450" indent="0">
              <a:buNone/>
            </a:pPr>
            <a:endParaRPr lang="el-GR" i="1" dirty="0"/>
          </a:p>
        </p:txBody>
      </p:sp>
      <p:sp>
        <p:nvSpPr>
          <p:cNvPr id="3" name="Τίτλος 2"/>
          <p:cNvSpPr>
            <a:spLocks noGrp="1"/>
          </p:cNvSpPr>
          <p:nvPr>
            <p:ph type="title"/>
          </p:nvPr>
        </p:nvSpPr>
        <p:spPr/>
        <p:txBody>
          <a:bodyPr/>
          <a:lstStyle/>
          <a:p>
            <a:r>
              <a:rPr lang="el-GR" dirty="0"/>
              <a:t>ΥΠΕΡΔΙΟΡΘΩΣΗ </a:t>
            </a:r>
          </a:p>
        </p:txBody>
      </p:sp>
    </p:spTree>
    <p:extLst>
      <p:ext uri="{BB962C8B-B14F-4D97-AF65-F5344CB8AC3E}">
        <p14:creationId xmlns:p14="http://schemas.microsoft.com/office/powerpoint/2010/main" val="32877522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Ορθογώνιο 4"/>
          <p:cNvSpPr/>
          <p:nvPr/>
        </p:nvSpPr>
        <p:spPr>
          <a:xfrm>
            <a:off x="107504" y="188641"/>
            <a:ext cx="8856984" cy="5632311"/>
          </a:xfrm>
          <a:prstGeom prst="rect">
            <a:avLst/>
          </a:prstGeom>
          <a:ln/>
        </p:spPr>
        <p:style>
          <a:lnRef idx="0">
            <a:schemeClr val="accent1"/>
          </a:lnRef>
          <a:fillRef idx="3">
            <a:schemeClr val="accent1"/>
          </a:fillRef>
          <a:effectRef idx="3">
            <a:schemeClr val="accent1"/>
          </a:effectRef>
          <a:fontRef idx="minor">
            <a:schemeClr val="lt1"/>
          </a:fontRef>
        </p:style>
        <p:txBody>
          <a:bodyPr wrap="square">
            <a:spAutoFit/>
          </a:bodyPr>
          <a:lstStyle/>
          <a:p>
            <a:pPr marL="342900" indent="-342900">
              <a:buFont typeface="Wingdings" panose="05000000000000000000" pitchFamily="2" charset="2"/>
              <a:buChar char="q"/>
            </a:pPr>
            <a:r>
              <a:rPr lang="el-GR" sz="2400" dirty="0">
                <a:latin typeface="+mn-lt"/>
                <a:ea typeface="Calibri" panose="020F0502020204030204" pitchFamily="34" charset="0"/>
              </a:rPr>
              <a:t>Η επαφή με την κρατική διοίκηση, τις δομές και τον λόγο της </a:t>
            </a:r>
          </a:p>
          <a:p>
            <a:pPr marL="342900" indent="-342900">
              <a:buFont typeface="Wingdings" panose="05000000000000000000" pitchFamily="2" charset="2"/>
              <a:buChar char="q"/>
            </a:pPr>
            <a:r>
              <a:rPr lang="el-GR" sz="2400" dirty="0">
                <a:latin typeface="+mn-lt"/>
                <a:ea typeface="Calibri" panose="020F0502020204030204" pitchFamily="34" charset="0"/>
              </a:rPr>
              <a:t>Η διαδικασία της τυπικής εκπαίδευσης </a:t>
            </a:r>
          </a:p>
          <a:p>
            <a:pPr marL="342900" indent="-342900">
              <a:buFont typeface="Wingdings" panose="05000000000000000000" pitchFamily="2" charset="2"/>
              <a:buChar char="q"/>
            </a:pPr>
            <a:r>
              <a:rPr lang="el-GR" sz="2400" dirty="0">
                <a:latin typeface="+mn-lt"/>
                <a:ea typeface="Calibri" panose="020F0502020204030204" pitchFamily="34" charset="0"/>
              </a:rPr>
              <a:t>Η επαφή με τη γλώσσα των σχολικών εγχειριδίων </a:t>
            </a:r>
          </a:p>
          <a:p>
            <a:pPr marL="342900" indent="-342900">
              <a:buFont typeface="Wingdings" panose="05000000000000000000" pitchFamily="2" charset="2"/>
              <a:buChar char="q"/>
            </a:pPr>
            <a:r>
              <a:rPr lang="el-GR" sz="2400" dirty="0">
                <a:latin typeface="+mn-lt"/>
                <a:ea typeface="Calibri" panose="020F0502020204030204" pitchFamily="34" charset="0"/>
              </a:rPr>
              <a:t>Η συστηματική και μακροχρόνια διδασκαλία παλαιότερων μορφών της ελληνικής </a:t>
            </a:r>
          </a:p>
          <a:p>
            <a:endParaRPr lang="el-GR" sz="2400" dirty="0">
              <a:latin typeface="+mn-lt"/>
              <a:ea typeface="Calibri" panose="020F0502020204030204" pitchFamily="34" charset="0"/>
            </a:endParaRPr>
          </a:p>
          <a:p>
            <a:pPr marL="342900" indent="-342900">
              <a:buFont typeface="Wingdings" panose="05000000000000000000" pitchFamily="2" charset="2"/>
              <a:buChar char="ü"/>
            </a:pPr>
            <a:r>
              <a:rPr lang="el-GR" sz="2400" dirty="0">
                <a:latin typeface="+mn-lt"/>
                <a:ea typeface="Calibri" panose="020F0502020204030204" pitchFamily="34" charset="0"/>
              </a:rPr>
              <a:t>αποτελεί μέρος της γλωσσικής κοινωνικοποίησης των ομιλητριών και των ομιλητών</a:t>
            </a:r>
          </a:p>
          <a:p>
            <a:endParaRPr lang="el-GR" sz="2400" dirty="0">
              <a:latin typeface="+mn-lt"/>
              <a:ea typeface="Calibri" panose="020F0502020204030204" pitchFamily="34" charset="0"/>
            </a:endParaRPr>
          </a:p>
          <a:p>
            <a:pPr algn="just"/>
            <a:r>
              <a:rPr lang="el-GR" sz="2400" dirty="0">
                <a:latin typeface="+mn-lt"/>
                <a:ea typeface="Calibri" panose="020F0502020204030204" pitchFamily="34" charset="0"/>
              </a:rPr>
              <a:t>Απόρροια της είναι η συνεχής επαφή της σύγχρονης ελληνικής με τους λεγόμενους λόγιους τύπους γεγονός που συνδέεται και με την </a:t>
            </a:r>
            <a:r>
              <a:rPr lang="el-GR" sz="2400" i="1" dirty="0">
                <a:latin typeface="+mn-lt"/>
                <a:ea typeface="Calibri" panose="020F0502020204030204" pitchFamily="34" charset="0"/>
              </a:rPr>
              <a:t>κοινωνική διγλωσσία</a:t>
            </a:r>
            <a:r>
              <a:rPr lang="el-GR" sz="2400" dirty="0">
                <a:latin typeface="+mn-lt"/>
                <a:ea typeface="Calibri" panose="020F0502020204030204" pitchFamily="34" charset="0"/>
              </a:rPr>
              <a:t> (συνύπαρξη δημοτικής και καθαρεύουσας), η οποία συνόδευσε το ελληνικό κράτος, συχνά κατά τρόπο έντονα συγκρουσιακό, από τη σύστασή του (</a:t>
            </a:r>
            <a:r>
              <a:rPr lang="en-GB" sz="2400" dirty="0" err="1">
                <a:latin typeface="+mn-lt"/>
                <a:ea typeface="Calibri" panose="020F0502020204030204" pitchFamily="34" charset="0"/>
              </a:rPr>
              <a:t>Mackridge</a:t>
            </a:r>
            <a:r>
              <a:rPr lang="el-GR" sz="2400" dirty="0">
                <a:latin typeface="+mn-lt"/>
                <a:ea typeface="Calibri" panose="020F0502020204030204" pitchFamily="34" charset="0"/>
              </a:rPr>
              <a:t> 1987, Χριστίδης 2001).</a:t>
            </a:r>
            <a:endParaRPr lang="el-GR" sz="2400" dirty="0">
              <a:latin typeface="+mn-lt"/>
            </a:endParaRPr>
          </a:p>
        </p:txBody>
      </p:sp>
    </p:spTree>
    <p:extLst>
      <p:ext uri="{BB962C8B-B14F-4D97-AF65-F5344CB8AC3E}">
        <p14:creationId xmlns:p14="http://schemas.microsoft.com/office/powerpoint/2010/main" val="3445937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719263"/>
            <a:ext cx="8407400" cy="4529137"/>
          </a:xfrm>
        </p:spPr>
        <p:txBody>
          <a:bodyPr>
            <a:normAutofit fontScale="92500" lnSpcReduction="10000"/>
          </a:bodyPr>
          <a:lstStyle/>
          <a:p>
            <a:pPr marL="45720" indent="0" algn="just" fontAlgn="auto">
              <a:spcAft>
                <a:spcPts val="0"/>
              </a:spcAft>
              <a:buFont typeface="Wingdings 2" panose="05020102010507070707" pitchFamily="18" charset="2"/>
              <a:buNone/>
              <a:defRPr/>
            </a:pPr>
            <a:r>
              <a:rPr lang="el-GR" dirty="0"/>
              <a:t>«Τα λοιπά, κάτω των 18 ετών, άγαμα τέκνα του συντηρούντος ή </a:t>
            </a:r>
            <a:r>
              <a:rPr lang="el-GR" u="sng" dirty="0">
                <a:solidFill>
                  <a:srgbClr val="FF0000"/>
                </a:solidFill>
              </a:rPr>
              <a:t>του ετέρου</a:t>
            </a:r>
            <a:r>
              <a:rPr lang="el-GR" dirty="0">
                <a:solidFill>
                  <a:srgbClr val="FF0000"/>
                </a:solidFill>
              </a:rPr>
              <a:t> </a:t>
            </a:r>
            <a:r>
              <a:rPr lang="el-GR" dirty="0"/>
              <a:t>των συζύγων, συμπεριλαμβανομένων των τέκνων που έχουν, κατά τα ανωτέρω, υιοθετηθεί, εφόσον η άσκηση της επιμέλειας έχει νομίμως ανατεθεί για μεν τα τέκνα </a:t>
            </a:r>
            <a:r>
              <a:rPr lang="el-GR" dirty="0">
                <a:solidFill>
                  <a:srgbClr val="FF0000"/>
                </a:solidFill>
              </a:rPr>
              <a:t>του συντηρούντος </a:t>
            </a:r>
            <a:r>
              <a:rPr lang="el-GR" u="sng" dirty="0">
                <a:solidFill>
                  <a:srgbClr val="FF0000"/>
                </a:solidFill>
              </a:rPr>
              <a:t>σε αυτό</a:t>
            </a:r>
            <a:r>
              <a:rPr lang="el-GR" dirty="0"/>
              <a:t>, για δε τα τέκνα </a:t>
            </a:r>
            <a:r>
              <a:rPr lang="el-GR" u="sng" dirty="0">
                <a:solidFill>
                  <a:srgbClr val="FF0000"/>
                </a:solidFill>
              </a:rPr>
              <a:t>του ετέρου συζύγου στο σύζυγο αυτόν</a:t>
            </a:r>
            <a:r>
              <a:rPr lang="el-GR" dirty="0"/>
              <a:t>.»</a:t>
            </a:r>
            <a:endParaRPr lang="en-GB" dirty="0"/>
          </a:p>
          <a:p>
            <a:pPr marL="274320" fontAlgn="auto">
              <a:spcAft>
                <a:spcPts val="0"/>
              </a:spcAft>
              <a:defRPr/>
            </a:pPr>
            <a:endParaRPr lang="en-GB" dirty="0"/>
          </a:p>
          <a:p>
            <a:pPr algn="just">
              <a:lnSpc>
                <a:spcPct val="150000"/>
              </a:lnSpc>
              <a:spcAft>
                <a:spcPts val="0"/>
              </a:spcAft>
            </a:pPr>
            <a:r>
              <a:rPr lang="el-GR" dirty="0">
                <a:latin typeface="Times New Roman" panose="02020603050405020304" pitchFamily="18" charset="0"/>
                <a:ea typeface="Calibri" panose="020F0502020204030204" pitchFamily="34" charset="0"/>
              </a:rPr>
              <a:t>Η (κατά-)χρήση του αρσενικού γένους των δεικτικών και των αντιθετικών αντωνυμιών/ προσδιοριστών (</a:t>
            </a:r>
            <a:r>
              <a:rPr lang="el-GR" i="1" dirty="0">
                <a:latin typeface="Times New Roman" panose="02020603050405020304" pitchFamily="18" charset="0"/>
                <a:ea typeface="Calibri" panose="020F0502020204030204" pitchFamily="34" charset="0"/>
              </a:rPr>
              <a:t>‘του ετέρου’/ ‘σε αυτό’*/ ‘του ετέρου συζύγου στο σύζυγο αυτόν’</a:t>
            </a:r>
            <a:r>
              <a:rPr lang="el-GR" dirty="0">
                <a:latin typeface="Times New Roman" panose="02020603050405020304" pitchFamily="18" charset="0"/>
                <a:ea typeface="Calibri" panose="020F0502020204030204" pitchFamily="34" charset="0"/>
              </a:rPr>
              <a:t>) καθιστά αδύνατη την αναπομπή στο πρόσωπο αναφοράς, δηλαδή στη σύζυγο ή στον σύζυγο που έχει την επιμέλεια των τέκνων, καθιστώντας έτσι το απόσπασμα δυσνόητο και ασαφές. </a:t>
            </a:r>
            <a:endParaRPr lang="el-GR" sz="1800" dirty="0">
              <a:latin typeface="Calibri" panose="020F0502020204030204" pitchFamily="34" charset="0"/>
              <a:ea typeface="Calibri" panose="020F0502020204030204" pitchFamily="34" charset="0"/>
            </a:endParaRPr>
          </a:p>
          <a:p>
            <a:pPr algn="just">
              <a:lnSpc>
                <a:spcPct val="150000"/>
              </a:lnSpc>
              <a:spcAft>
                <a:spcPts val="0"/>
              </a:spcAft>
            </a:pPr>
            <a:endParaRPr lang="el-GR" sz="1800" dirty="0">
              <a:effectLst/>
              <a:latin typeface="Calibri" panose="020F0502020204030204" pitchFamily="34" charset="0"/>
              <a:ea typeface="Calibri" panose="020F0502020204030204" pitchFamily="34" charset="0"/>
            </a:endParaRPr>
          </a:p>
        </p:txBody>
      </p:sp>
      <p:sp>
        <p:nvSpPr>
          <p:cNvPr id="3" name="Title 2"/>
          <p:cNvSpPr>
            <a:spLocks noGrp="1"/>
          </p:cNvSpPr>
          <p:nvPr>
            <p:ph type="title"/>
          </p:nvPr>
        </p:nvSpPr>
        <p:spPr/>
        <p:txBody>
          <a:bodyPr/>
          <a:lstStyle/>
          <a:p>
            <a:pPr fontAlgn="auto">
              <a:spcAft>
                <a:spcPts val="0"/>
              </a:spcAft>
              <a:defRPr/>
            </a:pPr>
            <a:r>
              <a:rPr lang="el-GR" dirty="0"/>
              <a:t>ΥΠΕΡΔΙΟΡΘΩΣΗ (1)</a:t>
            </a: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lstStyle/>
          <a:p>
            <a:pPr marL="44450" indent="0">
              <a:buNone/>
            </a:pPr>
            <a:r>
              <a:rPr lang="el-GR" dirty="0"/>
              <a:t>Μήνυμα της Γενικής Γραμματέως Ισότητας των Φύλων για τον εορτασμό </a:t>
            </a:r>
            <a:r>
              <a:rPr lang="el-GR" u="sng" dirty="0"/>
              <a:t>της Διεθνούς Ημέρας Αγρότισσας  </a:t>
            </a:r>
            <a:r>
              <a:rPr lang="el-GR" dirty="0"/>
              <a:t>(15 Οκτωβρίου 2013) </a:t>
            </a:r>
            <a:endParaRPr lang="en-US" dirty="0"/>
          </a:p>
          <a:p>
            <a:pPr marL="44450" indent="0">
              <a:buNone/>
            </a:pPr>
            <a:endParaRPr lang="el-GR" dirty="0"/>
          </a:p>
          <a:p>
            <a:pPr algn="just">
              <a:lnSpc>
                <a:spcPct val="150000"/>
              </a:lnSpc>
            </a:pPr>
            <a:r>
              <a:rPr lang="el-GR" dirty="0"/>
              <a:t> </a:t>
            </a:r>
            <a:r>
              <a:rPr lang="en-US" dirty="0"/>
              <a:t>“</a:t>
            </a:r>
            <a:r>
              <a:rPr lang="el-GR" i="1" dirty="0"/>
              <a:t>Στο νέο στρατηγικό πλαίσιο αγροτικής πολιτικής, θα υπάρξουν ευκαιρίες για </a:t>
            </a:r>
            <a:r>
              <a:rPr lang="el-GR" i="1" u="sng" dirty="0" err="1"/>
              <a:t>νεοεισερχόμενες</a:t>
            </a:r>
            <a:r>
              <a:rPr lang="el-GR" i="1" dirty="0"/>
              <a:t> στην αγροτική παραγωγή, για </a:t>
            </a:r>
            <a:r>
              <a:rPr lang="el-GR" b="1" i="1" dirty="0">
                <a:solidFill>
                  <a:srgbClr val="FF0000"/>
                </a:solidFill>
              </a:rPr>
              <a:t>μικροκαλλιεργητές</a:t>
            </a:r>
            <a:r>
              <a:rPr lang="el-GR" i="1" dirty="0"/>
              <a:t>, αλλά και για </a:t>
            </a:r>
            <a:r>
              <a:rPr lang="el-GR" i="1" u="sng" dirty="0"/>
              <a:t>υποψήφιες</a:t>
            </a:r>
            <a:r>
              <a:rPr lang="el-GR" i="1" dirty="0"/>
              <a:t> με φρέσκιες ιδέες και πραγματικό ενδιαφέρον για την γη.</a:t>
            </a:r>
            <a:r>
              <a:rPr lang="en-US" i="1" dirty="0"/>
              <a:t>”</a:t>
            </a:r>
            <a:r>
              <a:rPr lang="el-GR" i="1" dirty="0"/>
              <a:t> </a:t>
            </a:r>
          </a:p>
        </p:txBody>
      </p:sp>
      <p:sp>
        <p:nvSpPr>
          <p:cNvPr id="3" name="Τίτλος 2"/>
          <p:cNvSpPr>
            <a:spLocks noGrp="1"/>
          </p:cNvSpPr>
          <p:nvPr>
            <p:ph type="title"/>
          </p:nvPr>
        </p:nvSpPr>
        <p:spPr/>
        <p:txBody>
          <a:bodyPr/>
          <a:lstStyle/>
          <a:p>
            <a:r>
              <a:rPr lang="el-GR" dirty="0"/>
              <a:t>ΥΠΕΡΔΙΟΡΘΩΣΗ (2)</a:t>
            </a:r>
          </a:p>
        </p:txBody>
      </p:sp>
    </p:spTree>
    <p:extLst>
      <p:ext uri="{BB962C8B-B14F-4D97-AF65-F5344CB8AC3E}">
        <p14:creationId xmlns:p14="http://schemas.microsoft.com/office/powerpoint/2010/main" val="10166107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719263"/>
            <a:ext cx="8407400" cy="5138737"/>
          </a:xfrm>
        </p:spPr>
        <p:txBody>
          <a:bodyPr>
            <a:normAutofit fontScale="62500" lnSpcReduction="20000"/>
          </a:bodyPr>
          <a:lstStyle/>
          <a:p>
            <a:pPr marL="274320" algn="just" fontAlgn="auto">
              <a:spcAft>
                <a:spcPts val="0"/>
              </a:spcAft>
              <a:defRPr/>
            </a:pPr>
            <a:r>
              <a:rPr lang="el-GR" sz="2900" b="1" dirty="0"/>
              <a:t>Η κατάχρηση του αρσενικού </a:t>
            </a:r>
            <a:endParaRPr lang="en-US" sz="2900" b="1" dirty="0"/>
          </a:p>
          <a:p>
            <a:pPr marL="548640" lvl="1" indent="-182880" algn="just" fontAlgn="auto">
              <a:spcAft>
                <a:spcPts val="0"/>
              </a:spcAft>
              <a:buFont typeface="Wingdings" panose="05000000000000000000" pitchFamily="2" charset="2"/>
              <a:buChar char="ü"/>
              <a:defRPr/>
            </a:pPr>
            <a:r>
              <a:rPr lang="el-GR" sz="2900" b="1" dirty="0"/>
              <a:t>Επιφέρει ακραία σημασιακά και πραγματολογικά αποτελέσματα &amp;</a:t>
            </a:r>
          </a:p>
          <a:p>
            <a:pPr marL="548640" lvl="1" indent="-182880" algn="just" fontAlgn="auto">
              <a:spcAft>
                <a:spcPts val="0"/>
              </a:spcAft>
              <a:buFont typeface="Wingdings" panose="05000000000000000000" pitchFamily="2" charset="2"/>
              <a:buChar char="ü"/>
              <a:defRPr/>
            </a:pPr>
            <a:r>
              <a:rPr lang="el-GR" sz="2900" b="1" dirty="0"/>
              <a:t>Λειτουργεί εις βάρος του νοήματος </a:t>
            </a:r>
            <a:endParaRPr lang="en-US" sz="2900" b="1" dirty="0"/>
          </a:p>
          <a:p>
            <a:pPr marL="45720" indent="0" algn="just" fontAlgn="auto">
              <a:spcAft>
                <a:spcPts val="0"/>
              </a:spcAft>
              <a:buFont typeface="Wingdings 2" panose="05020102010507070707" pitchFamily="18" charset="2"/>
              <a:buNone/>
              <a:defRPr/>
            </a:pPr>
            <a:endParaRPr lang="en-US" dirty="0"/>
          </a:p>
          <a:p>
            <a:pPr marL="45720" indent="0" algn="just" fontAlgn="auto">
              <a:spcAft>
                <a:spcPts val="0"/>
              </a:spcAft>
              <a:buFont typeface="Wingdings 2" panose="05020102010507070707" pitchFamily="18" charset="2"/>
              <a:buNone/>
              <a:defRPr/>
            </a:pPr>
            <a:endParaRPr lang="en-GB" dirty="0"/>
          </a:p>
          <a:p>
            <a:pPr marL="45720" indent="0" algn="just" fontAlgn="auto">
              <a:spcAft>
                <a:spcPts val="0"/>
              </a:spcAft>
              <a:buFont typeface="Wingdings 2" panose="05020102010507070707" pitchFamily="18" charset="2"/>
              <a:buNone/>
              <a:defRPr/>
            </a:pPr>
            <a:r>
              <a:rPr lang="el-GR" sz="2400" dirty="0"/>
              <a:t>«Αυτό </a:t>
            </a:r>
            <a:r>
              <a:rPr lang="el-GR" sz="2400" b="1" dirty="0"/>
              <a:t>το φυλλάδιο στοχεύει στις εργαζόμενες γυναίκες</a:t>
            </a:r>
            <a:r>
              <a:rPr lang="el-GR" sz="2400" dirty="0"/>
              <a:t>, στους εκπρόσωπους των εργαζομένων και στους εργοδότες. </a:t>
            </a:r>
            <a:endParaRPr lang="en-GB" sz="2400" dirty="0"/>
          </a:p>
          <a:p>
            <a:pPr marL="45720" indent="0" algn="just" fontAlgn="auto">
              <a:spcAft>
                <a:spcPts val="0"/>
              </a:spcAft>
              <a:buFont typeface="Wingdings 2" panose="05020102010507070707" pitchFamily="18" charset="2"/>
              <a:buNone/>
              <a:defRPr/>
            </a:pPr>
            <a:r>
              <a:rPr lang="el-GR" sz="2400" dirty="0"/>
              <a:t>[…] </a:t>
            </a:r>
            <a:endParaRPr lang="en-GB" sz="2400" dirty="0"/>
          </a:p>
          <a:p>
            <a:pPr marL="45720" indent="0" algn="just" fontAlgn="auto">
              <a:spcAft>
                <a:spcPts val="0"/>
              </a:spcAft>
              <a:buFont typeface="Wingdings 2" panose="05020102010507070707" pitchFamily="18" charset="2"/>
              <a:buNone/>
              <a:defRPr/>
            </a:pPr>
            <a:r>
              <a:rPr lang="el-GR" sz="2400" dirty="0"/>
              <a:t>Κάντε το απρόσμενο: Ονομάστε τη συμπεριφορά. Ο,τιδήποτε μόλις έκανε πείτε το και γίνετε </a:t>
            </a:r>
            <a:r>
              <a:rPr lang="el-GR" sz="2400" b="1" dirty="0">
                <a:solidFill>
                  <a:srgbClr val="FF0000"/>
                </a:solidFill>
              </a:rPr>
              <a:t>συγκεκριμένοι</a:t>
            </a:r>
            <a:r>
              <a:rPr lang="el-GR" sz="2400" dirty="0">
                <a:solidFill>
                  <a:srgbClr val="FF0000"/>
                </a:solidFill>
              </a:rPr>
              <a:t>.</a:t>
            </a:r>
            <a:endParaRPr lang="en-GB" sz="2400" dirty="0">
              <a:solidFill>
                <a:srgbClr val="FF0000"/>
              </a:solidFill>
            </a:endParaRPr>
          </a:p>
          <a:p>
            <a:pPr marL="45720" indent="0" algn="just" fontAlgn="auto">
              <a:spcAft>
                <a:spcPts val="0"/>
              </a:spcAft>
              <a:buFont typeface="Wingdings 2" panose="05020102010507070707" pitchFamily="18" charset="2"/>
              <a:buNone/>
              <a:defRPr/>
            </a:pPr>
            <a:r>
              <a:rPr lang="el-GR" sz="2400" dirty="0"/>
              <a:t>Να είστε </a:t>
            </a:r>
            <a:r>
              <a:rPr lang="el-GR" sz="2400" b="1" dirty="0">
                <a:solidFill>
                  <a:srgbClr val="FF0000"/>
                </a:solidFill>
              </a:rPr>
              <a:t>σοβαροί</a:t>
            </a:r>
            <a:r>
              <a:rPr lang="el-GR" sz="2400" dirty="0">
                <a:solidFill>
                  <a:srgbClr val="FF0000"/>
                </a:solidFill>
              </a:rPr>
              <a:t>, </a:t>
            </a:r>
            <a:r>
              <a:rPr lang="el-GR" sz="2400" b="1" dirty="0">
                <a:solidFill>
                  <a:srgbClr val="FF0000"/>
                </a:solidFill>
              </a:rPr>
              <a:t>άμεσοι</a:t>
            </a:r>
            <a:r>
              <a:rPr lang="el-GR" sz="2400" dirty="0">
                <a:solidFill>
                  <a:srgbClr val="FF0000"/>
                </a:solidFill>
              </a:rPr>
              <a:t> </a:t>
            </a:r>
            <a:r>
              <a:rPr lang="el-GR" sz="2400" dirty="0"/>
              <a:t>και να μιλάτε απερίφραστα.</a:t>
            </a:r>
            <a:endParaRPr lang="en-GB" sz="2400" dirty="0"/>
          </a:p>
          <a:p>
            <a:pPr marL="45720" indent="0" algn="just" fontAlgn="auto">
              <a:spcAft>
                <a:spcPts val="0"/>
              </a:spcAft>
              <a:buFont typeface="Wingdings 2" panose="05020102010507070707" pitchFamily="18" charset="2"/>
              <a:buNone/>
              <a:defRPr/>
            </a:pPr>
            <a:r>
              <a:rPr lang="el-GR" sz="2400" dirty="0"/>
              <a:t>Βρείτε </a:t>
            </a:r>
            <a:r>
              <a:rPr lang="el-GR" sz="2400" b="1" dirty="0">
                <a:solidFill>
                  <a:srgbClr val="FF0000"/>
                </a:solidFill>
              </a:rPr>
              <a:t>έναν μάρτυρα</a:t>
            </a:r>
            <a:r>
              <a:rPr lang="el-GR" sz="2400" dirty="0">
                <a:solidFill>
                  <a:srgbClr val="FF0000"/>
                </a:solidFill>
              </a:rPr>
              <a:t> </a:t>
            </a:r>
            <a:r>
              <a:rPr lang="el-GR" sz="2400" dirty="0"/>
              <a:t>συμπεριφοράς</a:t>
            </a:r>
            <a:endParaRPr lang="en-GB" sz="2400" dirty="0"/>
          </a:p>
          <a:p>
            <a:pPr marL="45720" indent="0" algn="just" fontAlgn="auto">
              <a:spcAft>
                <a:spcPts val="0"/>
              </a:spcAft>
              <a:buFont typeface="Wingdings 2" panose="05020102010507070707" pitchFamily="18" charset="2"/>
              <a:buNone/>
              <a:defRPr/>
            </a:pPr>
            <a:r>
              <a:rPr lang="el-GR" sz="2400" dirty="0"/>
              <a:t>Ενημερώστε </a:t>
            </a:r>
            <a:r>
              <a:rPr lang="el-GR" sz="2400" b="1" dirty="0">
                <a:solidFill>
                  <a:srgbClr val="FF0000"/>
                </a:solidFill>
              </a:rPr>
              <a:t>έναν έμπιστο συνάδελφο</a:t>
            </a:r>
            <a:r>
              <a:rPr lang="el-GR" sz="2400" dirty="0">
                <a:solidFill>
                  <a:srgbClr val="FF0000"/>
                </a:solidFill>
              </a:rPr>
              <a:t> </a:t>
            </a:r>
            <a:r>
              <a:rPr lang="el-GR" sz="2400" dirty="0"/>
              <a:t>και προσπαθήστε να διασφαλίσετε ότι είναι </a:t>
            </a:r>
            <a:r>
              <a:rPr lang="el-GR" sz="2400" b="1" dirty="0">
                <a:solidFill>
                  <a:srgbClr val="FF0000"/>
                </a:solidFill>
              </a:rPr>
              <a:t>αυτόπτης ή αυτήκοος μάρτυρας </a:t>
            </a:r>
            <a:r>
              <a:rPr lang="el-GR" sz="2400" dirty="0"/>
              <a:t>σε κάποια κατάσταση όπου παρενοχλείστε σεξουαλικά. </a:t>
            </a:r>
            <a:endParaRPr lang="en-GB" sz="2400" dirty="0"/>
          </a:p>
          <a:p>
            <a:pPr marL="45720" indent="0" algn="just" fontAlgn="auto">
              <a:spcAft>
                <a:spcPts val="0"/>
              </a:spcAft>
              <a:buFont typeface="Wingdings 2" panose="05020102010507070707" pitchFamily="18" charset="2"/>
              <a:buNone/>
              <a:defRPr/>
            </a:pPr>
            <a:r>
              <a:rPr lang="el-GR" sz="2400" dirty="0"/>
              <a:t>[…]</a:t>
            </a:r>
            <a:endParaRPr lang="en-GB" sz="2400" dirty="0"/>
          </a:p>
          <a:p>
            <a:pPr marL="45720" indent="0" algn="just" fontAlgn="auto">
              <a:spcAft>
                <a:spcPts val="0"/>
              </a:spcAft>
              <a:buFont typeface="Wingdings 2" panose="05020102010507070707" pitchFamily="18" charset="2"/>
              <a:buNone/>
              <a:defRPr/>
            </a:pPr>
            <a:r>
              <a:rPr lang="el-GR" sz="2400" dirty="0"/>
              <a:t>Εργασιακές ομάδες που βρίσκονται σε μεγαλύτερο κίνδυνο εργασιακής βίας από άλλες:</a:t>
            </a:r>
            <a:endParaRPr lang="en-GB" sz="2400" dirty="0"/>
          </a:p>
          <a:p>
            <a:pPr marL="45720" indent="0" algn="just" fontAlgn="auto">
              <a:spcAft>
                <a:spcPts val="0"/>
              </a:spcAft>
              <a:buFont typeface="Wingdings 2" panose="05020102010507070707" pitchFamily="18" charset="2"/>
              <a:buNone/>
              <a:defRPr/>
            </a:pPr>
            <a:r>
              <a:rPr lang="el-GR" sz="2400" b="1" dirty="0">
                <a:solidFill>
                  <a:srgbClr val="FF0000"/>
                </a:solidFill>
              </a:rPr>
              <a:t>Εργαζόμενοι</a:t>
            </a:r>
            <a:r>
              <a:rPr lang="el-GR" sz="2400" dirty="0"/>
              <a:t> στο χώρο της καθαριότητας και σε συνεργεία καθαρισμού,</a:t>
            </a:r>
            <a:r>
              <a:rPr lang="el-GR" sz="2400" dirty="0">
                <a:solidFill>
                  <a:srgbClr val="FF0000"/>
                </a:solidFill>
              </a:rPr>
              <a:t> </a:t>
            </a:r>
            <a:r>
              <a:rPr lang="el-GR" sz="2400" b="1" dirty="0">
                <a:solidFill>
                  <a:srgbClr val="FF0000"/>
                </a:solidFill>
              </a:rPr>
              <a:t>οικιακοί βοηθοί</a:t>
            </a:r>
            <a:endParaRPr lang="en-GB" sz="2400" dirty="0">
              <a:solidFill>
                <a:srgbClr val="FF0000"/>
              </a:solidFill>
            </a:endParaRPr>
          </a:p>
          <a:p>
            <a:pPr marL="45720" indent="0" algn="just" fontAlgn="auto">
              <a:spcAft>
                <a:spcPts val="0"/>
              </a:spcAft>
              <a:buFont typeface="Wingdings 2" panose="05020102010507070707" pitchFamily="18" charset="2"/>
              <a:buNone/>
              <a:defRPr/>
            </a:pPr>
            <a:r>
              <a:rPr lang="el-GR" sz="2400" b="1" dirty="0">
                <a:solidFill>
                  <a:srgbClr val="FF0000"/>
                </a:solidFill>
              </a:rPr>
              <a:t>Αλλοδαποί εργαζόμενοι</a:t>
            </a:r>
            <a:r>
              <a:rPr lang="en-US" sz="2400" b="1" dirty="0">
                <a:solidFill>
                  <a:srgbClr val="FF0000"/>
                </a:solidFill>
              </a:rPr>
              <a:t> […] </a:t>
            </a:r>
            <a:r>
              <a:rPr lang="el-GR" sz="2400" b="1" dirty="0">
                <a:solidFill>
                  <a:srgbClr val="FF0000"/>
                </a:solidFill>
              </a:rPr>
              <a:t>«</a:t>
            </a:r>
            <a:endParaRPr lang="en-GB" sz="2400" dirty="0">
              <a:solidFill>
                <a:srgbClr val="FF0000"/>
              </a:solidFill>
            </a:endParaRPr>
          </a:p>
          <a:p>
            <a:pPr marL="45720" indent="0" algn="just" fontAlgn="auto">
              <a:spcAft>
                <a:spcPts val="0"/>
              </a:spcAft>
              <a:buFont typeface="Wingdings 2" panose="05020102010507070707" pitchFamily="18" charset="2"/>
              <a:buNone/>
              <a:defRPr/>
            </a:pPr>
            <a:r>
              <a:rPr lang="en-US" dirty="0"/>
              <a:t> </a:t>
            </a:r>
            <a:endParaRPr lang="en-GB" dirty="0"/>
          </a:p>
        </p:txBody>
      </p:sp>
      <p:sp>
        <p:nvSpPr>
          <p:cNvPr id="3" name="Title 2"/>
          <p:cNvSpPr>
            <a:spLocks noGrp="1"/>
          </p:cNvSpPr>
          <p:nvPr>
            <p:ph type="title"/>
          </p:nvPr>
        </p:nvSpPr>
        <p:spPr/>
        <p:txBody>
          <a:bodyPr/>
          <a:lstStyle/>
          <a:p>
            <a:pPr fontAlgn="auto">
              <a:spcAft>
                <a:spcPts val="0"/>
              </a:spcAft>
              <a:defRPr/>
            </a:pPr>
            <a:r>
              <a:rPr lang="el-GR" dirty="0"/>
              <a:t>ΥΠΕΡΔΙΟΡΘΩΣΗ (</a:t>
            </a:r>
            <a:r>
              <a:rPr lang="en-US" dirty="0"/>
              <a:t>3</a:t>
            </a:r>
            <a:r>
              <a:rPr lang="el-GR" dirty="0"/>
              <a:t>)</a:t>
            </a: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Θέση περιεχομένου 4"/>
          <p:cNvSpPr>
            <a:spLocks noGrp="1"/>
          </p:cNvSpPr>
          <p:nvPr>
            <p:ph idx="1"/>
          </p:nvPr>
        </p:nvSpPr>
        <p:spPr/>
        <p:txBody>
          <a:bodyPr>
            <a:normAutofit/>
          </a:bodyPr>
          <a:lstStyle/>
          <a:p>
            <a:pPr marL="44450" indent="0">
              <a:buNone/>
            </a:pPr>
            <a:r>
              <a:rPr lang="el-GR" dirty="0"/>
              <a:t>Τελικά πόσο </a:t>
            </a:r>
            <a:r>
              <a:rPr lang="el-GR" i="1" dirty="0">
                <a:solidFill>
                  <a:srgbClr val="C00000"/>
                </a:solidFill>
              </a:rPr>
              <a:t>«περιεκτικά»</a:t>
            </a:r>
            <a:r>
              <a:rPr lang="el-GR" dirty="0">
                <a:solidFill>
                  <a:srgbClr val="C00000"/>
                </a:solidFill>
              </a:rPr>
              <a:t>, «</a:t>
            </a:r>
            <a:r>
              <a:rPr lang="el-GR" i="1" dirty="0">
                <a:solidFill>
                  <a:srgbClr val="C00000"/>
                </a:solidFill>
              </a:rPr>
              <a:t>διγενή/ διγενούς λόγιας κατάληξης»</a:t>
            </a:r>
            <a:r>
              <a:rPr lang="el-GR" dirty="0">
                <a:solidFill>
                  <a:srgbClr val="C00000"/>
                </a:solidFill>
              </a:rPr>
              <a:t>, «</a:t>
            </a:r>
            <a:r>
              <a:rPr lang="el-GR" i="1" dirty="0">
                <a:solidFill>
                  <a:srgbClr val="C00000"/>
                </a:solidFill>
              </a:rPr>
              <a:t>κοινού γένους»</a:t>
            </a:r>
            <a:r>
              <a:rPr lang="el-GR" dirty="0">
                <a:solidFill>
                  <a:srgbClr val="C00000"/>
                </a:solidFill>
              </a:rPr>
              <a:t> ή «</a:t>
            </a:r>
            <a:r>
              <a:rPr lang="el-GR" i="1" dirty="0" err="1">
                <a:solidFill>
                  <a:srgbClr val="C00000"/>
                </a:solidFill>
              </a:rPr>
              <a:t>επίκοινα</a:t>
            </a:r>
            <a:r>
              <a:rPr lang="el-GR" i="1" dirty="0">
                <a:solidFill>
                  <a:srgbClr val="C00000"/>
                </a:solidFill>
              </a:rPr>
              <a:t>»</a:t>
            </a:r>
            <a:r>
              <a:rPr lang="el-GR" dirty="0"/>
              <a:t> </a:t>
            </a:r>
          </a:p>
          <a:p>
            <a:pPr marL="44450" indent="0">
              <a:buNone/>
            </a:pPr>
            <a:r>
              <a:rPr lang="el-GR" sz="2000" dirty="0"/>
              <a:t>(Αναστασιάδη-Συμεωνίδη &amp; Χειλά- Μαρκοπούλου 2003, Κλαίρης &amp; </a:t>
            </a:r>
            <a:r>
              <a:rPr lang="el-GR" sz="2000" dirty="0" err="1"/>
              <a:t>Μπαμπινιώτης</a:t>
            </a:r>
            <a:r>
              <a:rPr lang="el-GR" sz="2000" dirty="0"/>
              <a:t> 1998, </a:t>
            </a:r>
            <a:r>
              <a:rPr lang="en-US" sz="2000" dirty="0"/>
              <a:t>Holton</a:t>
            </a:r>
            <a:r>
              <a:rPr lang="el-GR" sz="2000" dirty="0"/>
              <a:t> </a:t>
            </a:r>
            <a:r>
              <a:rPr lang="el-GR" sz="2000" dirty="0" err="1"/>
              <a:t>et</a:t>
            </a:r>
            <a:r>
              <a:rPr lang="el-GR" sz="2000" dirty="0"/>
              <a:t> </a:t>
            </a:r>
            <a:r>
              <a:rPr lang="el-GR" sz="2000" dirty="0" err="1"/>
              <a:t>al</a:t>
            </a:r>
            <a:r>
              <a:rPr lang="el-GR" sz="2000" dirty="0"/>
              <a:t>. 2004, Τριανταφυλλίδης 1963)</a:t>
            </a:r>
          </a:p>
          <a:p>
            <a:pPr marL="44450" indent="0">
              <a:buNone/>
            </a:pPr>
            <a:r>
              <a:rPr lang="el-GR" dirty="0"/>
              <a:t>είναι τα επαγγελματικά ουσιαστικά με μορφολογία αρσενικού?</a:t>
            </a:r>
          </a:p>
        </p:txBody>
      </p:sp>
      <p:sp>
        <p:nvSpPr>
          <p:cNvPr id="6" name="Θέση κειμένου 5"/>
          <p:cNvSpPr>
            <a:spLocks noGrp="1"/>
          </p:cNvSpPr>
          <p:nvPr>
            <p:ph type="body" sz="half" idx="2"/>
          </p:nvPr>
        </p:nvSpPr>
        <p:spPr/>
        <p:txBody>
          <a:bodyPr/>
          <a:lstStyle/>
          <a:p>
            <a:r>
              <a:rPr lang="el-GR" dirty="0"/>
              <a:t>  </a:t>
            </a:r>
          </a:p>
        </p:txBody>
      </p:sp>
      <p:sp>
        <p:nvSpPr>
          <p:cNvPr id="4" name="Τίτλος 3"/>
          <p:cNvSpPr>
            <a:spLocks noGrp="1"/>
          </p:cNvSpPr>
          <p:nvPr>
            <p:ph type="title"/>
          </p:nvPr>
        </p:nvSpPr>
        <p:spPr/>
        <p:txBody>
          <a:bodyPr/>
          <a:lstStyle/>
          <a:p>
            <a:r>
              <a:rPr lang="el-GR" sz="3200" dirty="0" err="1"/>
              <a:t>Κοινο</a:t>
            </a:r>
            <a:br>
              <a:rPr lang="el-GR" sz="3200" dirty="0"/>
            </a:br>
            <a:r>
              <a:rPr lang="el-GR" sz="3200" dirty="0" err="1"/>
              <a:t>γενοσ</a:t>
            </a:r>
            <a:r>
              <a:rPr lang="el-GR" sz="3200" dirty="0"/>
              <a:t>         ?</a:t>
            </a:r>
          </a:p>
        </p:txBody>
      </p:sp>
    </p:spTree>
    <p:extLst>
      <p:ext uri="{BB962C8B-B14F-4D97-AF65-F5344CB8AC3E}">
        <p14:creationId xmlns:p14="http://schemas.microsoft.com/office/powerpoint/2010/main" val="16166418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a:xfrm>
            <a:off x="179512" y="1719262"/>
            <a:ext cx="8784976" cy="4878089"/>
          </a:xfrm>
        </p:spPr>
        <p:txBody>
          <a:bodyPr>
            <a:normAutofit fontScale="85000" lnSpcReduction="10000"/>
          </a:bodyPr>
          <a:lstStyle/>
          <a:p>
            <a:pPr lvl="0" algn="just"/>
            <a:r>
              <a:rPr lang="el-GR" dirty="0"/>
              <a:t>Η πρόταξη ή/και η αποκλειστική χρήση του αρσενικού –ακόμα και όταν το κείμενο αναφέρεται ή απευθύνεται αποκλειστικά σε γυναίκες- αποδίδεται στην αλληλεπίδραση </a:t>
            </a:r>
            <a:r>
              <a:rPr lang="el-GR" dirty="0" err="1"/>
              <a:t>αρχαϊζουσών</a:t>
            </a:r>
            <a:r>
              <a:rPr lang="el-GR" dirty="0"/>
              <a:t> ποικιλιών της καθαρεύουσας με τη νέα ελληνική και στον διάχυτο γλωσσικό συντηρητισμό που απορρέει από αυτήν.</a:t>
            </a:r>
          </a:p>
          <a:p>
            <a:pPr marL="44450" lvl="0" indent="0" algn="just">
              <a:buNone/>
            </a:pPr>
            <a:endParaRPr lang="el-GR" dirty="0"/>
          </a:p>
          <a:p>
            <a:pPr lvl="0" algn="just"/>
            <a:r>
              <a:rPr lang="el-GR" dirty="0"/>
              <a:t>Η παρατήρηση αυτή ενισχύεται από περιπτώσεις </a:t>
            </a:r>
            <a:r>
              <a:rPr lang="el-GR" dirty="0" err="1"/>
              <a:t>υπερδιόρθωσης</a:t>
            </a:r>
            <a:r>
              <a:rPr lang="el-GR" dirty="0"/>
              <a:t> στην κατεύθυνση της </a:t>
            </a:r>
            <a:r>
              <a:rPr lang="el-GR" dirty="0" err="1"/>
              <a:t>καταχρήσης</a:t>
            </a:r>
            <a:r>
              <a:rPr lang="el-GR" dirty="0"/>
              <a:t> των αρσενικών τύπων η οποία υποδεικνύει</a:t>
            </a:r>
          </a:p>
          <a:p>
            <a:pPr marL="633413" lvl="0" indent="-190500" algn="just">
              <a:buFont typeface="Wingdings" panose="05000000000000000000" pitchFamily="2" charset="2"/>
              <a:buChar char="§"/>
            </a:pPr>
            <a:r>
              <a:rPr lang="el-GR" sz="1900" dirty="0"/>
              <a:t>Σύγχυση από την πλευρά των συγγραφέων ως προς τις πρότυπες χρήσεις των γενών της ΝΕ</a:t>
            </a:r>
          </a:p>
          <a:p>
            <a:pPr marL="442913" lvl="0" indent="0" algn="just">
              <a:buNone/>
            </a:pPr>
            <a:endParaRPr lang="el-GR" sz="1900" dirty="0"/>
          </a:p>
          <a:p>
            <a:pPr lvl="0" algn="just"/>
            <a:r>
              <a:rPr lang="el-GR" dirty="0"/>
              <a:t>Η προτίμηση των αρσενικών μορφών οι οποίες συνδέονται με την «ορθότητα», τα ισχυρά </a:t>
            </a:r>
            <a:r>
              <a:rPr lang="el-GR" dirty="0" err="1"/>
              <a:t>κειμενικά</a:t>
            </a:r>
            <a:r>
              <a:rPr lang="el-GR" dirty="0"/>
              <a:t> είδη και τις θέσεις κοινωνικής ισχύος έχει ως συνέπεια</a:t>
            </a:r>
          </a:p>
          <a:p>
            <a:pPr marL="606425" lvl="0" indent="-163513" algn="just">
              <a:buFont typeface="Wingdings" panose="05000000000000000000" pitchFamily="2" charset="2"/>
              <a:buChar char="§"/>
            </a:pPr>
            <a:r>
              <a:rPr lang="el-GR" sz="1900" dirty="0"/>
              <a:t>Την παραγωγή </a:t>
            </a:r>
            <a:r>
              <a:rPr lang="el-GR" sz="1900" dirty="0" err="1"/>
              <a:t>έμφυλου</a:t>
            </a:r>
            <a:r>
              <a:rPr lang="el-GR" sz="1900" dirty="0"/>
              <a:t> λόγου που συντηρεί τη γλωσσική και κοινωνική </a:t>
            </a:r>
            <a:r>
              <a:rPr lang="el-GR" sz="1900" dirty="0" err="1"/>
              <a:t>υποεκπροσώπηση</a:t>
            </a:r>
            <a:r>
              <a:rPr lang="el-GR" sz="1900" dirty="0"/>
              <a:t> των γυναικών</a:t>
            </a:r>
          </a:p>
          <a:p>
            <a:pPr marL="442912" lvl="0" indent="0" algn="just">
              <a:buNone/>
            </a:pPr>
            <a:endParaRPr lang="el-GR" sz="1900" dirty="0"/>
          </a:p>
          <a:p>
            <a:pPr lvl="0" algn="just"/>
            <a:r>
              <a:rPr lang="el-GR" dirty="0"/>
              <a:t>Τα δημόσια έγγραφα είναι αντιπροσωπευτικά των κυρίαρχων ιδεολογικών πεποιθήσεων τόσο για τη γλώσσα όσο και για τους ρόλους των φύλων</a:t>
            </a:r>
          </a:p>
          <a:p>
            <a:pPr marL="606425" lvl="0" indent="-163513" algn="just">
              <a:buFont typeface="Wingdings" panose="05000000000000000000" pitchFamily="2" charset="2"/>
              <a:buChar char="§"/>
            </a:pPr>
            <a:r>
              <a:rPr lang="el-GR" sz="1900" dirty="0"/>
              <a:t>Ενίσχυση του σεξισμού ως κοινωνικής πραγματικότητας (Παυλίδου, 2002) </a:t>
            </a:r>
          </a:p>
          <a:p>
            <a:pPr marL="44450" indent="0">
              <a:buNone/>
            </a:pPr>
            <a:endParaRPr lang="el-GR" dirty="0"/>
          </a:p>
        </p:txBody>
      </p:sp>
      <p:sp>
        <p:nvSpPr>
          <p:cNvPr id="3" name="Τίτλος 2"/>
          <p:cNvSpPr>
            <a:spLocks noGrp="1"/>
          </p:cNvSpPr>
          <p:nvPr>
            <p:ph type="title"/>
          </p:nvPr>
        </p:nvSpPr>
        <p:spPr/>
        <p:txBody>
          <a:bodyPr/>
          <a:lstStyle/>
          <a:p>
            <a:r>
              <a:rPr lang="el-GR" dirty="0"/>
              <a:t>ΣΥΝΟΨΙΖΟΝΤΑΣ ΤΑ ΖΗΤΗΜΑΤΑ</a:t>
            </a:r>
          </a:p>
        </p:txBody>
      </p:sp>
    </p:spTree>
    <p:extLst>
      <p:ext uri="{BB962C8B-B14F-4D97-AF65-F5344CB8AC3E}">
        <p14:creationId xmlns:p14="http://schemas.microsoft.com/office/powerpoint/2010/main" val="1880675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normAutofit lnSpcReduction="10000"/>
          </a:bodyPr>
          <a:lstStyle/>
          <a:p>
            <a:pPr marL="341313" indent="-341313">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l-GR" dirty="0">
                <a:solidFill>
                  <a:srgbClr val="000000"/>
                </a:solidFill>
                <a:ea typeface="Microsoft YaHei" charset="-122"/>
                <a:cs typeface="Arial" charset="0"/>
              </a:rPr>
              <a:t>Οι συντάκτριες-τες, στην προσπάθεια τους να χρησιμοποιήσουν την </a:t>
            </a:r>
            <a:r>
              <a:rPr lang="el-GR" b="1" dirty="0">
                <a:solidFill>
                  <a:srgbClr val="000000"/>
                </a:solidFill>
                <a:ea typeface="Microsoft YaHei" charset="-122"/>
                <a:cs typeface="Arial" charset="0"/>
              </a:rPr>
              <a:t>πρότυπη γλώσσα και τον γενικό κανόνα της προτεραιότητας/ πρόταξης του αρσενικού</a:t>
            </a:r>
            <a:r>
              <a:rPr lang="el-GR" dirty="0">
                <a:solidFill>
                  <a:srgbClr val="000000"/>
                </a:solidFill>
                <a:ea typeface="Microsoft YaHei" charset="-122"/>
                <a:cs typeface="Arial" charset="0"/>
              </a:rPr>
              <a:t> σε κείμενα τα οποία κατ’ εξοχήν αναφέρονται και απευθύνονται σε μεικτές ως προς το φύλο ομάδες του πληθυσμού, αλλά και σε γυναίκες αποκλειστικά, </a:t>
            </a:r>
            <a:r>
              <a:rPr lang="el-GR" b="1" dirty="0">
                <a:solidFill>
                  <a:srgbClr val="000000"/>
                </a:solidFill>
                <a:ea typeface="Microsoft YaHei" charset="-122"/>
                <a:cs typeface="Arial" charset="0"/>
              </a:rPr>
              <a:t>αγνοούν τις γυναίκες καθιστώντας τες αόρατες στο δημόσιο λόγο</a:t>
            </a:r>
            <a:r>
              <a:rPr lang="el-GR" dirty="0">
                <a:solidFill>
                  <a:srgbClr val="000000"/>
                </a:solidFill>
                <a:ea typeface="Microsoft YaHei" charset="-122"/>
                <a:cs typeface="Arial" charset="0"/>
              </a:rPr>
              <a:t>. </a:t>
            </a:r>
          </a:p>
          <a:p>
            <a:pPr marL="341313" indent="-341313">
              <a:spcBef>
                <a:spcPts val="600"/>
              </a:spcBef>
              <a:buFont typeface="Arial" charset="0"/>
              <a:buChar char="•"/>
              <a:tabLst>
                <a:tab pos="911225" algn="l"/>
                <a:tab pos="1825625" algn="l"/>
                <a:tab pos="2740025" algn="l"/>
                <a:tab pos="3654425" algn="l"/>
                <a:tab pos="4568825" algn="l"/>
                <a:tab pos="5483225" algn="l"/>
                <a:tab pos="6397625" algn="l"/>
                <a:tab pos="7312025" algn="l"/>
                <a:tab pos="8226425" algn="l"/>
                <a:tab pos="9140825" algn="l"/>
                <a:tab pos="10055225" algn="l"/>
              </a:tabLst>
              <a:defRPr/>
            </a:pPr>
            <a:r>
              <a:rPr lang="el-GR" dirty="0">
                <a:solidFill>
                  <a:srgbClr val="000000"/>
                </a:solidFill>
                <a:ea typeface="Microsoft YaHei" charset="-122"/>
                <a:cs typeface="Arial" charset="0"/>
              </a:rPr>
              <a:t>Έτσι συντηρούν τη νόρμα (προτίμηση στο ανδρικό γένος/φύλο), νομιμοποιούν τις ασύμμετρες σχέσεις και κατά συνέπεια, συντελούν στη </a:t>
            </a:r>
            <a:r>
              <a:rPr lang="el-GR" dirty="0" err="1">
                <a:solidFill>
                  <a:srgbClr val="000000"/>
                </a:solidFill>
                <a:ea typeface="Microsoft YaHei" charset="-122"/>
                <a:cs typeface="Arial" charset="0"/>
              </a:rPr>
              <a:t>φυσικοποίηση</a:t>
            </a:r>
            <a:r>
              <a:rPr lang="el-GR" dirty="0">
                <a:solidFill>
                  <a:srgbClr val="000000"/>
                </a:solidFill>
                <a:ea typeface="Microsoft YaHei" charset="-122"/>
                <a:cs typeface="Arial" charset="0"/>
              </a:rPr>
              <a:t> της κυριαρχίας παρουσιάζοντας ως αιώνιο και φυσικό ό,τι στην πραγματικότητα είναι ιστορικό και μεταβατικό (</a:t>
            </a:r>
            <a:r>
              <a:rPr lang="en-US" dirty="0">
                <a:solidFill>
                  <a:srgbClr val="000000"/>
                </a:solidFill>
                <a:ea typeface="Microsoft YaHei" charset="-122"/>
                <a:cs typeface="Arial" charset="0"/>
              </a:rPr>
              <a:t>Cameron</a:t>
            </a:r>
            <a:r>
              <a:rPr lang="el-GR" dirty="0">
                <a:solidFill>
                  <a:srgbClr val="000000"/>
                </a:solidFill>
                <a:ea typeface="Microsoft YaHei" charset="-122"/>
                <a:cs typeface="Arial" charset="0"/>
              </a:rPr>
              <a:t> 1988: 88). </a:t>
            </a:r>
            <a:r>
              <a:rPr lang="el-GR" b="1" dirty="0">
                <a:solidFill>
                  <a:srgbClr val="000000"/>
                </a:solidFill>
                <a:ea typeface="Microsoft YaHei" charset="-122"/>
                <a:cs typeface="Arial" charset="0"/>
              </a:rPr>
              <a:t>Παράγουν ως εκ τούτου σεξιστικό λόγο και αποτέλεσμα.</a:t>
            </a:r>
            <a:r>
              <a:rPr lang="el-GR" dirty="0">
                <a:solidFill>
                  <a:srgbClr val="000000"/>
                </a:solidFill>
                <a:ea typeface="Microsoft YaHei" charset="-122"/>
                <a:cs typeface="Arial" charset="0"/>
              </a:rPr>
              <a:t>   </a:t>
            </a:r>
          </a:p>
          <a:p>
            <a:endParaRPr lang="el-GR" dirty="0"/>
          </a:p>
        </p:txBody>
      </p:sp>
      <p:sp>
        <p:nvSpPr>
          <p:cNvPr id="3" name="Τίτλος 2"/>
          <p:cNvSpPr>
            <a:spLocks noGrp="1"/>
          </p:cNvSpPr>
          <p:nvPr>
            <p:ph type="title"/>
          </p:nvPr>
        </p:nvSpPr>
        <p:spPr/>
        <p:txBody>
          <a:bodyPr/>
          <a:lstStyle/>
          <a:p>
            <a:r>
              <a:rPr lang="el-GR" dirty="0"/>
              <a:t>ΣΥΜΠΕΡΑΣΜΑ</a:t>
            </a:r>
          </a:p>
        </p:txBody>
      </p:sp>
    </p:spTree>
    <p:extLst>
      <p:ext uri="{BB962C8B-B14F-4D97-AF65-F5344CB8AC3E}">
        <p14:creationId xmlns:p14="http://schemas.microsoft.com/office/powerpoint/2010/main" val="40571013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a:r>
              <a:rPr lang="el-GR" dirty="0"/>
              <a:t>Επίσημες προσπάθειες</a:t>
            </a:r>
            <a:r>
              <a:rPr lang="en-GB" dirty="0"/>
              <a:t> </a:t>
            </a:r>
            <a:r>
              <a:rPr lang="el-GR" dirty="0"/>
              <a:t>γλωσσικών μεταρρυθμίσεων επηρεάζονται από ποικίλους παράγοντες:</a:t>
            </a:r>
          </a:p>
          <a:p>
            <a:pPr marL="44450" indent="0" algn="just">
              <a:buNone/>
            </a:pPr>
            <a:endParaRPr lang="el-GR" dirty="0"/>
          </a:p>
          <a:p>
            <a:pPr lvl="1" algn="just"/>
            <a:r>
              <a:rPr lang="el-GR" dirty="0"/>
              <a:t>Ο ρόλος των θεσμών που διαφυλάττουν την «καθαρότητα» σε διοικητικό και νομικό επίπεδο (</a:t>
            </a:r>
            <a:r>
              <a:rPr lang="en-GB" dirty="0" err="1"/>
              <a:t>Bengoenchea</a:t>
            </a:r>
            <a:r>
              <a:rPr lang="en-GB" dirty="0"/>
              <a:t>, 2011)</a:t>
            </a:r>
            <a:r>
              <a:rPr lang="el-GR" dirty="0"/>
              <a:t> . </a:t>
            </a:r>
          </a:p>
          <a:p>
            <a:pPr lvl="1" algn="just"/>
            <a:r>
              <a:rPr lang="el-GR" b="1" dirty="0">
                <a:solidFill>
                  <a:srgbClr val="C00000"/>
                </a:solidFill>
              </a:rPr>
              <a:t>Έλλειψη </a:t>
            </a:r>
            <a:r>
              <a:rPr lang="el-GR" b="1" dirty="0" err="1">
                <a:solidFill>
                  <a:srgbClr val="C00000"/>
                </a:solidFill>
              </a:rPr>
              <a:t>χρηστριών</a:t>
            </a:r>
            <a:r>
              <a:rPr lang="el-GR" b="1" dirty="0">
                <a:solidFill>
                  <a:srgbClr val="C00000"/>
                </a:solidFill>
              </a:rPr>
              <a:t>/</a:t>
            </a:r>
            <a:r>
              <a:rPr lang="el-GR" b="1" dirty="0" err="1">
                <a:solidFill>
                  <a:srgbClr val="C00000"/>
                </a:solidFill>
              </a:rPr>
              <a:t>ών</a:t>
            </a:r>
            <a:r>
              <a:rPr lang="el-GR" b="1" dirty="0">
                <a:solidFill>
                  <a:srgbClr val="C00000"/>
                </a:solidFill>
              </a:rPr>
              <a:t> και ειδών λόγου (</a:t>
            </a:r>
            <a:r>
              <a:rPr lang="en-GB" b="1" dirty="0">
                <a:solidFill>
                  <a:srgbClr val="C00000"/>
                </a:solidFill>
              </a:rPr>
              <a:t>users and genres) </a:t>
            </a:r>
            <a:r>
              <a:rPr lang="el-GR" b="1" dirty="0">
                <a:solidFill>
                  <a:srgbClr val="C00000"/>
                </a:solidFill>
              </a:rPr>
              <a:t>για μη σεξιστικές γλωσσικές πρακτικές π.χ. σε επαγγελματίες νομικούς, διοικητικούς και δημοσιογράφους</a:t>
            </a:r>
          </a:p>
          <a:p>
            <a:pPr lvl="1" algn="just"/>
            <a:r>
              <a:rPr lang="el-GR" dirty="0"/>
              <a:t>Έλλειψη προγραμμάτων διδασκαλίας, διδακτικού υλικού, κονδυλίων και σεμιναρίων κατάρτισης </a:t>
            </a:r>
          </a:p>
          <a:p>
            <a:pPr lvl="1" algn="just"/>
            <a:r>
              <a:rPr lang="el-GR" dirty="0"/>
              <a:t>Ο ρόλος του διοικητικού προσωπικού ως φορέα των γλωσσικών μεταρρυθμίσεων μέσω της τροποποίησης των εγγράφων προς τη μη σεξιστική χρήση της γλώσσας και την αποφυγή των σεξιστικών προκαταλήψεων. </a:t>
            </a:r>
            <a:endParaRPr lang="en-GB" dirty="0"/>
          </a:p>
          <a:p>
            <a:pPr lvl="1"/>
            <a:endParaRPr lang="el-GR" dirty="0"/>
          </a:p>
          <a:p>
            <a:endParaRPr lang="en-GB" dirty="0"/>
          </a:p>
        </p:txBody>
      </p:sp>
      <p:sp>
        <p:nvSpPr>
          <p:cNvPr id="3" name="Title 2"/>
          <p:cNvSpPr>
            <a:spLocks noGrp="1"/>
          </p:cNvSpPr>
          <p:nvPr>
            <p:ph type="title"/>
          </p:nvPr>
        </p:nvSpPr>
        <p:spPr/>
        <p:txBody>
          <a:bodyPr/>
          <a:lstStyle/>
          <a:p>
            <a:r>
              <a:rPr lang="el-GR" b="1" dirty="0">
                <a:solidFill>
                  <a:prstClr val="white"/>
                </a:solidFill>
              </a:rPr>
              <a:t>ΠΡΟΤΑΣΕΙΣ: ΓΛΩΣΣΑ ΓΕΝΟΥΣ ΘΗΛΥΚΟΥ ΣΤΗΝ ΕΚΠΑΙΔΕΥΣΗ ΚΑΙ ΣΤΗ ΔΙΟΙΚΗΣΗ (?)</a:t>
            </a:r>
            <a:endParaRPr lang="en-GB" dirty="0"/>
          </a:p>
        </p:txBody>
      </p:sp>
    </p:spTree>
    <p:extLst>
      <p:ext uri="{BB962C8B-B14F-4D97-AF65-F5344CB8AC3E}">
        <p14:creationId xmlns:p14="http://schemas.microsoft.com/office/powerpoint/2010/main" val="32579201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a:r>
              <a:rPr lang="en-GB" dirty="0"/>
              <a:t>“</a:t>
            </a:r>
            <a:r>
              <a:rPr lang="el-GR" dirty="0"/>
              <a:t>Δεν είναι απαραίτητα η προσπάθεια να λυθούν γλωσσικά προβλήματα, αλλά να επηρεαστεί η γλωσσική συμπεριφορά</a:t>
            </a:r>
            <a:r>
              <a:rPr lang="en-GB" dirty="0"/>
              <a:t>”.</a:t>
            </a:r>
            <a:r>
              <a:rPr lang="el-GR" dirty="0"/>
              <a:t> (</a:t>
            </a:r>
            <a:r>
              <a:rPr lang="en-GB" dirty="0"/>
              <a:t>Cooper, 1989: 35). </a:t>
            </a:r>
          </a:p>
          <a:p>
            <a:pPr algn="just"/>
            <a:endParaRPr lang="en-GB" dirty="0"/>
          </a:p>
          <a:p>
            <a:pPr algn="just"/>
            <a:r>
              <a:rPr lang="el-GR" dirty="0"/>
              <a:t>Ξεκινώντας από τη δημόσια διοίκηση και τον πολιτικό λόγο, έρευνες έχουν πιστοποιήσει ότι, παρά τις αντιστάσεις, σε ορισμένους φορείς, οργανισμούς και σε πρωτογενές διδακτικό υλικό έχει τροποποιηθεί τη γλωσσική χρήση προς το μη σεξιστικό πρότυπο (</a:t>
            </a:r>
            <a:r>
              <a:rPr lang="en-GB" dirty="0" err="1"/>
              <a:t>Bengoenchea</a:t>
            </a:r>
            <a:r>
              <a:rPr lang="en-GB" dirty="0"/>
              <a:t>, 2011). </a:t>
            </a:r>
            <a:endParaRPr lang="el-GR" dirty="0"/>
          </a:p>
          <a:p>
            <a:pPr algn="just"/>
            <a:endParaRPr lang="el-GR" dirty="0"/>
          </a:p>
          <a:p>
            <a:pPr algn="just"/>
            <a:r>
              <a:rPr lang="el-GR" dirty="0"/>
              <a:t>Η ανάπτυξη μη σεξιστικών προτύπων λόγου επιτυγχάνεται σε δύο τομείς (</a:t>
            </a:r>
            <a:r>
              <a:rPr lang="en-GB" dirty="0"/>
              <a:t>domains) </a:t>
            </a:r>
            <a:r>
              <a:rPr lang="el-GR" dirty="0"/>
              <a:t>γραπτού λόγου όπου οι αλλαγές είναι ελεγχόμενες: τη δημόσια διοίκηση και την εκπαίδευση (</a:t>
            </a:r>
            <a:r>
              <a:rPr lang="en-GB" dirty="0"/>
              <a:t>Martinez, 2008). </a:t>
            </a:r>
          </a:p>
        </p:txBody>
      </p:sp>
      <p:sp>
        <p:nvSpPr>
          <p:cNvPr id="3" name="Title 2"/>
          <p:cNvSpPr>
            <a:spLocks noGrp="1"/>
          </p:cNvSpPr>
          <p:nvPr>
            <p:ph type="title"/>
          </p:nvPr>
        </p:nvSpPr>
        <p:spPr/>
        <p:txBody>
          <a:bodyPr/>
          <a:lstStyle/>
          <a:p>
            <a:r>
              <a:rPr lang="el-GR" dirty="0"/>
              <a:t>Στοχοσ των </a:t>
            </a:r>
            <a:r>
              <a:rPr lang="el-GR" dirty="0" err="1"/>
              <a:t>γλωσσικων</a:t>
            </a:r>
            <a:r>
              <a:rPr lang="el-GR" dirty="0"/>
              <a:t> </a:t>
            </a:r>
            <a:r>
              <a:rPr lang="el-GR" dirty="0" err="1"/>
              <a:t>μεταρρυθμισεων</a:t>
            </a:r>
            <a:endParaRPr lang="en-GB" dirty="0"/>
          </a:p>
        </p:txBody>
      </p:sp>
    </p:spTree>
    <p:extLst>
      <p:ext uri="{BB962C8B-B14F-4D97-AF65-F5344CB8AC3E}">
        <p14:creationId xmlns:p14="http://schemas.microsoft.com/office/powerpoint/2010/main" val="12617463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normAutofit lnSpcReduction="10000"/>
          </a:bodyPr>
          <a:lstStyle/>
          <a:p>
            <a:r>
              <a:rPr lang="el-GR" altLang="el-GR" dirty="0">
                <a:solidFill>
                  <a:srgbClr val="000000"/>
                </a:solidFill>
                <a:cs typeface="Times New Roman" panose="02020603050405020304" pitchFamily="18" charset="0"/>
              </a:rPr>
              <a:t>«Ο Οδηγός χρήσης μη σεξιστικής γλώσσας στα διοικητικά έγγραφα δημιουργήθηκε στο πλαίσιο του Έργου </a:t>
            </a:r>
            <a:r>
              <a:rPr lang="el-GR" altLang="el-GR" b="1" dirty="0">
                <a:solidFill>
                  <a:srgbClr val="000000"/>
                </a:solidFill>
                <a:cs typeface="Times New Roman" panose="02020603050405020304" pitchFamily="18" charset="0"/>
              </a:rPr>
              <a:t>«Ένταξη της ισότητας των φύλων στη γλώσσα των διοικητικών εγγράφων», </a:t>
            </a:r>
            <a:r>
              <a:rPr lang="el-GR" altLang="el-GR" dirty="0">
                <a:solidFill>
                  <a:srgbClr val="000000"/>
                </a:solidFill>
                <a:cs typeface="Times New Roman" panose="02020603050405020304" pitchFamily="18" charset="0"/>
              </a:rPr>
              <a:t>που υλοποιήθηκε από τον Ιούνιο μέχρι και το Νοέμβριο του 2014 για λογαριασμό της </a:t>
            </a:r>
            <a:r>
              <a:rPr lang="el-GR" altLang="el-GR" b="1" dirty="0">
                <a:solidFill>
                  <a:srgbClr val="000000"/>
                </a:solidFill>
                <a:cs typeface="Times New Roman" panose="02020603050405020304" pitchFamily="18" charset="0"/>
              </a:rPr>
              <a:t>Γενικής Γραμματείας Ισότητας</a:t>
            </a:r>
            <a:r>
              <a:rPr lang="el-GR" altLang="el-GR" dirty="0">
                <a:solidFill>
                  <a:schemeClr val="tx1"/>
                </a:solidFill>
                <a:cs typeface="Times New Roman" panose="02020603050405020304" pitchFamily="18" charset="0"/>
              </a:rPr>
              <a:t>. Αποτελεί εξειδικευμένο και εύχρηστο εργαλείο για την </a:t>
            </a:r>
            <a:r>
              <a:rPr lang="el-GR" altLang="el-GR" b="1" dirty="0">
                <a:solidFill>
                  <a:schemeClr val="tx1"/>
                </a:solidFill>
                <a:cs typeface="Times New Roman" panose="02020603050405020304" pitchFamily="18" charset="0"/>
              </a:rPr>
              <a:t>αναγνώριση και κατανόηση του γλωσσικού σεξισμού</a:t>
            </a:r>
            <a:r>
              <a:rPr lang="el-GR" altLang="el-GR" dirty="0">
                <a:solidFill>
                  <a:schemeClr val="tx1"/>
                </a:solidFill>
                <a:cs typeface="Times New Roman" panose="02020603050405020304" pitchFamily="18" charset="0"/>
              </a:rPr>
              <a:t> που διέπει τα πάσης φύσεως εν χρήσει </a:t>
            </a:r>
            <a:r>
              <a:rPr lang="el-GR" altLang="el-GR" b="1" dirty="0">
                <a:solidFill>
                  <a:schemeClr val="tx1"/>
                </a:solidFill>
                <a:cs typeface="Times New Roman" panose="02020603050405020304" pitchFamily="18" charset="0"/>
              </a:rPr>
              <a:t>διοικητικά έγγραφα</a:t>
            </a:r>
            <a:r>
              <a:rPr lang="el-GR" altLang="el-GR" dirty="0">
                <a:solidFill>
                  <a:schemeClr val="tx1"/>
                </a:solidFill>
                <a:cs typeface="Times New Roman" panose="02020603050405020304" pitchFamily="18" charset="0"/>
              </a:rPr>
              <a:t>, αλλά και την </a:t>
            </a:r>
            <a:r>
              <a:rPr lang="el-GR" altLang="el-GR" b="1" dirty="0">
                <a:solidFill>
                  <a:schemeClr val="tx1"/>
                </a:solidFill>
                <a:cs typeface="Times New Roman" panose="02020603050405020304" pitchFamily="18" charset="0"/>
              </a:rPr>
              <a:t>ευαισθητοποίηση</a:t>
            </a:r>
            <a:r>
              <a:rPr lang="el-GR" altLang="el-GR" dirty="0">
                <a:solidFill>
                  <a:schemeClr val="tx1"/>
                </a:solidFill>
                <a:cs typeface="Times New Roman" panose="02020603050405020304" pitchFamily="18" charset="0"/>
              </a:rPr>
              <a:t> σε ένα πεδίο που συντελεί στον ένα ή στον άλλο βαθμό στη </a:t>
            </a:r>
            <a:r>
              <a:rPr lang="el-GR" altLang="el-GR" b="1" dirty="0">
                <a:solidFill>
                  <a:schemeClr val="tx1"/>
                </a:solidFill>
                <a:cs typeface="Times New Roman" panose="02020603050405020304" pitchFamily="18" charset="0"/>
              </a:rPr>
              <a:t>διαμόρφωση συλλογικής κοινωνικής συνείδησης</a:t>
            </a:r>
            <a:r>
              <a:rPr lang="el-GR" altLang="el-GR" dirty="0">
                <a:solidFill>
                  <a:schemeClr val="tx1"/>
                </a:solidFill>
                <a:cs typeface="Times New Roman" panose="02020603050405020304" pitchFamily="18" charset="0"/>
              </a:rPr>
              <a:t>.» Επιπλέον, υποδεικνύει απλούς τρόπους </a:t>
            </a:r>
            <a:r>
              <a:rPr lang="el-GR" altLang="el-GR" b="1" dirty="0">
                <a:solidFill>
                  <a:schemeClr val="tx1"/>
                </a:solidFill>
                <a:cs typeface="Times New Roman" panose="02020603050405020304" pitchFamily="18" charset="0"/>
              </a:rPr>
              <a:t>υπέρβασής</a:t>
            </a:r>
            <a:r>
              <a:rPr lang="el-GR" altLang="el-GR" dirty="0">
                <a:solidFill>
                  <a:schemeClr val="tx1"/>
                </a:solidFill>
                <a:cs typeface="Times New Roman" panose="02020603050405020304" pitchFamily="18" charset="0"/>
              </a:rPr>
              <a:t> του μέσα από το οργανωτικό σχήμα: </a:t>
            </a:r>
          </a:p>
          <a:p>
            <a:pPr marL="44450" indent="0">
              <a:buNone/>
            </a:pPr>
            <a:r>
              <a:rPr lang="el-GR" altLang="el-GR" b="1" dirty="0">
                <a:solidFill>
                  <a:schemeClr val="tx1"/>
                </a:solidFill>
                <a:cs typeface="Times New Roman" panose="02020603050405020304" pitchFamily="18" charset="0"/>
              </a:rPr>
              <a:t>	</a:t>
            </a:r>
          </a:p>
          <a:p>
            <a:pPr marL="44450" indent="0">
              <a:buNone/>
            </a:pPr>
            <a:r>
              <a:rPr lang="el-GR" altLang="el-GR" b="1" dirty="0">
                <a:solidFill>
                  <a:schemeClr val="tx1"/>
                </a:solidFill>
                <a:cs typeface="Times New Roman" panose="02020603050405020304" pitchFamily="18" charset="0"/>
              </a:rPr>
              <a:t>	</a:t>
            </a:r>
            <a:r>
              <a:rPr lang="el-GR" altLang="el-GR" b="1" dirty="0">
                <a:solidFill>
                  <a:srgbClr val="C00000"/>
                </a:solidFill>
                <a:cs typeface="Times New Roman" panose="02020603050405020304" pitchFamily="18" charset="0"/>
              </a:rPr>
              <a:t>Παράδειγμα-Πρόβλημα-Πρόταση</a:t>
            </a:r>
            <a:endParaRPr lang="el-GR" altLang="el-GR" b="1" u="sng" dirty="0">
              <a:solidFill>
                <a:srgbClr val="C00000"/>
              </a:solidFill>
              <a:cs typeface="Times New Roman" panose="02020603050405020304" pitchFamily="18" charset="0"/>
            </a:endParaRPr>
          </a:p>
          <a:p>
            <a:pPr marL="44450" indent="0">
              <a:buNone/>
            </a:pPr>
            <a:endParaRPr lang="el-GR" dirty="0"/>
          </a:p>
        </p:txBody>
      </p:sp>
      <p:sp>
        <p:nvSpPr>
          <p:cNvPr id="3" name="Τίτλος 2"/>
          <p:cNvSpPr>
            <a:spLocks noGrp="1"/>
          </p:cNvSpPr>
          <p:nvPr>
            <p:ph type="title"/>
          </p:nvPr>
        </p:nvSpPr>
        <p:spPr/>
        <p:txBody>
          <a:bodyPr/>
          <a:lstStyle/>
          <a:p>
            <a:r>
              <a:rPr lang="el-GR" dirty="0"/>
              <a:t>Ο ΟΔΗΓΟΣ</a:t>
            </a:r>
          </a:p>
        </p:txBody>
      </p:sp>
    </p:spTree>
    <p:extLst>
      <p:ext uri="{BB962C8B-B14F-4D97-AF65-F5344CB8AC3E}">
        <p14:creationId xmlns:p14="http://schemas.microsoft.com/office/powerpoint/2010/main" val="7664609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719263"/>
            <a:ext cx="8407400" cy="5138737"/>
          </a:xfrm>
        </p:spPr>
        <p:txBody>
          <a:bodyPr>
            <a:noAutofit/>
          </a:bodyPr>
          <a:lstStyle/>
          <a:p>
            <a:pPr marL="274320" algn="just" fontAlgn="auto">
              <a:spcAft>
                <a:spcPts val="0"/>
              </a:spcAft>
              <a:defRPr/>
            </a:pPr>
            <a:r>
              <a:rPr lang="en-GB" sz="1400" dirty="0" err="1"/>
              <a:t>Alvanoudi</a:t>
            </a:r>
            <a:r>
              <a:rPr lang="en-GB" sz="1400" dirty="0"/>
              <a:t>, </a:t>
            </a:r>
            <a:r>
              <a:rPr lang="en-GB" sz="1400" dirty="0" err="1"/>
              <a:t>Ageliki</a:t>
            </a:r>
            <a:r>
              <a:rPr lang="en-GB" sz="1400" dirty="0"/>
              <a:t>. 2014. Grammatical Gender in Interaction. Cultural and Cognitive Aspects. Brill: Leiden/Boston</a:t>
            </a:r>
            <a:endParaRPr lang="en-US" sz="1400" dirty="0"/>
          </a:p>
          <a:p>
            <a:pPr marL="274320" algn="just" fontAlgn="auto">
              <a:spcAft>
                <a:spcPts val="0"/>
              </a:spcAft>
              <a:defRPr/>
            </a:pPr>
            <a:r>
              <a:rPr lang="en-US" sz="1400" dirty="0" err="1"/>
              <a:t>Bengoechea</a:t>
            </a:r>
            <a:r>
              <a:rPr lang="en-US" sz="1400" dirty="0"/>
              <a:t>, M (2011). Non-sexist Spanish policies: an attempt bound to fail? Current Issues in Language Planning 12 (1): 35-53.</a:t>
            </a:r>
            <a:endParaRPr lang="el-GR" sz="1400" dirty="0"/>
          </a:p>
          <a:p>
            <a:pPr marL="274320" algn="just" fontAlgn="auto">
              <a:spcAft>
                <a:spcPts val="0"/>
              </a:spcAft>
              <a:defRPr/>
            </a:pPr>
            <a:r>
              <a:rPr lang="en-US" sz="1400" dirty="0"/>
              <a:t>Browning, R. [1969] 1983. </a:t>
            </a:r>
            <a:r>
              <a:rPr lang="en-US" sz="1400" i="1" dirty="0"/>
              <a:t>Medieval and modern Greek</a:t>
            </a:r>
            <a:r>
              <a:rPr lang="en-US" sz="1400" dirty="0"/>
              <a:t>. 2η </a:t>
            </a:r>
            <a:r>
              <a:rPr lang="en-US" sz="1400" dirty="0" err="1"/>
              <a:t>εκδ</a:t>
            </a:r>
            <a:r>
              <a:rPr lang="en-US" sz="1400" dirty="0"/>
              <a:t>. Cambridge: Cambridge University Press.</a:t>
            </a:r>
          </a:p>
          <a:p>
            <a:pPr marL="274320" algn="just" fontAlgn="auto">
              <a:spcAft>
                <a:spcPts val="0"/>
              </a:spcAft>
              <a:defRPr/>
            </a:pPr>
            <a:r>
              <a:rPr lang="en-US" sz="1400" dirty="0"/>
              <a:t>Cooper, R.L. (1989). Language planning and social change. Cambridge, New York, </a:t>
            </a:r>
            <a:r>
              <a:rPr lang="en-US" sz="1400" dirty="0" err="1"/>
              <a:t>Melbourne:Cambridge</a:t>
            </a:r>
            <a:r>
              <a:rPr lang="en-US" sz="1400" dirty="0"/>
              <a:t> University Press.</a:t>
            </a:r>
            <a:endParaRPr lang="el-GR" sz="1400" dirty="0"/>
          </a:p>
          <a:p>
            <a:pPr marL="274320" algn="just" fontAlgn="auto">
              <a:spcAft>
                <a:spcPts val="0"/>
              </a:spcAft>
              <a:defRPr/>
            </a:pPr>
            <a:r>
              <a:rPr lang="el-GR" sz="1400" dirty="0" err="1"/>
              <a:t>Γεωργαλίδου</a:t>
            </a:r>
            <a:r>
              <a:rPr lang="el-GR" sz="1400" dirty="0"/>
              <a:t>, Μ. &amp; Λαμπροπούλου, Σ. 2016. “Γραμματικό γένος και γλωσσικός σεξισμός στα έγγραφα της Ελληνικής δημόσιας διοίκησης”. Γλωσσολογία 24. </a:t>
            </a:r>
            <a:endParaRPr lang="en-GB" sz="1400" dirty="0"/>
          </a:p>
          <a:p>
            <a:pPr marL="274320" algn="just" fontAlgn="auto">
              <a:spcAft>
                <a:spcPts val="0"/>
              </a:spcAft>
              <a:defRPr/>
            </a:pPr>
            <a:r>
              <a:rPr lang="en-US" sz="1400" dirty="0" err="1"/>
              <a:t>Gasouka</a:t>
            </a:r>
            <a:r>
              <a:rPr lang="en-US" sz="1400" dirty="0"/>
              <a:t>, M., Georgalidou, M., </a:t>
            </a:r>
            <a:r>
              <a:rPr lang="en-US" sz="1400" dirty="0" err="1"/>
              <a:t>Lambropoulou</a:t>
            </a:r>
            <a:r>
              <a:rPr lang="en-US" sz="1400" dirty="0"/>
              <a:t>, S., Kostas, A. &amp; </a:t>
            </a:r>
            <a:r>
              <a:rPr lang="en-US" sz="1400" dirty="0" err="1"/>
              <a:t>Foulidi</a:t>
            </a:r>
            <a:r>
              <a:rPr lang="en-US" sz="1400" dirty="0"/>
              <a:t>, X. 2014. </a:t>
            </a:r>
            <a:r>
              <a:rPr lang="en-US" sz="1400" i="1" dirty="0"/>
              <a:t>A Guide for not Using Sexist Language in Public Documents</a:t>
            </a:r>
            <a:r>
              <a:rPr lang="en-US" sz="1400" dirty="0"/>
              <a:t>. PA3.2, General Secretariat for Gender Equality (in Greek). </a:t>
            </a:r>
            <a:endParaRPr lang="el-GR" sz="1400" dirty="0"/>
          </a:p>
          <a:p>
            <a:pPr marL="274320" algn="just" fontAlgn="auto">
              <a:spcAft>
                <a:spcPts val="0"/>
              </a:spcAft>
              <a:defRPr/>
            </a:pPr>
            <a:r>
              <a:rPr lang="en-US" sz="1400" dirty="0"/>
              <a:t>Henley, N. 1987. This new species that seeks a new language: on sexism in language and language change. In J. </a:t>
            </a:r>
            <a:r>
              <a:rPr lang="en-US" sz="1400" dirty="0" err="1"/>
              <a:t>Penfeld</a:t>
            </a:r>
            <a:r>
              <a:rPr lang="en-US" sz="1400" dirty="0"/>
              <a:t> (ed.). </a:t>
            </a:r>
            <a:r>
              <a:rPr lang="en-US" sz="1400" i="1" dirty="0"/>
              <a:t>Women and language in transition</a:t>
            </a:r>
            <a:r>
              <a:rPr lang="en-US" sz="1400" dirty="0"/>
              <a:t>. New York: State University of New York Press, 3-25. </a:t>
            </a:r>
            <a:endParaRPr lang="el-GR" sz="1400" dirty="0"/>
          </a:p>
          <a:p>
            <a:pPr marL="274320" algn="just" fontAlgn="auto">
              <a:spcAft>
                <a:spcPts val="0"/>
              </a:spcAft>
              <a:defRPr/>
            </a:pPr>
            <a:r>
              <a:rPr lang="en-GB" sz="1400" dirty="0"/>
              <a:t>Holton, D., </a:t>
            </a:r>
            <a:r>
              <a:rPr lang="en-GB" sz="1400" dirty="0" err="1"/>
              <a:t>Mackridge</a:t>
            </a:r>
            <a:r>
              <a:rPr lang="en-GB" sz="1400" dirty="0"/>
              <a:t>, P. &amp; </a:t>
            </a:r>
            <a:r>
              <a:rPr lang="en-GB" sz="1400" dirty="0" err="1"/>
              <a:t>Philippaki</a:t>
            </a:r>
            <a:r>
              <a:rPr lang="en-GB" sz="1400" dirty="0"/>
              <a:t>-Warburton, I. 2004. Greek. An Essential Grammar of Modern Language. Oxford: Routledge.</a:t>
            </a:r>
          </a:p>
          <a:p>
            <a:pPr marL="274320" algn="just" fontAlgn="auto">
              <a:spcAft>
                <a:spcPts val="0"/>
              </a:spcAft>
              <a:defRPr/>
            </a:pPr>
            <a:r>
              <a:rPr lang="el-GR" sz="1400" dirty="0"/>
              <a:t>Λεξικό της Κοινής Νεοελληνικής [1998] 2009. Θεσσαλονίκη: Αριστοτέλειο Πανεπιστήμιο Θεσσαλονίκης, Ινστιτούτο Νεοελληνικών Σπουδών [Ίδρυμα Μανόλη Τριανταφυλλίδη].</a:t>
            </a:r>
            <a:r>
              <a:rPr lang="el-GR" sz="1500" dirty="0"/>
              <a:t> </a:t>
            </a:r>
          </a:p>
        </p:txBody>
      </p:sp>
      <p:sp>
        <p:nvSpPr>
          <p:cNvPr id="3" name="Title 2"/>
          <p:cNvSpPr>
            <a:spLocks noGrp="1"/>
          </p:cNvSpPr>
          <p:nvPr>
            <p:ph type="title"/>
          </p:nvPr>
        </p:nvSpPr>
        <p:spPr/>
        <p:txBody>
          <a:bodyPr/>
          <a:lstStyle/>
          <a:p>
            <a:pPr fontAlgn="auto">
              <a:spcAft>
                <a:spcPts val="0"/>
              </a:spcAft>
              <a:defRPr/>
            </a:pPr>
            <a:r>
              <a:rPr lang="el-GR" dirty="0"/>
              <a:t>ΒΙΒΛΙΟΓΡΑΦΙΚΕΣ ΑΝΑΦΟΡΕΣ</a:t>
            </a:r>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a:xfrm>
            <a:off x="381000" y="1719262"/>
            <a:ext cx="8407400" cy="4950097"/>
          </a:xfrm>
        </p:spPr>
        <p:txBody>
          <a:bodyPr>
            <a:normAutofit fontScale="62500" lnSpcReduction="20000"/>
          </a:bodyPr>
          <a:lstStyle/>
          <a:p>
            <a:pPr algn="just"/>
            <a:r>
              <a:rPr lang="en-US" dirty="0" err="1"/>
              <a:t>Lampropoulou</a:t>
            </a:r>
            <a:r>
              <a:rPr lang="en-US" dirty="0"/>
              <a:t>, S. &amp; </a:t>
            </a:r>
            <a:r>
              <a:rPr lang="en-US" dirty="0" err="1"/>
              <a:t>Georgalidou</a:t>
            </a:r>
            <a:r>
              <a:rPr lang="en-US" dirty="0"/>
              <a:t>, M. 2017. “Language Sexism in Greek Public Discourse: When Male-exclusive Forms Become a Matter of Grammatical Correctness”. Women’s Studies International Forum 60, 49-5</a:t>
            </a:r>
          </a:p>
          <a:p>
            <a:pPr marL="274320" algn="just" fontAlgn="auto">
              <a:spcAft>
                <a:spcPts val="0"/>
              </a:spcAft>
              <a:defRPr/>
            </a:pPr>
            <a:r>
              <a:rPr lang="el-GR" dirty="0" err="1"/>
              <a:t>Liddell</a:t>
            </a:r>
            <a:r>
              <a:rPr lang="el-GR" dirty="0"/>
              <a:t> H. &amp; R. </a:t>
            </a:r>
            <a:r>
              <a:rPr lang="el-GR" dirty="0" err="1"/>
              <a:t>Scott</a:t>
            </a:r>
            <a:r>
              <a:rPr lang="el-GR" dirty="0"/>
              <a:t> [1997] 2007. Μέγα </a:t>
            </a:r>
            <a:r>
              <a:rPr lang="el-GR" dirty="0" err="1"/>
              <a:t>λεξικόν</a:t>
            </a:r>
            <a:r>
              <a:rPr lang="el-GR" dirty="0"/>
              <a:t> της ελληνικής γλώσσης. </a:t>
            </a:r>
            <a:r>
              <a:rPr lang="el-GR" dirty="0" err="1"/>
              <a:t>Μτφρ</a:t>
            </a:r>
            <a:r>
              <a:rPr lang="el-GR" dirty="0"/>
              <a:t>. Ξ. Μόσχου. Αθήνα: Σιδέρης</a:t>
            </a:r>
          </a:p>
          <a:p>
            <a:pPr marL="274320" algn="just" fontAlgn="auto">
              <a:spcAft>
                <a:spcPts val="0"/>
              </a:spcAft>
              <a:defRPr/>
            </a:pPr>
            <a:r>
              <a:rPr lang="en-US" dirty="0"/>
              <a:t>Liddicoat, A. J. (2011). Feminist Language Planning. Current Issues in Language Planning 12 (1): 1-7.</a:t>
            </a:r>
            <a:r>
              <a:rPr lang="el-GR" dirty="0"/>
              <a:t> </a:t>
            </a:r>
          </a:p>
          <a:p>
            <a:pPr marL="274320" algn="just" fontAlgn="auto">
              <a:spcAft>
                <a:spcPts val="0"/>
              </a:spcAft>
              <a:defRPr/>
            </a:pPr>
            <a:r>
              <a:rPr lang="en-US" dirty="0"/>
              <a:t>Milles, K. (2011). Feminist language planning in Sweden</a:t>
            </a:r>
            <a:r>
              <a:rPr lang="el-GR" dirty="0"/>
              <a:t>.</a:t>
            </a:r>
            <a:r>
              <a:rPr lang="en-US" dirty="0"/>
              <a:t>Current Issues in Language Planning 12 (1): 21-33.</a:t>
            </a:r>
            <a:endParaRPr lang="el-GR" dirty="0"/>
          </a:p>
          <a:p>
            <a:pPr marL="274320" algn="just" fontAlgn="auto">
              <a:spcAft>
                <a:spcPts val="0"/>
              </a:spcAft>
              <a:defRPr/>
            </a:pPr>
            <a:r>
              <a:rPr lang="el-GR" dirty="0"/>
              <a:t>Οικονόμου, Μ. [1971] 2006. </a:t>
            </a:r>
            <a:r>
              <a:rPr lang="el-GR" i="1" dirty="0"/>
              <a:t>Γραμματική της αρχαίας ελληνικής</a:t>
            </a:r>
            <a:r>
              <a:rPr lang="el-GR" dirty="0"/>
              <a:t>. 2η </a:t>
            </a:r>
            <a:r>
              <a:rPr lang="el-GR" dirty="0" err="1"/>
              <a:t>εκδ</a:t>
            </a:r>
            <a:r>
              <a:rPr lang="el-GR" dirty="0"/>
              <a:t>. Θεσσαλονίκη: Ινστιτούτο Νεοελληνικών Σπουδών [Ίδρυμα Μανόλη Τριανταφυλλίδη].</a:t>
            </a:r>
          </a:p>
          <a:p>
            <a:pPr marL="274320" algn="just" fontAlgn="auto">
              <a:spcAft>
                <a:spcPts val="0"/>
              </a:spcAft>
              <a:defRPr/>
            </a:pPr>
            <a:r>
              <a:rPr lang="en-US" dirty="0" err="1"/>
              <a:t>Pavlidou</a:t>
            </a:r>
            <a:r>
              <a:rPr lang="en-US" dirty="0"/>
              <a:t>, Th. S. 2002. </a:t>
            </a:r>
            <a:r>
              <a:rPr lang="en-US" i="1" dirty="0"/>
              <a:t>Language, Gender, Sex. </a:t>
            </a:r>
            <a:r>
              <a:rPr lang="en-US" dirty="0"/>
              <a:t>Thessaloniki: </a:t>
            </a:r>
            <a:r>
              <a:rPr lang="en-US" dirty="0" err="1"/>
              <a:t>Paratiritis</a:t>
            </a:r>
            <a:r>
              <a:rPr lang="en-US" dirty="0"/>
              <a:t> (in Greek)</a:t>
            </a:r>
            <a:endParaRPr lang="en-GB" dirty="0"/>
          </a:p>
          <a:p>
            <a:pPr marL="274320" algn="just" fontAlgn="auto">
              <a:spcAft>
                <a:spcPts val="0"/>
              </a:spcAft>
              <a:defRPr/>
            </a:pPr>
            <a:r>
              <a:rPr lang="en-GB" dirty="0" err="1"/>
              <a:t>Pauwels</a:t>
            </a:r>
            <a:r>
              <a:rPr lang="en-GB" dirty="0"/>
              <a:t>, </a:t>
            </a:r>
            <a:r>
              <a:rPr lang="en-US" dirty="0"/>
              <a:t>A. (2003). Linguistic sexism and feminist linguistic activism. In J. Holmes &amp; M. </a:t>
            </a:r>
            <a:r>
              <a:rPr lang="en-US" dirty="0" err="1"/>
              <a:t>Meyerhoff</a:t>
            </a:r>
            <a:r>
              <a:rPr lang="en-US" dirty="0"/>
              <a:t> (Eds.), The handbook of language and gender (pp. 550–570). Oxford: Blackwell.</a:t>
            </a:r>
            <a:endParaRPr lang="en-GB" dirty="0"/>
          </a:p>
          <a:p>
            <a:pPr marL="274320" algn="just" fontAlgn="auto">
              <a:spcAft>
                <a:spcPts val="0"/>
              </a:spcAft>
              <a:defRPr/>
            </a:pPr>
            <a:r>
              <a:rPr lang="en-US" dirty="0"/>
              <a:t>Spender, D. (1980) </a:t>
            </a:r>
            <a:r>
              <a:rPr lang="en-US" i="1" dirty="0"/>
              <a:t>Man Made Language</a:t>
            </a:r>
            <a:r>
              <a:rPr lang="en-US" dirty="0"/>
              <a:t>. London: Routledge &amp; Kegan Paul. </a:t>
            </a:r>
          </a:p>
          <a:p>
            <a:pPr marL="274320" algn="just" fontAlgn="auto">
              <a:spcAft>
                <a:spcPts val="0"/>
              </a:spcAft>
              <a:defRPr/>
            </a:pPr>
            <a:r>
              <a:rPr lang="el-GR" dirty="0" err="1"/>
              <a:t>Τσοπανάκης</a:t>
            </a:r>
            <a:r>
              <a:rPr lang="el-GR" dirty="0"/>
              <a:t>, Αγ. 1977, Ο δρόμος προς την δημοτική: Θεωρητικά, τεχνικά και γλωσσικά προβλήματα. Σχηματισμός επαγγελματικών θηλυκών. </a:t>
            </a:r>
            <a:r>
              <a:rPr lang="el-GR" i="1" dirty="0"/>
              <a:t>Νέα εστία </a:t>
            </a:r>
            <a:r>
              <a:rPr lang="el-GR" dirty="0"/>
              <a:t>1204:1120-1142</a:t>
            </a:r>
            <a:endParaRPr lang="en-GB" dirty="0"/>
          </a:p>
          <a:p>
            <a:pPr marL="274320" algn="just" fontAlgn="auto">
              <a:spcAft>
                <a:spcPts val="0"/>
              </a:spcAft>
              <a:defRPr/>
            </a:pPr>
            <a:r>
              <a:rPr lang="en-US" dirty="0" err="1"/>
              <a:t>Weatherell</a:t>
            </a:r>
            <a:r>
              <a:rPr lang="en-US" dirty="0"/>
              <a:t>, A. 2002. </a:t>
            </a:r>
            <a:r>
              <a:rPr lang="en-US" i="1" dirty="0"/>
              <a:t>Gender, Language and Discourse</a:t>
            </a:r>
            <a:r>
              <a:rPr lang="en-US" dirty="0"/>
              <a:t>. New York: Routledge. </a:t>
            </a:r>
            <a:endParaRPr lang="el-GR" dirty="0"/>
          </a:p>
          <a:p>
            <a:pPr marL="274320" algn="just" fontAlgn="auto">
              <a:spcAft>
                <a:spcPts val="0"/>
              </a:spcAft>
              <a:defRPr/>
            </a:pPr>
            <a:r>
              <a:rPr lang="el-GR" dirty="0" err="1"/>
              <a:t>Χαραλαμπάκης</a:t>
            </a:r>
            <a:r>
              <a:rPr lang="el-GR" dirty="0"/>
              <a:t>, , Χ. 1992. </a:t>
            </a:r>
            <a:r>
              <a:rPr lang="el-GR" i="1" dirty="0"/>
              <a:t>Νεοελληνικός λόγος: Μελέτες για την γλώσσα, τη λογοτεχνία και το ύφος</a:t>
            </a:r>
            <a:r>
              <a:rPr lang="el-GR" dirty="0"/>
              <a:t>. Αθήνα: Εκδόσεις Νεφέλη.</a:t>
            </a:r>
            <a:endParaRPr lang="en-GB" dirty="0"/>
          </a:p>
          <a:p>
            <a:pPr algn="just"/>
            <a:r>
              <a:rPr lang="el-GR" dirty="0"/>
              <a:t>Χριστίδης, Α.-Φ. [2001] 2004. </a:t>
            </a:r>
            <a:r>
              <a:rPr lang="el-GR" i="1" dirty="0"/>
              <a:t>Ιστορία της ελληνικής γλώσσας: Από τις αρχές έως την ύστερη αρχαιότητα</a:t>
            </a:r>
            <a:r>
              <a:rPr lang="el-GR" dirty="0"/>
              <a:t>. Θεσσαλονίκη: Ινστιτούτο Νεοελληνικών Σπουδών [Ίδρυμα Μανόλη Τριανταφυλλίδη]. </a:t>
            </a:r>
          </a:p>
          <a:p>
            <a:pPr algn="just"/>
            <a:r>
              <a:rPr lang="el-GR" dirty="0"/>
              <a:t>Χριστίδης, Α.-Φ. 2011. </a:t>
            </a:r>
            <a:r>
              <a:rPr lang="el-GR" i="1" dirty="0"/>
              <a:t>Εγκυκλοπαιδικός οδηγός για τη γλώσσα</a:t>
            </a:r>
            <a:r>
              <a:rPr lang="el-GR" dirty="0"/>
              <a:t>. Θεσσαλονίκη: Κέντρο ελληνικής γλώσσας.</a:t>
            </a:r>
          </a:p>
        </p:txBody>
      </p:sp>
      <p:sp>
        <p:nvSpPr>
          <p:cNvPr id="3" name="Τίτλος 2"/>
          <p:cNvSpPr>
            <a:spLocks noGrp="1"/>
          </p:cNvSpPr>
          <p:nvPr>
            <p:ph type="title"/>
          </p:nvPr>
        </p:nvSpPr>
        <p:spPr/>
        <p:txBody>
          <a:bodyPr/>
          <a:lstStyle/>
          <a:p>
            <a:r>
              <a:rPr lang="el-GR" dirty="0"/>
              <a:t>ΒΙΒΛΙΟΓΡΑΦΙΚΕΣ ΑΝΑΦΟΡΕΣ</a:t>
            </a:r>
          </a:p>
        </p:txBody>
      </p:sp>
    </p:spTree>
    <p:extLst>
      <p:ext uri="{BB962C8B-B14F-4D97-AF65-F5344CB8AC3E}">
        <p14:creationId xmlns:p14="http://schemas.microsoft.com/office/powerpoint/2010/main" val="42466654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περιεχομένου 1"/>
          <p:cNvSpPr>
            <a:spLocks noGrp="1"/>
          </p:cNvSpPr>
          <p:nvPr>
            <p:ph idx="1"/>
          </p:nvPr>
        </p:nvSpPr>
        <p:spPr/>
        <p:txBody>
          <a:bodyPr>
            <a:normAutofit/>
          </a:bodyPr>
          <a:lstStyle/>
          <a:p>
            <a:pPr marL="44450" indent="0" algn="ctr">
              <a:buNone/>
            </a:pPr>
            <a:endParaRPr lang="el-GR" sz="6600" dirty="0"/>
          </a:p>
          <a:p>
            <a:pPr marL="44450" indent="0" algn="ctr">
              <a:buNone/>
            </a:pPr>
            <a:r>
              <a:rPr lang="el-GR" sz="6600" dirty="0">
                <a:latin typeface="Book Antiqua" panose="02040602050305030304" pitchFamily="18" charset="0"/>
              </a:rPr>
              <a:t>Ευχαριστούμε</a:t>
            </a:r>
          </a:p>
        </p:txBody>
      </p:sp>
      <p:sp>
        <p:nvSpPr>
          <p:cNvPr id="3" name="Τίτλος 2"/>
          <p:cNvSpPr>
            <a:spLocks noGrp="1"/>
          </p:cNvSpPr>
          <p:nvPr>
            <p:ph type="title"/>
          </p:nvPr>
        </p:nvSpPr>
        <p:spPr/>
        <p:txBody>
          <a:bodyPr/>
          <a:lstStyle/>
          <a:p>
            <a:endParaRPr lang="el-GR"/>
          </a:p>
        </p:txBody>
      </p:sp>
    </p:spTree>
    <p:extLst>
      <p:ext uri="{BB962C8B-B14F-4D97-AF65-F5344CB8AC3E}">
        <p14:creationId xmlns:p14="http://schemas.microsoft.com/office/powerpoint/2010/main" val="27445813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Πλέγμα">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themeOverride>
</file>

<file path=docProps/app.xml><?xml version="1.0" encoding="utf-8"?>
<Properties xmlns="http://schemas.openxmlformats.org/officeDocument/2006/extended-properties" xmlns:vt="http://schemas.openxmlformats.org/officeDocument/2006/docPropsVTypes">
  <Template>Berlin_Presentation (2)</Template>
  <TotalTime>4431</TotalTime>
  <Words>3637</Words>
  <Application>Microsoft Office PowerPoint</Application>
  <PresentationFormat>Προβολή στην οθόνη (4:3)</PresentationFormat>
  <Paragraphs>350</Paragraphs>
  <Slides>45</Slides>
  <Notes>12</Notes>
  <HiddenSlides>0</HiddenSlides>
  <MMClips>0</MMClips>
  <ScaleCrop>false</ScaleCrop>
  <HeadingPairs>
    <vt:vector size="6" baseType="variant">
      <vt:variant>
        <vt:lpstr>Γραμματοσειρές που χρησιμοποιούνται</vt:lpstr>
      </vt:variant>
      <vt:variant>
        <vt:i4>11</vt:i4>
      </vt:variant>
      <vt:variant>
        <vt:lpstr>Θέμα</vt:lpstr>
      </vt:variant>
      <vt:variant>
        <vt:i4>1</vt:i4>
      </vt:variant>
      <vt:variant>
        <vt:lpstr>Τίτλοι διαφανειών</vt:lpstr>
      </vt:variant>
      <vt:variant>
        <vt:i4>45</vt:i4>
      </vt:variant>
    </vt:vector>
  </HeadingPairs>
  <TitlesOfParts>
    <vt:vector size="57" baseType="lpstr">
      <vt:lpstr>Microsoft YaHei</vt:lpstr>
      <vt:lpstr>SimSun</vt:lpstr>
      <vt:lpstr>Arial</vt:lpstr>
      <vt:lpstr>Arial Unicode MS</vt:lpstr>
      <vt:lpstr>Blackadder ITC</vt:lpstr>
      <vt:lpstr>Book Antiqua</vt:lpstr>
      <vt:lpstr>Calibri</vt:lpstr>
      <vt:lpstr>Franklin Gothic Medium</vt:lpstr>
      <vt:lpstr>Times New Roman</vt:lpstr>
      <vt:lpstr>Wingdings</vt:lpstr>
      <vt:lpstr>Wingdings 2</vt:lpstr>
      <vt:lpstr>Πλέγμα</vt:lpstr>
      <vt:lpstr>ΠΑΝΕΠΙΣΤΗΜΙΟ ΑΙΓΑΙΟΥ ΣΧΟΛΗ ΑΝΘΡΩΠΙΣΤΙΚΩΝ ΕΠΙΣΤΗΜΩΝ   Υπερβαίνοντας τον Γλωσσικό Σεξισμό των Διοικητικών Εγγράφων   ΡΟΔΟΣ, 21-22/6/2017 </vt:lpstr>
      <vt:lpstr>Γλωσσικο ζητημα,  γλωσσικοσ συντηρητισμοσ &amp; το 2ο κυμα φεμινιστικησ γλωσσολογιασ:  η αναφορα στη γυναικα στην ελληνικη γλωσσα  </vt:lpstr>
      <vt:lpstr>Δομη παρουσιασησ</vt:lpstr>
      <vt:lpstr>ΑΝΑΛΥΣΗ ΛΟΓΟΥ</vt:lpstr>
      <vt:lpstr> (ΚΡΙΤΙΚΗ) ΑΝΑΛΥΣΗ ΛΟΓΟΥ </vt:lpstr>
      <vt:lpstr> Να ξανασκεφτούμε την παλιά υπόθεση  του γλωσσικού σχετικισμού?   </vt:lpstr>
      <vt:lpstr>Γλωσσικές Ιδεολογίες</vt:lpstr>
      <vt:lpstr>Παρουσίαση του PowerPoint</vt:lpstr>
      <vt:lpstr>Το Γλωσσικο ζητημα</vt:lpstr>
      <vt:lpstr>Παρουσίαση του PowerPoint</vt:lpstr>
      <vt:lpstr>Παρουσίαση του PowerPoint</vt:lpstr>
      <vt:lpstr>Γλωσσικοσ συντηρητισμοσ</vt:lpstr>
      <vt:lpstr>Η μορφολογια των θηλυκων επαγγελματικων ουσιαστικων (1)</vt:lpstr>
      <vt:lpstr>Η μορφολογια των θηλυκων επαγγελματικων ουσιαστικων (1)</vt:lpstr>
      <vt:lpstr>Η μορφολογια των θηλυκων επαγγελματικων ουσιαστικων (2)</vt:lpstr>
      <vt:lpstr>Η μορφολογια των θηλυκων επαγγελματικων ουσιαστικων (3)</vt:lpstr>
      <vt:lpstr>Η μορφολογια των θηλυκων επαγγελματικων ουσιαστικων σημερα (4)</vt:lpstr>
      <vt:lpstr> 2ο κυμα φεμινιστικησ γλωσσολογιασ </vt:lpstr>
      <vt:lpstr> Γλωσσικος σεξισμος </vt:lpstr>
      <vt:lpstr>Παρουσίαση του PowerPoint</vt:lpstr>
      <vt:lpstr>The gender effect</vt:lpstr>
      <vt:lpstr>Ευρωπαϊκα παραδειγματα</vt:lpstr>
      <vt:lpstr>ΔΗΜΟΣΙΑ ΕΓΓΡΑΦΑ: ερωτηματα</vt:lpstr>
      <vt:lpstr>Παρουσίαση του PowerPoint</vt:lpstr>
      <vt:lpstr>Η ελληνικη δημοσια διοικηση (Ποσοτικα)</vt:lpstr>
      <vt:lpstr>Τα εγγραφα της ελληνικης δημοσιας διοικησησ</vt:lpstr>
      <vt:lpstr>ΠΟΙΟΤΙΚΗ ΑΝΑΛΥΣΗ: ΜΟΡΦΟΣΥΝΤΑΞΗ</vt:lpstr>
      <vt:lpstr>  ΣΥΝΤΑΞΗ: ΣΕΙΡΑ ΟΡΩΝ «τελικά η ζωή τρία γράμματα»  </vt:lpstr>
      <vt:lpstr>Ποιοτικη αναλυση: σημασιολογια</vt:lpstr>
      <vt:lpstr>ΠΡΑΓΜΑΤΟΛΟΓΙΚΗ / ΚΕΙΜΕΝΙΚΗ ΑΝΑΛΥΣΗ</vt:lpstr>
      <vt:lpstr>ΥΠΕΡΔΙΟΡΘΩΣΗ </vt:lpstr>
      <vt:lpstr>ΥΠΕΡΔΙΟΡΘΩΣΗ </vt:lpstr>
      <vt:lpstr>Παρουσίαση του PowerPoint</vt:lpstr>
      <vt:lpstr>ΥΠΕΡΔΙΟΡΘΩΣΗ (1)</vt:lpstr>
      <vt:lpstr>ΥΠΕΡΔΙΟΡΘΩΣΗ (2)</vt:lpstr>
      <vt:lpstr>ΥΠΕΡΔΙΟΡΘΩΣΗ (3)</vt:lpstr>
      <vt:lpstr>Κοινο γενοσ         ?</vt:lpstr>
      <vt:lpstr>ΣΥΝΟΨΙΖΟΝΤΑΣ ΤΑ ΖΗΤΗΜΑΤΑ</vt:lpstr>
      <vt:lpstr>ΣΥΜΠΕΡΑΣΜΑ</vt:lpstr>
      <vt:lpstr>ΠΡΟΤΑΣΕΙΣ: ΓΛΩΣΣΑ ΓΕΝΟΥΣ ΘΗΛΥΚΟΥ ΣΤΗΝ ΕΚΠΑΙΔΕΥΣΗ ΚΑΙ ΣΤΗ ΔΙΟΙΚΗΣΗ (?)</vt:lpstr>
      <vt:lpstr>Στοχοσ των γλωσσικων μεταρρυθμισεων</vt:lpstr>
      <vt:lpstr>Ο ΟΔΗΓΟΣ</vt:lpstr>
      <vt:lpstr>ΒΙΒΛΙΟΓΡΑΦΙΚΕΣ ΑΝΑΦΟΡΕΣ</vt:lpstr>
      <vt:lpstr>ΒΙΒΛΙΟΓΡΑΦΙΚΕΣ ΑΝΑΦΟΡΕΣ</vt:lpstr>
      <vt:lpstr>Παρουσίαση του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‘να μαθετε γραμματικη’ sexist language and ideology in a corpus of greek public documents</dc:title>
  <dc:creator>User</dc:creator>
  <cp:lastModifiedBy>User</cp:lastModifiedBy>
  <cp:revision>181</cp:revision>
  <dcterms:created xsi:type="dcterms:W3CDTF">2017-04-07T08:29:28Z</dcterms:created>
  <dcterms:modified xsi:type="dcterms:W3CDTF">2017-06-19T09:19:33Z</dcterms:modified>
</cp:coreProperties>
</file>