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theme/themeOverride16.xml" ContentType="application/vnd.openxmlformats-officedocument.themeOverride+xml"/>
  <Override PartName="/ppt/charts/chart17.xml" ContentType="application/vnd.openxmlformats-officedocument.drawingml.chart+xml"/>
  <Override PartName="/ppt/theme/themeOverride1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78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77" r:id="rId14"/>
    <p:sldId id="290" r:id="rId15"/>
    <p:sldId id="291" r:id="rId16"/>
    <p:sldId id="292" r:id="rId17"/>
    <p:sldId id="294" r:id="rId18"/>
    <p:sldId id="295" r:id="rId19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5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6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7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8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9.xlsx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0.xlsx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1.xlsx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2.xlsx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3.xlsx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4.xlsx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5.xlsx"/><Relationship Id="rId1" Type="http://schemas.openxmlformats.org/officeDocument/2006/relationships/themeOverride" Target="../theme/themeOverride15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6.xlsx"/><Relationship Id="rId1" Type="http://schemas.openxmlformats.org/officeDocument/2006/relationships/themeOverride" Target="../theme/themeOverride16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____Microsoft_Excel17.xlsx"/><Relationship Id="rId1" Type="http://schemas.openxmlformats.org/officeDocument/2006/relationships/themeOverride" Target="../theme/themeOverride1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ΠΑΙΔΑΓΩΓΙΚΟ ΔΗΜΟΤΙΚΗΣ ΕΚΠΑΙΔΕΥΣΗΣ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0.43718592964824121</c:v>
                </c:pt>
                <c:pt idx="1">
                  <c:v>0.37185929648241206</c:v>
                </c:pt>
                <c:pt idx="2">
                  <c:v>0.10050251256281408</c:v>
                </c:pt>
                <c:pt idx="3">
                  <c:v>3.5175879396984924E-2</c:v>
                </c:pt>
                <c:pt idx="4">
                  <c:v>3.015075376884422E-2</c:v>
                </c:pt>
                <c:pt idx="5">
                  <c:v>2.0100502512562814E-2</c:v>
                </c:pt>
                <c:pt idx="6">
                  <c:v>5.0251256281407036E-3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5968368"/>
        <c:axId val="275969544"/>
      </c:barChart>
      <c:catAx>
        <c:axId val="2759683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275969544"/>
        <c:crosses val="autoZero"/>
        <c:auto val="1"/>
        <c:lblAlgn val="ctr"/>
        <c:lblOffset val="100"/>
        <c:noMultiLvlLbl val="0"/>
      </c:catAx>
      <c:valAx>
        <c:axId val="275969544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275968368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ΕΠΙΣΤΗΜΩΝ ΤΗΣ ΠΡΟΣΧΟΛΙΚΗΣ ΑΓΩΓΗΣ &amp; ΕΚΠΑΙΔΕΥΤΙΚΟΥ ΣΧΕΔΙΑΣΜΟΥ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0.21296296296296297</c:v>
                </c:pt>
                <c:pt idx="1">
                  <c:v>0.17129629629629631</c:v>
                </c:pt>
                <c:pt idx="2">
                  <c:v>0.1388888888888889</c:v>
                </c:pt>
                <c:pt idx="3">
                  <c:v>0.22222222222222221</c:v>
                </c:pt>
                <c:pt idx="4">
                  <c:v>0.10648148148148148</c:v>
                </c:pt>
                <c:pt idx="5">
                  <c:v>3.2407407407407406E-2</c:v>
                </c:pt>
                <c:pt idx="6">
                  <c:v>1.3888888888888888E-2</c:v>
                </c:pt>
                <c:pt idx="7">
                  <c:v>3.7037037037037035E-2</c:v>
                </c:pt>
                <c:pt idx="8">
                  <c:v>6.4814814814814811E-2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5965232"/>
        <c:axId val="351920032"/>
      </c:barChart>
      <c:catAx>
        <c:axId val="275965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0032"/>
        <c:crosses val="autoZero"/>
        <c:auto val="1"/>
        <c:lblAlgn val="ctr"/>
        <c:lblOffset val="100"/>
        <c:noMultiLvlLbl val="0"/>
      </c:catAx>
      <c:valAx>
        <c:axId val="351920032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275965232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ΜΕΣΟΓΕΙΑΚΩΝ ΣΠΟΥΔΩΝ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0.22307692307692309</c:v>
                </c:pt>
                <c:pt idx="1">
                  <c:v>0.19230769230769232</c:v>
                </c:pt>
                <c:pt idx="2">
                  <c:v>0.23076923076923078</c:v>
                </c:pt>
                <c:pt idx="3">
                  <c:v>0.12307692307692308</c:v>
                </c:pt>
                <c:pt idx="4">
                  <c:v>6.1538461538461542E-2</c:v>
                </c:pt>
                <c:pt idx="5">
                  <c:v>6.9230769230769235E-2</c:v>
                </c:pt>
                <c:pt idx="6">
                  <c:v>6.1538461538461542E-2</c:v>
                </c:pt>
                <c:pt idx="7">
                  <c:v>1.5384615384615385E-2</c:v>
                </c:pt>
                <c:pt idx="8">
                  <c:v>2.3076923076923078E-2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920816"/>
        <c:axId val="351921208"/>
      </c:barChart>
      <c:catAx>
        <c:axId val="3519208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1208"/>
        <c:crosses val="autoZero"/>
        <c:auto val="1"/>
        <c:lblAlgn val="ctr"/>
        <c:lblOffset val="100"/>
        <c:noMultiLvlLbl val="0"/>
      </c:catAx>
      <c:valAx>
        <c:axId val="351921208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0816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ΚΟΙΝΩΝΙΚΗΣ ΑΝΘΡΩΠΟΛΟΓΙΑΣ &amp; ΙΣΤΟΡΙΑΣ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0.143646408839779</c:v>
                </c:pt>
                <c:pt idx="1">
                  <c:v>0.24861878453038674</c:v>
                </c:pt>
                <c:pt idx="2">
                  <c:v>0.19889502762430938</c:v>
                </c:pt>
                <c:pt idx="3">
                  <c:v>0.13812154696132597</c:v>
                </c:pt>
                <c:pt idx="4">
                  <c:v>0.11049723756906077</c:v>
                </c:pt>
                <c:pt idx="5">
                  <c:v>4.9723756906077346E-2</c:v>
                </c:pt>
                <c:pt idx="6">
                  <c:v>3.3149171270718231E-2</c:v>
                </c:pt>
                <c:pt idx="7">
                  <c:v>2.2099447513812154E-2</c:v>
                </c:pt>
                <c:pt idx="8">
                  <c:v>5.5248618784530384E-2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921600"/>
        <c:axId val="351916504"/>
      </c:barChart>
      <c:catAx>
        <c:axId val="3519216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16504"/>
        <c:crosses val="autoZero"/>
        <c:auto val="1"/>
        <c:lblAlgn val="ctr"/>
        <c:lblOffset val="100"/>
        <c:noMultiLvlLbl val="0"/>
      </c:catAx>
      <c:valAx>
        <c:axId val="351916504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1600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ΚΟΙΝΩΝΙΟΛΟΓΙΑΣ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0.22651933701657459</c:v>
                </c:pt>
                <c:pt idx="1">
                  <c:v>0.25966850828729282</c:v>
                </c:pt>
                <c:pt idx="2">
                  <c:v>0.20994475138121546</c:v>
                </c:pt>
                <c:pt idx="3">
                  <c:v>0.13812154696132597</c:v>
                </c:pt>
                <c:pt idx="4">
                  <c:v>7.7348066298342538E-2</c:v>
                </c:pt>
                <c:pt idx="5">
                  <c:v>5.5248618784530384E-2</c:v>
                </c:pt>
                <c:pt idx="6">
                  <c:v>1.6574585635359115E-2</c:v>
                </c:pt>
                <c:pt idx="7">
                  <c:v>1.1049723756906077E-2</c:v>
                </c:pt>
                <c:pt idx="8">
                  <c:v>5.5248618784530384E-3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919640"/>
        <c:axId val="351922384"/>
      </c:barChart>
      <c:catAx>
        <c:axId val="3519196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2384"/>
        <c:crosses val="autoZero"/>
        <c:auto val="1"/>
        <c:lblAlgn val="ctr"/>
        <c:lblOffset val="100"/>
        <c:noMultiLvlLbl val="0"/>
      </c:catAx>
      <c:valAx>
        <c:axId val="351922384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19640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ΠΟΛΙΤΙΣΜΙΚΗΣ ΤΕΧΝΟΛΟΓΙΑΣ &amp; ΕΠΙΚΟΙΝΩΝΙΑΣ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0.17355371900826447</c:v>
                </c:pt>
                <c:pt idx="1">
                  <c:v>0.15702479338842976</c:v>
                </c:pt>
                <c:pt idx="2">
                  <c:v>0.15702479338842976</c:v>
                </c:pt>
                <c:pt idx="3">
                  <c:v>0.13223140495867769</c:v>
                </c:pt>
                <c:pt idx="4">
                  <c:v>0.12396694214876033</c:v>
                </c:pt>
                <c:pt idx="5">
                  <c:v>6.6115702479338845E-2</c:v>
                </c:pt>
                <c:pt idx="6">
                  <c:v>5.7851239669421489E-2</c:v>
                </c:pt>
                <c:pt idx="7">
                  <c:v>4.9586776859504134E-2</c:v>
                </c:pt>
                <c:pt idx="8">
                  <c:v>8.2644628099173556E-2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921992"/>
        <c:axId val="351918464"/>
      </c:barChart>
      <c:catAx>
        <c:axId val="3519219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18464"/>
        <c:crosses val="autoZero"/>
        <c:auto val="1"/>
        <c:lblAlgn val="ctr"/>
        <c:lblOffset val="100"/>
        <c:noMultiLvlLbl val="0"/>
      </c:catAx>
      <c:valAx>
        <c:axId val="351918464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1992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ΓΕΩΓΡΑΦΙΑΣ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0.20231213872832371</c:v>
                </c:pt>
                <c:pt idx="1">
                  <c:v>0.1791907514450867</c:v>
                </c:pt>
                <c:pt idx="2">
                  <c:v>0.1791907514450867</c:v>
                </c:pt>
                <c:pt idx="3">
                  <c:v>0.12138728323699421</c:v>
                </c:pt>
                <c:pt idx="4">
                  <c:v>9.8265895953757232E-2</c:v>
                </c:pt>
                <c:pt idx="5">
                  <c:v>6.358381502890173E-2</c:v>
                </c:pt>
                <c:pt idx="6">
                  <c:v>2.3121387283236993E-2</c:v>
                </c:pt>
                <c:pt idx="7">
                  <c:v>1.1560693641618497E-2</c:v>
                </c:pt>
                <c:pt idx="8">
                  <c:v>0.12138728323699421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923168"/>
        <c:axId val="351923560"/>
      </c:barChart>
      <c:catAx>
        <c:axId val="3519231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3560"/>
        <c:crosses val="autoZero"/>
        <c:auto val="1"/>
        <c:lblAlgn val="ctr"/>
        <c:lblOffset val="100"/>
        <c:noMultiLvlLbl val="0"/>
      </c:catAx>
      <c:valAx>
        <c:axId val="351923560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23168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ΠΕΡΙΒΑΛΛΟΝΤΟΣ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0.20289855072463769</c:v>
                </c:pt>
                <c:pt idx="1">
                  <c:v>0.2318840579710145</c:v>
                </c:pt>
                <c:pt idx="2">
                  <c:v>0.2318840579710145</c:v>
                </c:pt>
                <c:pt idx="3">
                  <c:v>0.14492753623188406</c:v>
                </c:pt>
                <c:pt idx="4">
                  <c:v>0.13043478260869565</c:v>
                </c:pt>
                <c:pt idx="5">
                  <c:v>0</c:v>
                </c:pt>
                <c:pt idx="6">
                  <c:v>1.4492753623188406E-2</c:v>
                </c:pt>
                <c:pt idx="7">
                  <c:v>1.4492753623188406E-2</c:v>
                </c:pt>
                <c:pt idx="8">
                  <c:v>2.8985507246376812E-2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917288"/>
        <c:axId val="351917680"/>
      </c:barChart>
      <c:catAx>
        <c:axId val="3519172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17680"/>
        <c:crosses val="autoZero"/>
        <c:auto val="1"/>
        <c:lblAlgn val="ctr"/>
        <c:lblOffset val="100"/>
        <c:noMultiLvlLbl val="0"/>
      </c:catAx>
      <c:valAx>
        <c:axId val="351917680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1917288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ΕΠΙΣΤΗΜΩΝ ΤΗΣ ΘΑΛΑΣΣΑΣ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0.36666666666666664</c:v>
                </c:pt>
                <c:pt idx="1">
                  <c:v>0.24444444444444444</c:v>
                </c:pt>
                <c:pt idx="2">
                  <c:v>0.13333333333333333</c:v>
                </c:pt>
                <c:pt idx="3">
                  <c:v>6.6666666666666666E-2</c:v>
                </c:pt>
                <c:pt idx="4">
                  <c:v>6.6666666666666666E-2</c:v>
                </c:pt>
                <c:pt idx="5">
                  <c:v>4.4444444444444446E-2</c:v>
                </c:pt>
                <c:pt idx="6">
                  <c:v>1.1111111111111112E-2</c:v>
                </c:pt>
                <c:pt idx="7">
                  <c:v>2.2222222222222223E-2</c:v>
                </c:pt>
                <c:pt idx="8">
                  <c:v>4.4444444444444446E-2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254680"/>
        <c:axId val="354252328"/>
      </c:barChart>
      <c:catAx>
        <c:axId val="3542546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2328"/>
        <c:crosses val="autoZero"/>
        <c:auto val="1"/>
        <c:lblAlgn val="ctr"/>
        <c:lblOffset val="100"/>
        <c:noMultiLvlLbl val="0"/>
      </c:catAx>
      <c:valAx>
        <c:axId val="354252328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4680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ΕΠΙΣΤΗΜΗΣ ΤΡΟΦΙΜΩΝ &amp; ΔΙΑΤΡΟΦΗΣ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0.13392857142857142</c:v>
                </c:pt>
                <c:pt idx="1">
                  <c:v>0.24107142857142858</c:v>
                </c:pt>
                <c:pt idx="2">
                  <c:v>0.22321428571428573</c:v>
                </c:pt>
                <c:pt idx="3">
                  <c:v>0.16071428571428573</c:v>
                </c:pt>
                <c:pt idx="4">
                  <c:v>0.10714285714285714</c:v>
                </c:pt>
                <c:pt idx="5">
                  <c:v>6.25E-2</c:v>
                </c:pt>
                <c:pt idx="6">
                  <c:v>3.5714285714285712E-2</c:v>
                </c:pt>
                <c:pt idx="7">
                  <c:v>0</c:v>
                </c:pt>
                <c:pt idx="8">
                  <c:v>3.5714285714285712E-2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257032"/>
        <c:axId val="354253896"/>
      </c:barChart>
      <c:catAx>
        <c:axId val="354257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3896"/>
        <c:crosses val="autoZero"/>
        <c:auto val="1"/>
        <c:lblAlgn val="ctr"/>
        <c:lblOffset val="100"/>
        <c:noMultiLvlLbl val="0"/>
      </c:catAx>
      <c:valAx>
        <c:axId val="354253896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7032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ΔΙΟΙΚΗΣΗΣ ΕΠΙΧΕΙΡΗΣΕΩΝ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0.19391634980988592</c:v>
                </c:pt>
                <c:pt idx="1">
                  <c:v>0.22433460076045628</c:v>
                </c:pt>
                <c:pt idx="2">
                  <c:v>0.24334600760456274</c:v>
                </c:pt>
                <c:pt idx="3">
                  <c:v>0.16730038022813687</c:v>
                </c:pt>
                <c:pt idx="4">
                  <c:v>0.10266159695817491</c:v>
                </c:pt>
                <c:pt idx="5">
                  <c:v>5.7034220532319393E-2</c:v>
                </c:pt>
                <c:pt idx="6">
                  <c:v>7.6045627376425855E-3</c:v>
                </c:pt>
                <c:pt idx="7">
                  <c:v>0</c:v>
                </c:pt>
                <c:pt idx="8">
                  <c:v>3.8022813688212928E-3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255856"/>
        <c:axId val="354254288"/>
      </c:barChart>
      <c:catAx>
        <c:axId val="3542558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4288"/>
        <c:crosses val="autoZero"/>
        <c:auto val="1"/>
        <c:lblAlgn val="ctr"/>
        <c:lblOffset val="100"/>
        <c:noMultiLvlLbl val="0"/>
      </c:catAx>
      <c:valAx>
        <c:axId val="354254288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5856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ΝΑΥΤΙΛΙΑΣ &amp; ΕΠΙΧΕΙΡΗΜΑΤΙΚΩΝ ΥΠΗΡΕΣΙΩΝ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0.66025641025641024</c:v>
                </c:pt>
                <c:pt idx="1">
                  <c:v>0.1858974358974359</c:v>
                </c:pt>
                <c:pt idx="2">
                  <c:v>0.10256410256410256</c:v>
                </c:pt>
                <c:pt idx="3">
                  <c:v>4.4871794871794872E-2</c:v>
                </c:pt>
                <c:pt idx="4">
                  <c:v>6.41025641025641E-3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255072"/>
        <c:axId val="354257816"/>
      </c:barChart>
      <c:catAx>
        <c:axId val="3542550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7816"/>
        <c:crosses val="autoZero"/>
        <c:auto val="1"/>
        <c:lblAlgn val="ctr"/>
        <c:lblOffset val="100"/>
        <c:noMultiLvlLbl val="0"/>
      </c:catAx>
      <c:valAx>
        <c:axId val="354257816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5072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ΜΗΧΑΝΙΚΩΝ ΟΙΚΟΝΟΜΙΑΣ ΚΑΙ ΔΙΟΙΚΗΣΗΣ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0.25</c:v>
                </c:pt>
                <c:pt idx="1">
                  <c:v>0.21296296296296297</c:v>
                </c:pt>
                <c:pt idx="2">
                  <c:v>8.3333333333333329E-2</c:v>
                </c:pt>
                <c:pt idx="3">
                  <c:v>0.14814814814814814</c:v>
                </c:pt>
                <c:pt idx="4">
                  <c:v>0.1111111111111111</c:v>
                </c:pt>
                <c:pt idx="5">
                  <c:v>5.5555555555555552E-2</c:v>
                </c:pt>
                <c:pt idx="6">
                  <c:v>3.7037037037037035E-2</c:v>
                </c:pt>
                <c:pt idx="7">
                  <c:v>2.7777777777777776E-2</c:v>
                </c:pt>
                <c:pt idx="8">
                  <c:v>7.407407407407407E-2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251544"/>
        <c:axId val="354256248"/>
      </c:barChart>
      <c:catAx>
        <c:axId val="3542515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6248"/>
        <c:crosses val="autoZero"/>
        <c:auto val="1"/>
        <c:lblAlgn val="ctr"/>
        <c:lblOffset val="100"/>
        <c:noMultiLvlLbl val="0"/>
      </c:catAx>
      <c:valAx>
        <c:axId val="354256248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1544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ΜΑΘΗΜΑΤΙΚΩΝ - ΣΤΑΤΙΣΤΙΚΗΣ ΚΑΙ ΑΝΑΛΟΓΙΣΤΙΚΩΝ-ΧΡΗΜΑΤΟΟΙΚΟΝΟΜΙΚΩΝ ΜΑΘΗΜΑΤΙΚΩΝ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0.17948717948717949</c:v>
                </c:pt>
                <c:pt idx="1">
                  <c:v>0.37179487179487181</c:v>
                </c:pt>
                <c:pt idx="2">
                  <c:v>0.17948717948717949</c:v>
                </c:pt>
                <c:pt idx="3">
                  <c:v>0.11538461538461539</c:v>
                </c:pt>
                <c:pt idx="4">
                  <c:v>3.2051282051282048E-2</c:v>
                </c:pt>
                <c:pt idx="5">
                  <c:v>3.8461538461538464E-2</c:v>
                </c:pt>
                <c:pt idx="6">
                  <c:v>4.4871794871794872E-2</c:v>
                </c:pt>
                <c:pt idx="7">
                  <c:v>1.9230769230769232E-2</c:v>
                </c:pt>
                <c:pt idx="8">
                  <c:v>1.9230769230769232E-2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252720"/>
        <c:axId val="354258208"/>
      </c:barChart>
      <c:catAx>
        <c:axId val="3542527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8208"/>
        <c:crosses val="autoZero"/>
        <c:auto val="1"/>
        <c:lblAlgn val="ctr"/>
        <c:lblOffset val="100"/>
        <c:noMultiLvlLbl val="0"/>
      </c:catAx>
      <c:valAx>
        <c:axId val="354258208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2720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ΜΑΘΗΜΑΤΙΚΩΝ - ΜΑΘΗΜΑΤΙΚΩΝ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0.22613065326633167</c:v>
                </c:pt>
                <c:pt idx="1">
                  <c:v>0.29145728643216079</c:v>
                </c:pt>
                <c:pt idx="2">
                  <c:v>0.17587939698492464</c:v>
                </c:pt>
                <c:pt idx="3">
                  <c:v>0.12562814070351758</c:v>
                </c:pt>
                <c:pt idx="4">
                  <c:v>0.10050251256281408</c:v>
                </c:pt>
                <c:pt idx="5">
                  <c:v>4.5226130653266333E-2</c:v>
                </c:pt>
                <c:pt idx="6">
                  <c:v>1.0050251256281407E-2</c:v>
                </c:pt>
                <c:pt idx="7">
                  <c:v>1.507537688442211E-2</c:v>
                </c:pt>
                <c:pt idx="8">
                  <c:v>1.0050251256281407E-2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253112"/>
        <c:axId val="354253504"/>
      </c:barChart>
      <c:catAx>
        <c:axId val="3542531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3504"/>
        <c:crosses val="autoZero"/>
        <c:auto val="1"/>
        <c:lblAlgn val="ctr"/>
        <c:lblOffset val="100"/>
        <c:noMultiLvlLbl val="0"/>
      </c:catAx>
      <c:valAx>
        <c:axId val="354253504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4253112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ΜΗΧΑΝΙΚΩΝ ΠΛΗΡΟΦΟΡΙΑΚΩΝ &amp; ΕΠΙΚΟΙΝΩΝΙΑΚΩΝ ΣΥΣΤΗΜΑΤΩΝ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0.18421052631578946</c:v>
                </c:pt>
                <c:pt idx="1">
                  <c:v>0.29473684210526313</c:v>
                </c:pt>
                <c:pt idx="2">
                  <c:v>0.2</c:v>
                </c:pt>
                <c:pt idx="3">
                  <c:v>8.9473684210526316E-2</c:v>
                </c:pt>
                <c:pt idx="4">
                  <c:v>8.9473684210526316E-2</c:v>
                </c:pt>
                <c:pt idx="5">
                  <c:v>6.3157894736842107E-2</c:v>
                </c:pt>
                <c:pt idx="6">
                  <c:v>3.1578947368421054E-2</c:v>
                </c:pt>
                <c:pt idx="7">
                  <c:v>1.5789473684210527E-2</c:v>
                </c:pt>
                <c:pt idx="8">
                  <c:v>3.1578947368421054E-2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8157472"/>
        <c:axId val="358150808"/>
      </c:barChart>
      <c:catAx>
        <c:axId val="3581574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8150808"/>
        <c:crosses val="autoZero"/>
        <c:auto val="1"/>
        <c:lblAlgn val="ctr"/>
        <c:lblOffset val="100"/>
        <c:noMultiLvlLbl val="0"/>
      </c:catAx>
      <c:valAx>
        <c:axId val="358150808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8157472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l-G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l-GR" sz="14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ΚΑΤΑΝΟΜΗ ΣΧΕΤΙΚΗΣ ΣΥΧΝΟΤΗΤΑΣ ΕΙΣΑΚΤΕΩΝ ΒΑΣΕΙ ΤΗΣ ΣΕΙΡΑΣ ΠΡΟΤΙΜΗΣΗΣ ΤΟΥΣ</a:t>
            </a:r>
          </a:p>
        </c:rich>
      </c:tx>
      <c:layout>
        <c:manualLayout>
          <c:xMode val="edge"/>
          <c:yMode val="edge"/>
          <c:x val="0.19117736427402324"/>
          <c:y val="3.843846352279287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7031378855212666E-2"/>
          <c:y val="0.13264757343446476"/>
          <c:w val="0.86832980304581164"/>
          <c:h val="0.72082698322057559"/>
        </c:manualLayout>
      </c:layout>
      <c:barChart>
        <c:barDir val="col"/>
        <c:grouping val="clustered"/>
        <c:varyColors val="0"/>
        <c:ser>
          <c:idx val="4"/>
          <c:order val="0"/>
          <c:tx>
            <c:strRef>
              <c:f>ΚΑΤΑΝΟΜΗ!$AE$1</c:f>
              <c:strCache>
                <c:ptCount val="1"/>
                <c:pt idx="0">
                  <c:v>ΜΗΧΑΝΙΚΩΝ ΣΧΕΔΙΑΣΗΣ ΠΡΟΪΟΝΤΩΝ ΚΑΙ ΣΥΣΤΗΜΑΤΩΝ</c:v>
                </c:pt>
              </c:strCache>
            </c:strRef>
          </c:tx>
          <c:spPr>
            <a:solidFill>
              <a:srgbClr val="C0504D"/>
            </a:solidFill>
            <a:ln w="25400">
              <a:noFill/>
            </a:ln>
          </c:spPr>
          <c:invertIfNegative val="0"/>
          <c:cat>
            <c:strRef>
              <c:f>ΚΑΤΑΝΟΜΗ!$AN$4:$AN$12</c:f>
              <c:strCache>
                <c:ptCount val="9"/>
                <c:pt idx="0">
                  <c:v>1η-5η</c:v>
                </c:pt>
                <c:pt idx="1">
                  <c:v>6η-10η</c:v>
                </c:pt>
                <c:pt idx="2">
                  <c:v>11η-15η</c:v>
                </c:pt>
                <c:pt idx="3">
                  <c:v>16η-20η</c:v>
                </c:pt>
                <c:pt idx="4">
                  <c:v>21η-25η</c:v>
                </c:pt>
                <c:pt idx="5">
                  <c:v>26η-30η</c:v>
                </c:pt>
                <c:pt idx="6">
                  <c:v>31η-35η</c:v>
                </c:pt>
                <c:pt idx="7">
                  <c:v>36η-40η</c:v>
                </c:pt>
                <c:pt idx="8">
                  <c:v>41η-</c:v>
                </c:pt>
              </c:strCache>
            </c:strRef>
          </c:cat>
          <c:val>
            <c:numRef>
              <c:f>ΚΑΤΑΝΟΜΗ!$AP$4:$AP$12</c:f>
              <c:numCache>
                <c:formatCode>0.00</c:formatCode>
                <c:ptCount val="9"/>
                <c:pt idx="0">
                  <c:v>0.53703703703703709</c:v>
                </c:pt>
                <c:pt idx="1">
                  <c:v>0.21296296296296297</c:v>
                </c:pt>
                <c:pt idx="2">
                  <c:v>7.407407407407407E-2</c:v>
                </c:pt>
                <c:pt idx="3">
                  <c:v>6.4814814814814811E-2</c:v>
                </c:pt>
                <c:pt idx="4">
                  <c:v>3.7037037037037035E-2</c:v>
                </c:pt>
                <c:pt idx="5">
                  <c:v>2.7777777777777776E-2</c:v>
                </c:pt>
                <c:pt idx="6">
                  <c:v>0</c:v>
                </c:pt>
                <c:pt idx="7">
                  <c:v>0</c:v>
                </c:pt>
                <c:pt idx="8">
                  <c:v>4.6296296296296294E-2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8151592"/>
        <c:axId val="358150416"/>
      </c:barChart>
      <c:catAx>
        <c:axId val="3581515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4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ΣΕΙΡΑ ΠΡΟΤΙΜΗΣΗΣ</a:t>
                </a:r>
              </a:p>
            </c:rich>
          </c:tx>
          <c:layout>
            <c:manualLayout>
              <c:xMode val="edge"/>
              <c:yMode val="edge"/>
              <c:x val="0.45069392266963576"/>
              <c:y val="0.9181443037249048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8150416"/>
        <c:crosses val="autoZero"/>
        <c:auto val="1"/>
        <c:lblAlgn val="ctr"/>
        <c:lblOffset val="100"/>
        <c:noMultiLvlLbl val="0"/>
      </c:catAx>
      <c:valAx>
        <c:axId val="358150416"/>
        <c:scaling>
          <c:orientation val="minMax"/>
          <c:max val="0.70000000000000007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ΣΥΧΝΟΤΗΤΑ ΕΙΣΑΚΤΕΩΝ</a:t>
                </a:r>
              </a:p>
              <a:p>
                <a:pPr algn="ctr" rtl="0">
                  <a:def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l-GR"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rPr>
                  <a:t>(ΑΝΑΓΩΓΗ ΕΠΙ ΤΟΙΣ ΕΚΑΤΟ)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0%" sourceLinked="0"/>
        <c:majorTickMark val="none"/>
        <c:minorTickMark val="none"/>
        <c:tickLblPos val="nextTo"/>
        <c:spPr>
          <a:ln w="6350">
            <a:noFill/>
          </a:ln>
        </c:spPr>
        <c:txPr>
          <a:bodyPr rot="-60000000" spcFirstLastPara="1" vertOverflow="ellipsis" vert="horz" wrap="square" anchor="ctr" anchorCtr="1"/>
          <a:lstStyle/>
          <a:p>
            <a:pPr algn="ctr">
              <a:defRPr lang="el-GR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l-GR"/>
          </a:p>
        </c:txPr>
        <c:crossAx val="358151592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r"/>
      <c:layout>
        <c:manualLayout>
          <c:xMode val="edge"/>
          <c:yMode val="edge"/>
          <c:x val="0.56333693791836548"/>
          <c:y val="0.20884690505730466"/>
          <c:w val="0.31297762754223379"/>
          <c:h val="0.11068908898088206"/>
        </c:manualLayout>
      </c:layout>
      <c:overlay val="0"/>
      <c:spPr>
        <a:solidFill>
          <a:schemeClr val="bg1"/>
        </a:solidFill>
        <a:ln w="1905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l-GR"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l-G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l-GR"/>
    </a:p>
  </c:txPr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 smtClean="0"/>
              <a:t>Στυλ κύριου υπότιτλου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1515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838200" y="365127"/>
            <a:ext cx="10515600" cy="5811836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74582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94882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1" cy="435133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648201" y="1825625"/>
            <a:ext cx="3867151" cy="435133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99562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Θέση ημερομηνίας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8" name="Θέση υποσέλιδου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Θέση αριθμού διαφάνειας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5982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4" name="Θέση υποσέλιδου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Θέση αριθμού διαφάνειας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0945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3" name="Θέση υποσέλιδου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7864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5196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83581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394193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762625" cy="5811838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38126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AB68A-1BBF-42E0-B5E4-0CF9E440A2DB}" type="datetimeFigureOut">
              <a:rPr lang="el-GR" smtClean="0"/>
              <a:t>13/10/2016</a:t>
            </a:fld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981D8-7398-40C4-A528-71B7CB31569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48410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Τίτλος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b="1" dirty="0" smtClean="0"/>
              <a:t>ΕΙΣΑΚΤΕΟΙ 2016</a:t>
            </a:r>
            <a:endParaRPr lang="el-GR" b="1" dirty="0"/>
          </a:p>
        </p:txBody>
      </p:sp>
      <p:sp>
        <p:nvSpPr>
          <p:cNvPr id="7" name="Υπότιτλος 6"/>
          <p:cNvSpPr>
            <a:spLocks noGrp="1"/>
          </p:cNvSpPr>
          <p:nvPr>
            <p:ph type="subTitle" idx="1"/>
          </p:nvPr>
        </p:nvSpPr>
        <p:spPr>
          <a:xfrm>
            <a:off x="972670" y="3696168"/>
            <a:ext cx="10246659" cy="1655762"/>
          </a:xfrm>
        </p:spPr>
        <p:txBody>
          <a:bodyPr>
            <a:normAutofit/>
          </a:bodyPr>
          <a:lstStyle/>
          <a:p>
            <a:r>
              <a:rPr lang="el-GR" b="1" dirty="0" smtClean="0"/>
              <a:t>ΚΑΤΑΝΟΜΗ ΣΧΕΤΙΚΗΣ ΣΥΧΝΟΤΗΤΑΣ ΕΙΣΑΚΤΕΩΝ </a:t>
            </a:r>
          </a:p>
          <a:p>
            <a:r>
              <a:rPr lang="el-GR" b="1" dirty="0" smtClean="0"/>
              <a:t>ΒΑΣΕΙ ΤΗΣ ΣΕΙΡΑΣ ΠΡΟΤΙΜΗΣΗΣ ΤΟΥΣ</a:t>
            </a:r>
          </a:p>
          <a:p>
            <a:r>
              <a:rPr lang="el-GR" b="1" dirty="0" smtClean="0"/>
              <a:t>Γενική Σειρά ημερήσιο </a:t>
            </a:r>
            <a:r>
              <a:rPr lang="el-GR" b="1" dirty="0" err="1" smtClean="0"/>
              <a:t>ΓΕΛ</a:t>
            </a:r>
            <a:r>
              <a:rPr lang="el-GR" b="1" dirty="0" smtClean="0"/>
              <a:t> (νέο)</a:t>
            </a:r>
          </a:p>
        </p:txBody>
      </p:sp>
    </p:spTree>
    <p:extLst>
      <p:ext uri="{BB962C8B-B14F-4D97-AF65-F5344CB8AC3E}">
        <p14:creationId xmlns:p14="http://schemas.microsoft.com/office/powerpoint/2010/main" val="366569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6" name="Θέση περιεχομένου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7914563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392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170632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724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5" name="Θέση περιεχομένου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444427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130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4932579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307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0879475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2701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6" name="Θέση περιεχομένου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2230958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5963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0465624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1720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9517591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1485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6" name="Θέση περιεχομένου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2622707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876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9945713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6824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7090377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87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7827499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0867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9223864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7794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5442911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4407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598905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869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5734188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662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8853981"/>
              </p:ext>
            </p:extLst>
          </p:nvPr>
        </p:nvGraphicFramePr>
        <p:xfrm>
          <a:off x="838200" y="365125"/>
          <a:ext cx="10515600" cy="5811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033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341</Words>
  <Application>Microsoft Office PowerPoint</Application>
  <PresentationFormat>Ευρεία οθόνη</PresentationFormat>
  <Paragraphs>72</Paragraphs>
  <Slides>18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Θέμα του Office</vt:lpstr>
      <vt:lpstr>ΕΙΣΑΚΤΕΟΙ 2016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Balis Marios</dc:creator>
  <cp:lastModifiedBy>Bogordou Tania</cp:lastModifiedBy>
  <cp:revision>13</cp:revision>
  <dcterms:created xsi:type="dcterms:W3CDTF">2016-08-22T07:18:27Z</dcterms:created>
  <dcterms:modified xsi:type="dcterms:W3CDTF">2016-10-13T12:37:55Z</dcterms:modified>
</cp:coreProperties>
</file>