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3"/>
  </p:notesMasterIdLst>
  <p:sldIdLst>
    <p:sldId id="256" r:id="rId2"/>
    <p:sldId id="317" r:id="rId3"/>
    <p:sldId id="318" r:id="rId4"/>
    <p:sldId id="319" r:id="rId5"/>
    <p:sldId id="320" r:id="rId6"/>
    <p:sldId id="321" r:id="rId7"/>
    <p:sldId id="322" r:id="rId8"/>
    <p:sldId id="323" r:id="rId9"/>
    <p:sldId id="324" r:id="rId10"/>
    <p:sldId id="325" r:id="rId11"/>
    <p:sldId id="326" r:id="rId12"/>
    <p:sldId id="327" r:id="rId13"/>
    <p:sldId id="328" r:id="rId14"/>
    <p:sldId id="329" r:id="rId15"/>
    <p:sldId id="330" r:id="rId16"/>
    <p:sldId id="331" r:id="rId17"/>
    <p:sldId id="332" r:id="rId18"/>
    <p:sldId id="333" r:id="rId19"/>
    <p:sldId id="334" r:id="rId20"/>
    <p:sldId id="335" r:id="rId21"/>
    <p:sldId id="336" r:id="rId22"/>
    <p:sldId id="337" r:id="rId23"/>
    <p:sldId id="338" r:id="rId24"/>
    <p:sldId id="339" r:id="rId25"/>
    <p:sldId id="340" r:id="rId26"/>
    <p:sldId id="341" r:id="rId27"/>
    <p:sldId id="342" r:id="rId28"/>
    <p:sldId id="343" r:id="rId29"/>
    <p:sldId id="344" r:id="rId30"/>
    <p:sldId id="345" r:id="rId31"/>
    <p:sldId id="346" r:id="rId32"/>
    <p:sldId id="347" r:id="rId33"/>
    <p:sldId id="348" r:id="rId34"/>
    <p:sldId id="349" r:id="rId35"/>
    <p:sldId id="350" r:id="rId36"/>
    <p:sldId id="351" r:id="rId37"/>
    <p:sldId id="352" r:id="rId38"/>
    <p:sldId id="353" r:id="rId39"/>
    <p:sldId id="354" r:id="rId40"/>
    <p:sldId id="355" r:id="rId41"/>
    <p:sldId id="356" r:id="rId42"/>
    <p:sldId id="357" r:id="rId43"/>
    <p:sldId id="358" r:id="rId44"/>
    <p:sldId id="359" r:id="rId45"/>
    <p:sldId id="360" r:id="rId46"/>
    <p:sldId id="361" r:id="rId47"/>
    <p:sldId id="362" r:id="rId48"/>
    <p:sldId id="363" r:id="rId49"/>
    <p:sldId id="364" r:id="rId50"/>
    <p:sldId id="365" r:id="rId51"/>
    <p:sldId id="366" r:id="rId52"/>
    <p:sldId id="367" r:id="rId53"/>
    <p:sldId id="368" r:id="rId54"/>
    <p:sldId id="369" r:id="rId55"/>
    <p:sldId id="370" r:id="rId56"/>
    <p:sldId id="371" r:id="rId57"/>
    <p:sldId id="372" r:id="rId58"/>
    <p:sldId id="373" r:id="rId59"/>
    <p:sldId id="374" r:id="rId60"/>
    <p:sldId id="375" r:id="rId61"/>
    <p:sldId id="376" r:id="rId62"/>
    <p:sldId id="377" r:id="rId63"/>
    <p:sldId id="257" r:id="rId64"/>
    <p:sldId id="259" r:id="rId65"/>
    <p:sldId id="260" r:id="rId66"/>
    <p:sldId id="261" r:id="rId67"/>
    <p:sldId id="262" r:id="rId68"/>
    <p:sldId id="263" r:id="rId69"/>
    <p:sldId id="264" r:id="rId70"/>
    <p:sldId id="265" r:id="rId71"/>
    <p:sldId id="266" r:id="rId72"/>
    <p:sldId id="267" r:id="rId73"/>
    <p:sldId id="268" r:id="rId74"/>
    <p:sldId id="269" r:id="rId75"/>
    <p:sldId id="281" r:id="rId76"/>
    <p:sldId id="270" r:id="rId77"/>
    <p:sldId id="273" r:id="rId78"/>
    <p:sldId id="272" r:id="rId79"/>
    <p:sldId id="274" r:id="rId80"/>
    <p:sldId id="275" r:id="rId81"/>
    <p:sldId id="276" r:id="rId82"/>
    <p:sldId id="277" r:id="rId83"/>
    <p:sldId id="278" r:id="rId84"/>
    <p:sldId id="279" r:id="rId85"/>
    <p:sldId id="280" r:id="rId86"/>
    <p:sldId id="282" r:id="rId87"/>
    <p:sldId id="283" r:id="rId88"/>
    <p:sldId id="284" r:id="rId89"/>
    <p:sldId id="285" r:id="rId90"/>
    <p:sldId id="286" r:id="rId91"/>
    <p:sldId id="287" r:id="rId92"/>
    <p:sldId id="288" r:id="rId93"/>
    <p:sldId id="289" r:id="rId94"/>
    <p:sldId id="290" r:id="rId95"/>
    <p:sldId id="291" r:id="rId96"/>
    <p:sldId id="292" r:id="rId97"/>
    <p:sldId id="293" r:id="rId98"/>
    <p:sldId id="294" r:id="rId99"/>
    <p:sldId id="295" r:id="rId100"/>
    <p:sldId id="296" r:id="rId101"/>
    <p:sldId id="297" r:id="rId102"/>
    <p:sldId id="298" r:id="rId103"/>
    <p:sldId id="299" r:id="rId104"/>
    <p:sldId id="300" r:id="rId105"/>
    <p:sldId id="302" r:id="rId106"/>
    <p:sldId id="301" r:id="rId107"/>
    <p:sldId id="303" r:id="rId108"/>
    <p:sldId id="304" r:id="rId109"/>
    <p:sldId id="305" r:id="rId110"/>
    <p:sldId id="306" r:id="rId111"/>
    <p:sldId id="307" r:id="rId112"/>
    <p:sldId id="308" r:id="rId113"/>
    <p:sldId id="309" r:id="rId114"/>
    <p:sldId id="310" r:id="rId115"/>
    <p:sldId id="311" r:id="rId116"/>
    <p:sldId id="312" r:id="rId117"/>
    <p:sldId id="313" r:id="rId118"/>
    <p:sldId id="314" r:id="rId119"/>
    <p:sldId id="315" r:id="rId120"/>
    <p:sldId id="316" r:id="rId121"/>
    <p:sldId id="258" r:id="rId122"/>
  </p:sldIdLst>
  <p:sldSz cx="9144000" cy="6858000" type="screen4x3"/>
  <p:notesSz cx="7099300" cy="102235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Μεσαίο στυλ 2 - Έμφαση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Μεσαίο στυλ 4 - Έμφαση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13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3076363" cy="511175"/>
          </a:xfrm>
          <a:prstGeom prst="rect">
            <a:avLst/>
          </a:prstGeom>
        </p:spPr>
        <p:txBody>
          <a:bodyPr vert="horz" lIns="98984" tIns="49492" rIns="98984" bIns="49492" rtlCol="0"/>
          <a:lstStyle>
            <a:lvl1pPr algn="l">
              <a:defRPr sz="1300"/>
            </a:lvl1pPr>
          </a:lstStyle>
          <a:p>
            <a:endParaRPr lang="el-GR"/>
          </a:p>
        </p:txBody>
      </p:sp>
      <p:sp>
        <p:nvSpPr>
          <p:cNvPr id="3" name="2 - Θέση ημερομηνίας"/>
          <p:cNvSpPr>
            <a:spLocks noGrp="1"/>
          </p:cNvSpPr>
          <p:nvPr>
            <p:ph type="dt" idx="1"/>
          </p:nvPr>
        </p:nvSpPr>
        <p:spPr>
          <a:xfrm>
            <a:off x="4021294" y="0"/>
            <a:ext cx="3076363" cy="511175"/>
          </a:xfrm>
          <a:prstGeom prst="rect">
            <a:avLst/>
          </a:prstGeom>
        </p:spPr>
        <p:txBody>
          <a:bodyPr vert="horz" lIns="98984" tIns="49492" rIns="98984" bIns="49492" rtlCol="0"/>
          <a:lstStyle>
            <a:lvl1pPr algn="r">
              <a:defRPr sz="1300"/>
            </a:lvl1pPr>
          </a:lstStyle>
          <a:p>
            <a:fld id="{63F82AE7-66F3-48E6-A200-3D1BB06C9870}" type="datetimeFigureOut">
              <a:rPr lang="el-GR" smtClean="0"/>
              <a:pPr/>
              <a:t>21/5/2015</a:t>
            </a:fld>
            <a:endParaRPr lang="el-GR"/>
          </a:p>
        </p:txBody>
      </p:sp>
      <p:sp>
        <p:nvSpPr>
          <p:cNvPr id="4" name="3 - Θέση εικόνας διαφάνειας"/>
          <p:cNvSpPr>
            <a:spLocks noGrp="1" noRot="1" noChangeAspect="1"/>
          </p:cNvSpPr>
          <p:nvPr>
            <p:ph type="sldImg" idx="2"/>
          </p:nvPr>
        </p:nvSpPr>
        <p:spPr>
          <a:xfrm>
            <a:off x="993775" y="766763"/>
            <a:ext cx="5111750" cy="3833812"/>
          </a:xfrm>
          <a:prstGeom prst="rect">
            <a:avLst/>
          </a:prstGeom>
          <a:noFill/>
          <a:ln w="12700">
            <a:solidFill>
              <a:prstClr val="black"/>
            </a:solidFill>
          </a:ln>
        </p:spPr>
        <p:txBody>
          <a:bodyPr vert="horz" lIns="98984" tIns="49492" rIns="98984" bIns="49492" rtlCol="0" anchor="ctr"/>
          <a:lstStyle/>
          <a:p>
            <a:endParaRPr lang="el-GR"/>
          </a:p>
        </p:txBody>
      </p:sp>
      <p:sp>
        <p:nvSpPr>
          <p:cNvPr id="5" name="4 - Θέση σημειώσεων"/>
          <p:cNvSpPr>
            <a:spLocks noGrp="1"/>
          </p:cNvSpPr>
          <p:nvPr>
            <p:ph type="body" sz="quarter" idx="3"/>
          </p:nvPr>
        </p:nvSpPr>
        <p:spPr>
          <a:xfrm>
            <a:off x="709930" y="4856163"/>
            <a:ext cx="5679440" cy="4600575"/>
          </a:xfrm>
          <a:prstGeom prst="rect">
            <a:avLst/>
          </a:prstGeom>
        </p:spPr>
        <p:txBody>
          <a:bodyPr vert="horz" lIns="98984" tIns="49492" rIns="98984" bIns="49492"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l-GR"/>
          </a:p>
        </p:txBody>
      </p:sp>
      <p:sp>
        <p:nvSpPr>
          <p:cNvPr id="6" name="5 - Θέση υποσέλιδου"/>
          <p:cNvSpPr>
            <a:spLocks noGrp="1"/>
          </p:cNvSpPr>
          <p:nvPr>
            <p:ph type="ftr" sz="quarter" idx="4"/>
          </p:nvPr>
        </p:nvSpPr>
        <p:spPr>
          <a:xfrm>
            <a:off x="0" y="9710551"/>
            <a:ext cx="3076363" cy="511175"/>
          </a:xfrm>
          <a:prstGeom prst="rect">
            <a:avLst/>
          </a:prstGeom>
        </p:spPr>
        <p:txBody>
          <a:bodyPr vert="horz" lIns="98984" tIns="49492" rIns="98984" bIns="49492" rtlCol="0" anchor="b"/>
          <a:lstStyle>
            <a:lvl1pPr algn="l">
              <a:defRPr sz="1300"/>
            </a:lvl1pPr>
          </a:lstStyle>
          <a:p>
            <a:endParaRPr lang="el-GR"/>
          </a:p>
        </p:txBody>
      </p:sp>
      <p:sp>
        <p:nvSpPr>
          <p:cNvPr id="7" name="6 - Θέση αριθμού διαφάνειας"/>
          <p:cNvSpPr>
            <a:spLocks noGrp="1"/>
          </p:cNvSpPr>
          <p:nvPr>
            <p:ph type="sldNum" sz="quarter" idx="5"/>
          </p:nvPr>
        </p:nvSpPr>
        <p:spPr>
          <a:xfrm>
            <a:off x="4021294" y="9710551"/>
            <a:ext cx="3076363" cy="511175"/>
          </a:xfrm>
          <a:prstGeom prst="rect">
            <a:avLst/>
          </a:prstGeom>
        </p:spPr>
        <p:txBody>
          <a:bodyPr vert="horz" lIns="98984" tIns="49492" rIns="98984" bIns="49492" rtlCol="0" anchor="b"/>
          <a:lstStyle>
            <a:lvl1pPr algn="r">
              <a:defRPr sz="1300"/>
            </a:lvl1pPr>
          </a:lstStyle>
          <a:p>
            <a:fld id="{028034B4-688A-4098-9548-A9DEC5CE4295}" type="slidenum">
              <a:rPr lang="el-GR" smtClean="0"/>
              <a:pPr/>
              <a:t>‹#›</a:t>
            </a:fld>
            <a:endParaRPr lang="el-GR"/>
          </a:p>
        </p:txBody>
      </p:sp>
    </p:spTree>
    <p:extLst>
      <p:ext uri="{BB962C8B-B14F-4D97-AF65-F5344CB8AC3E}">
        <p14:creationId xmlns:p14="http://schemas.microsoft.com/office/powerpoint/2010/main" xmlns="" val="3270425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Θέση εικόνας διαφάνειας"/>
          <p:cNvSpPr>
            <a:spLocks noGrp="1" noRot="1" noChangeAspect="1"/>
          </p:cNvSpPr>
          <p:nvPr>
            <p:ph type="sldImg"/>
          </p:nvPr>
        </p:nvSpPr>
        <p:spPr/>
      </p:sp>
      <p:sp>
        <p:nvSpPr>
          <p:cNvPr id="3" name="2 - Θέση σημειώσεων"/>
          <p:cNvSpPr>
            <a:spLocks noGrp="1"/>
          </p:cNvSpPr>
          <p:nvPr>
            <p:ph type="body" idx="1"/>
          </p:nvPr>
        </p:nvSpPr>
        <p:spPr/>
        <p:txBody>
          <a:bodyPr>
            <a:normAutofit/>
          </a:bodyPr>
          <a:lstStyle/>
          <a:p>
            <a:endParaRPr lang="el-GR" dirty="0"/>
          </a:p>
        </p:txBody>
      </p:sp>
      <p:sp>
        <p:nvSpPr>
          <p:cNvPr id="4" name="3 - Θέση αριθμού διαφάνειας"/>
          <p:cNvSpPr>
            <a:spLocks noGrp="1"/>
          </p:cNvSpPr>
          <p:nvPr>
            <p:ph type="sldNum" sz="quarter" idx="10"/>
          </p:nvPr>
        </p:nvSpPr>
        <p:spPr/>
        <p:txBody>
          <a:bodyPr/>
          <a:lstStyle/>
          <a:p>
            <a:fld id="{028034B4-688A-4098-9548-A9DEC5CE4295}" type="slidenum">
              <a:rPr lang="el-GR" smtClean="0"/>
              <a:pPr/>
              <a:t>92</a:t>
            </a:fld>
            <a:endParaRPr lang="el-G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Διαφάνεια τίτλου">
    <p:bg>
      <p:bgRef idx="1001">
        <a:schemeClr val="bg2"/>
      </p:bgRef>
    </p:bg>
    <p:spTree>
      <p:nvGrpSpPr>
        <p:cNvPr id="1" name=""/>
        <p:cNvGrpSpPr/>
        <p:nvPr/>
      </p:nvGrpSpPr>
      <p:grpSpPr>
        <a:xfrm>
          <a:off x="0" y="0"/>
          <a:ext cx="0" cy="0"/>
          <a:chOff x="0" y="0"/>
          <a:chExt cx="0" cy="0"/>
        </a:xfrm>
      </p:grpSpPr>
      <p:sp>
        <p:nvSpPr>
          <p:cNvPr id="15" name="14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 Ορθογώνιο"/>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 Ορθογώνιο"/>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 Ορθογώνιο"/>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 Υπότιτλος"/>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l-GR" smtClean="0"/>
              <a:t>Κάντε κλικ για να επεξεργαστείτε τον υπότιτλο του υποδείγματος</a:t>
            </a:r>
            <a:endParaRPr kumimoji="0" lang="en-US"/>
          </a:p>
        </p:txBody>
      </p:sp>
      <p:sp>
        <p:nvSpPr>
          <p:cNvPr id="28" name="27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17" name="16 - Θέση υποσέλιδου"/>
          <p:cNvSpPr>
            <a:spLocks noGrp="1"/>
          </p:cNvSpPr>
          <p:nvPr>
            <p:ph type="ftr" sz="quarter" idx="11"/>
          </p:nvPr>
        </p:nvSpPr>
        <p:spPr/>
        <p:txBody>
          <a:bodyPr/>
          <a:lstStyle/>
          <a:p>
            <a:endParaRPr lang="el-GR"/>
          </a:p>
        </p:txBody>
      </p:sp>
      <p:sp>
        <p:nvSpPr>
          <p:cNvPr id="7" name="6 - Ευθεία γραμμή σύνδεσης"/>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 Ορθογώνιο"/>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 Έλλειψη"/>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 Έλλειψη"/>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 Θέση αριθμού διαφάνειας"/>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DF84E71-1CD9-40D4-BB60-1F2BDF11DEBA}" type="slidenum">
              <a:rPr lang="el-GR" smtClean="0"/>
              <a:pPr/>
              <a:t>‹#›</a:t>
            </a:fld>
            <a:endParaRPr lang="el-GR"/>
          </a:p>
        </p:txBody>
      </p:sp>
      <p:sp>
        <p:nvSpPr>
          <p:cNvPr id="8" name="7 - Τίτλος"/>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l-GR" smtClean="0"/>
              <a:t>Kλικ για επεξεργασία του τίτλου</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bg>
      <p:bgRef idx="1001">
        <a:schemeClr val="bg2"/>
      </p:bgRef>
    </p:bg>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solidFill>
                  <a:schemeClr val="accent3">
                    <a:shade val="75000"/>
                  </a:schemeClr>
                </a:solidFill>
              </a:defRPr>
            </a:lvl1pPr>
          </a:lstStyle>
          <a:p>
            <a:r>
              <a:rPr kumimoji="0" lang="el-GR" smtClean="0"/>
              <a:t>Kλικ για επεξεργασία του τίτλου</a:t>
            </a:r>
            <a:endParaRPr kumimoji="0" lang="en-US"/>
          </a:p>
        </p:txBody>
      </p:sp>
      <p:sp>
        <p:nvSpPr>
          <p:cNvPr id="4" name="3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a:xfrm>
            <a:off x="4361688" y="1026372"/>
            <a:ext cx="457200" cy="441325"/>
          </a:xfrm>
        </p:spPr>
        <p:txBody>
          <a:bodyPr/>
          <a:lstStyle/>
          <a:p>
            <a:fld id="{8DF84E71-1CD9-40D4-BB60-1F2BDF11DEBA}" type="slidenum">
              <a:rPr lang="el-GR" smtClean="0"/>
              <a:pPr/>
              <a:t>‹#›</a:t>
            </a:fld>
            <a:endParaRPr lang="el-GR"/>
          </a:p>
        </p:txBody>
      </p:sp>
      <p:sp>
        <p:nvSpPr>
          <p:cNvPr id="8" name="7 - Θέση περιεχομένου"/>
          <p:cNvSpPr>
            <a:spLocks noGrp="1"/>
          </p:cNvSpPr>
          <p:nvPr>
            <p:ph sz="quarter" idx="1"/>
          </p:nvPr>
        </p:nvSpPr>
        <p:spPr>
          <a:xfrm>
            <a:off x="301752" y="1527048"/>
            <a:ext cx="8503920" cy="4572000"/>
          </a:xfrm>
        </p:spPr>
        <p:txBody>
          <a:bodyPr/>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Κεφαλίδα ενότητας">
    <p:bg>
      <p:bgRef idx="1001">
        <a:schemeClr val="bg1"/>
      </p:bgRef>
    </p:bg>
    <p:spTree>
      <p:nvGrpSpPr>
        <p:cNvPr id="1" name=""/>
        <p:cNvGrpSpPr/>
        <p:nvPr/>
      </p:nvGrpSpPr>
      <p:grpSpPr>
        <a:xfrm>
          <a:off x="0" y="0"/>
          <a:ext cx="0" cy="0"/>
          <a:chOff x="0" y="0"/>
          <a:chExt cx="0" cy="0"/>
        </a:xfrm>
      </p:grpSpPr>
      <p:sp>
        <p:nvSpPr>
          <p:cNvPr id="17" name="16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 Ορθογώνιο"/>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 Ορθογώνιο"/>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 Ορθογώνιο"/>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 Ορθογώνιο"/>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 Θέση κειμένου"/>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l-GR" smtClean="0"/>
              <a:t>Kλικ για επεξεργασία των στυλ του υποδείγματος</a:t>
            </a:r>
          </a:p>
        </p:txBody>
      </p:sp>
      <p:sp>
        <p:nvSpPr>
          <p:cNvPr id="13" name="12 - Ορθογώνιο"/>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 Ορθογώνιο"/>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 Θέση υποσέλιδου"/>
          <p:cNvSpPr>
            <a:spLocks noGrp="1"/>
          </p:cNvSpPr>
          <p:nvPr>
            <p:ph type="ftr" sz="quarter" idx="11"/>
          </p:nvPr>
        </p:nvSpPr>
        <p:spPr/>
        <p:txBody>
          <a:bodyPr/>
          <a:lstStyle/>
          <a:p>
            <a:endParaRPr lang="el-GR"/>
          </a:p>
        </p:txBody>
      </p:sp>
      <p:sp>
        <p:nvSpPr>
          <p:cNvPr id="4" name="3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8" name="7 - Ευθεία γραμμή σύνδεσης"/>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 Έλλειψη"/>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 Έλλειψη"/>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 Θέση αριθμού διαφάνειας"/>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DF84E71-1CD9-40D4-BB60-1F2BDF11DEBA}" type="slidenum">
              <a:rPr lang="el-GR" smtClean="0"/>
              <a:pPr/>
              <a:t>‹#›</a:t>
            </a:fld>
            <a:endParaRPr lang="el-GR"/>
          </a:p>
        </p:txBody>
      </p:sp>
      <p:sp>
        <p:nvSpPr>
          <p:cNvPr id="2" name="1 - Τίτλος"/>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l-GR" smtClean="0"/>
              <a:t>Kλικ για επεξεργασία του τίτλου</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bg>
      <p:bgRef idx="1001">
        <a:schemeClr val="bg2"/>
      </p:bgRef>
    </p:bg>
    <p:spTree>
      <p:nvGrpSpPr>
        <p:cNvPr id="1" name=""/>
        <p:cNvGrpSpPr/>
        <p:nvPr/>
      </p:nvGrpSpPr>
      <p:grpSpPr>
        <a:xfrm>
          <a:off x="0" y="0"/>
          <a:ext cx="0" cy="0"/>
          <a:chOff x="0" y="0"/>
          <a:chExt cx="0" cy="0"/>
        </a:xfrm>
      </p:grpSpPr>
      <p:sp>
        <p:nvSpPr>
          <p:cNvPr id="2" name="1 - Τίτλος"/>
          <p:cNvSpPr>
            <a:spLocks noGrp="1"/>
          </p:cNvSpPr>
          <p:nvPr>
            <p:ph type="title"/>
          </p:nvPr>
        </p:nvSpPr>
        <p:spPr>
          <a:xfrm>
            <a:off x="301752" y="228600"/>
            <a:ext cx="8534400" cy="758952"/>
          </a:xfrm>
        </p:spPr>
        <p:txBody>
          <a:bodyPr/>
          <a:lstStyle/>
          <a:p>
            <a:r>
              <a:rPr kumimoji="0" lang="el-GR" smtClean="0"/>
              <a:t>Kλικ για επεξεργασία του τίτλου</a:t>
            </a:r>
            <a:endParaRPr kumimoji="0" lang="en-US"/>
          </a:p>
        </p:txBody>
      </p:sp>
      <p:sp>
        <p:nvSpPr>
          <p:cNvPr id="5" name="4 - Θέση ημερομηνίας"/>
          <p:cNvSpPr>
            <a:spLocks noGrp="1"/>
          </p:cNvSpPr>
          <p:nvPr>
            <p:ph type="dt" sz="half" idx="10"/>
          </p:nvPr>
        </p:nvSpPr>
        <p:spPr>
          <a:xfrm>
            <a:off x="5791200" y="6409944"/>
            <a:ext cx="3044952" cy="365760"/>
          </a:xfrm>
        </p:spPr>
        <p:txBody>
          <a:bodyPr/>
          <a:lstStyle/>
          <a:p>
            <a:fld id="{1477ECE8-C3D2-4EBC-83BF-CF7304F77870}" type="datetimeFigureOut">
              <a:rPr lang="el-GR" smtClean="0"/>
              <a:pPr/>
              <a:t>21/5/2015</a:t>
            </a:fld>
            <a:endParaRPr lang="el-GR"/>
          </a:p>
        </p:txBody>
      </p:sp>
      <p:sp>
        <p:nvSpPr>
          <p:cNvPr id="6" name="5 - Θέση υποσέλιδου"/>
          <p:cNvSpPr>
            <a:spLocks noGrp="1"/>
          </p:cNvSpPr>
          <p:nvPr>
            <p:ph type="ftr" sz="quarter" idx="11"/>
          </p:nvPr>
        </p:nvSpPr>
        <p:spPr/>
        <p:txBody>
          <a:bodyPr/>
          <a:lstStyle/>
          <a:p>
            <a:endParaRPr lang="el-GR"/>
          </a:p>
        </p:txBody>
      </p:sp>
      <p:sp>
        <p:nvSpPr>
          <p:cNvPr id="7" name="6 - Θέση αριθμού διαφάνειας"/>
          <p:cNvSpPr>
            <a:spLocks noGrp="1"/>
          </p:cNvSpPr>
          <p:nvPr>
            <p:ph type="sldNum" sz="quarter" idx="12"/>
          </p:nvPr>
        </p:nvSpPr>
        <p:spPr/>
        <p:txBody>
          <a:bodyPr/>
          <a:lstStyle/>
          <a:p>
            <a:fld id="{8DF84E71-1CD9-40D4-BB60-1F2BDF11DEBA}" type="slidenum">
              <a:rPr lang="el-GR" smtClean="0"/>
              <a:pPr/>
              <a:t>‹#›</a:t>
            </a:fld>
            <a:endParaRPr lang="el-GR"/>
          </a:p>
        </p:txBody>
      </p:sp>
      <p:sp>
        <p:nvSpPr>
          <p:cNvPr id="8" name="7 - Ευθεία γραμμή σύνδεσης"/>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 Θέση περιεχομένου"/>
          <p:cNvSpPr>
            <a:spLocks noGrp="1"/>
          </p:cNvSpPr>
          <p:nvPr>
            <p:ph sz="half" idx="1"/>
          </p:nvPr>
        </p:nvSpPr>
        <p:spPr>
          <a:xfrm>
            <a:off x="301752" y="1371600"/>
            <a:ext cx="4038600" cy="4681728"/>
          </a:xfrm>
        </p:spPr>
        <p:txBody>
          <a:bodyPr/>
          <a:lstStyle>
            <a:lvl1pPr>
              <a:defRPr sz="2500"/>
            </a:lvl1pPr>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12" name="11 - Θέση περιεχομένου"/>
          <p:cNvSpPr>
            <a:spLocks noGrp="1"/>
          </p:cNvSpPr>
          <p:nvPr>
            <p:ph sz="half" idx="2"/>
          </p:nvPr>
        </p:nvSpPr>
        <p:spPr>
          <a:xfrm>
            <a:off x="4800600" y="1371600"/>
            <a:ext cx="4038600" cy="4681728"/>
          </a:xfrm>
        </p:spPr>
        <p:txBody>
          <a:bodyPr/>
          <a:lstStyle>
            <a:lvl1pPr>
              <a:defRPr sz="2500"/>
            </a:lvl1pPr>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Σύγκριση">
    <p:bg>
      <p:bgRef idx="1001">
        <a:schemeClr val="bg2"/>
      </p:bgRef>
    </p:bg>
    <p:spTree>
      <p:nvGrpSpPr>
        <p:cNvPr id="1" name=""/>
        <p:cNvGrpSpPr/>
        <p:nvPr/>
      </p:nvGrpSpPr>
      <p:grpSpPr>
        <a:xfrm>
          <a:off x="0" y="0"/>
          <a:ext cx="0" cy="0"/>
          <a:chOff x="0" y="0"/>
          <a:chExt cx="0" cy="0"/>
        </a:xfrm>
      </p:grpSpPr>
      <p:sp>
        <p:nvSpPr>
          <p:cNvPr id="10" name="9 - Ευθεία γραμμή σύνδεσης"/>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 Ορθογώνιο"/>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 Ορθογώνιο"/>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 Ορθογώνιο"/>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 Ορθογώνιο"/>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 Θέση κειμένου"/>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l-GR" smtClean="0"/>
              <a:t>Kλικ για επεξεργασία των στυλ του υποδείγματος</a:t>
            </a:r>
          </a:p>
        </p:txBody>
      </p:sp>
      <p:sp>
        <p:nvSpPr>
          <p:cNvPr id="4" name="3 - Θέση κειμένου"/>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l-GR" smtClean="0"/>
              <a:t>Kλικ για επεξεργασία των στυλ του υποδείγματος</a:t>
            </a:r>
          </a:p>
        </p:txBody>
      </p:sp>
      <p:sp>
        <p:nvSpPr>
          <p:cNvPr id="7" name="6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8" name="7 - Θέση υποσέλιδου"/>
          <p:cNvSpPr>
            <a:spLocks noGrp="1"/>
          </p:cNvSpPr>
          <p:nvPr>
            <p:ph type="ftr" sz="quarter" idx="11"/>
          </p:nvPr>
        </p:nvSpPr>
        <p:spPr>
          <a:xfrm>
            <a:off x="304800" y="6409944"/>
            <a:ext cx="3581400" cy="365760"/>
          </a:xfrm>
        </p:spPr>
        <p:txBody>
          <a:bodyPr/>
          <a:lstStyle/>
          <a:p>
            <a:endParaRPr lang="el-GR"/>
          </a:p>
        </p:txBody>
      </p:sp>
      <p:sp>
        <p:nvSpPr>
          <p:cNvPr id="15" name="14 - Ευθεία γραμμή σύνδεσης"/>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 Ορθογώνιο"/>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 Θέση περιεχομένου"/>
          <p:cNvSpPr>
            <a:spLocks noGrp="1"/>
          </p:cNvSpPr>
          <p:nvPr>
            <p:ph sz="quarter" idx="2"/>
          </p:nvPr>
        </p:nvSpPr>
        <p:spPr>
          <a:xfrm>
            <a:off x="301752" y="2471383"/>
            <a:ext cx="4041648" cy="3818404"/>
          </a:xfrm>
        </p:spPr>
        <p:txBody>
          <a:bodyPr/>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26" name="25 - Θέση περιεχομένου"/>
          <p:cNvSpPr>
            <a:spLocks noGrp="1"/>
          </p:cNvSpPr>
          <p:nvPr>
            <p:ph sz="quarter" idx="4"/>
          </p:nvPr>
        </p:nvSpPr>
        <p:spPr>
          <a:xfrm>
            <a:off x="4800600" y="2471383"/>
            <a:ext cx="4038600" cy="3822192"/>
          </a:xfrm>
        </p:spPr>
        <p:txBody>
          <a:bodyPr/>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25" name="24 - Έλλειψη"/>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 Έλλειψη"/>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 Θέση αριθμού διαφάνειας"/>
          <p:cNvSpPr>
            <a:spLocks noGrp="1"/>
          </p:cNvSpPr>
          <p:nvPr>
            <p:ph type="sldNum" sz="quarter" idx="12"/>
          </p:nvPr>
        </p:nvSpPr>
        <p:spPr>
          <a:xfrm>
            <a:off x="4343400" y="1042416"/>
            <a:ext cx="457200" cy="441325"/>
          </a:xfrm>
        </p:spPr>
        <p:txBody>
          <a:bodyPr/>
          <a:lstStyle>
            <a:lvl1pPr algn="ctr">
              <a:defRPr/>
            </a:lvl1pPr>
          </a:lstStyle>
          <a:p>
            <a:fld id="{8DF84E71-1CD9-40D4-BB60-1F2BDF11DEBA}" type="slidenum">
              <a:rPr lang="el-GR" smtClean="0"/>
              <a:pPr/>
              <a:t>‹#›</a:t>
            </a:fld>
            <a:endParaRPr lang="el-GR"/>
          </a:p>
        </p:txBody>
      </p:sp>
      <p:sp>
        <p:nvSpPr>
          <p:cNvPr id="23" name="22 - Τίτλος"/>
          <p:cNvSpPr>
            <a:spLocks noGrp="1"/>
          </p:cNvSpPr>
          <p:nvPr>
            <p:ph type="title"/>
          </p:nvPr>
        </p:nvSpPr>
        <p:spPr/>
        <p:txBody>
          <a:bodyPr rtlCol="0" anchor="b" anchorCtr="0"/>
          <a:lstStyle/>
          <a:p>
            <a:r>
              <a:rPr kumimoji="0" lang="el-GR" smtClean="0"/>
              <a:t>Kλικ για επεξεργασία του τίτλου</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kumimoji="0" lang="el-GR" smtClean="0"/>
              <a:t>Kλικ για επεξεργασία του τίτλου</a:t>
            </a:r>
            <a:endParaRPr kumimoji="0" lang="en-US"/>
          </a:p>
        </p:txBody>
      </p:sp>
      <p:sp>
        <p:nvSpPr>
          <p:cNvPr id="3" name="2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4" name="3 - Θέση υποσέλιδου"/>
          <p:cNvSpPr>
            <a:spLocks noGrp="1"/>
          </p:cNvSpPr>
          <p:nvPr>
            <p:ph type="ftr" sz="quarter" idx="11"/>
          </p:nvPr>
        </p:nvSpPr>
        <p:spPr/>
        <p:txBody>
          <a:bodyPr/>
          <a:lstStyle/>
          <a:p>
            <a:endParaRPr lang="el-GR"/>
          </a:p>
        </p:txBody>
      </p:sp>
      <p:sp>
        <p:nvSpPr>
          <p:cNvPr id="5" name="4 - Θέση αριθμού διαφάνειας"/>
          <p:cNvSpPr>
            <a:spLocks noGrp="1"/>
          </p:cNvSpPr>
          <p:nvPr>
            <p:ph type="sldNum" sz="quarter" idx="12"/>
          </p:nvPr>
        </p:nvSpPr>
        <p:spPr>
          <a:xfrm>
            <a:off x="4343400" y="1036020"/>
            <a:ext cx="457200" cy="441325"/>
          </a:xfrm>
        </p:spPr>
        <p:txBody>
          <a:bodyPr/>
          <a:lstStyle/>
          <a:p>
            <a:fld id="{8DF84E71-1CD9-40D4-BB60-1F2BDF11DEBA}" type="slidenum">
              <a:rPr lang="el-GR" smtClean="0"/>
              <a:pPr/>
              <a:t>‹#›</a:t>
            </a:fld>
            <a:endParaRPr lang="el-G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Κενή">
    <p:spTree>
      <p:nvGrpSpPr>
        <p:cNvPr id="1" name=""/>
        <p:cNvGrpSpPr/>
        <p:nvPr/>
      </p:nvGrpSpPr>
      <p:grpSpPr>
        <a:xfrm>
          <a:off x="0" y="0"/>
          <a:ext cx="0" cy="0"/>
          <a:chOff x="0" y="0"/>
          <a:chExt cx="0" cy="0"/>
        </a:xfrm>
      </p:grpSpPr>
      <p:sp>
        <p:nvSpPr>
          <p:cNvPr id="7" name="6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 Ορθογώνιο"/>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 Ορθογώνιο"/>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 Ορθογώνιο"/>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 Ορθογώνιο"/>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3" name="2 - Θέση υποσέλιδου"/>
          <p:cNvSpPr>
            <a:spLocks noGrp="1"/>
          </p:cNvSpPr>
          <p:nvPr>
            <p:ph type="ftr" sz="quarter" idx="11"/>
          </p:nvPr>
        </p:nvSpPr>
        <p:spPr/>
        <p:txBody>
          <a:bodyPr/>
          <a:lstStyle/>
          <a:p>
            <a:endParaRPr lang="el-GR"/>
          </a:p>
        </p:txBody>
      </p:sp>
      <p:sp>
        <p:nvSpPr>
          <p:cNvPr id="4" name="3 - Θέση αριθμού διαφάνειας"/>
          <p:cNvSpPr>
            <a:spLocks noGrp="1"/>
          </p:cNvSpPr>
          <p:nvPr>
            <p:ph type="sldNum" sz="quarter" idx="12"/>
          </p:nvPr>
        </p:nvSpPr>
        <p:spPr>
          <a:xfrm>
            <a:off x="4267200" y="6324600"/>
            <a:ext cx="609600" cy="441324"/>
          </a:xfrm>
        </p:spPr>
        <p:txBody>
          <a:bodyPr/>
          <a:lstStyle>
            <a:lvl1pPr>
              <a:defRPr>
                <a:solidFill>
                  <a:srgbClr val="FFFFFF"/>
                </a:solidFill>
              </a:defRPr>
            </a:lvl1pPr>
          </a:lstStyle>
          <a:p>
            <a:fld id="{8DF84E71-1CD9-40D4-BB60-1F2BDF11DEBA}" type="slidenum">
              <a:rPr lang="el-GR" smtClean="0"/>
              <a:pPr/>
              <a:t>‹#›</a:t>
            </a:fld>
            <a:endParaRPr lang="el-G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Περιεχόμενο με λεζάντα">
    <p:bg>
      <p:bgRef idx="1001">
        <a:schemeClr val="bg1"/>
      </p:bgRef>
    </p:bg>
    <p:spTree>
      <p:nvGrpSpPr>
        <p:cNvPr id="1" name=""/>
        <p:cNvGrpSpPr/>
        <p:nvPr/>
      </p:nvGrpSpPr>
      <p:grpSpPr>
        <a:xfrm>
          <a:off x="0" y="0"/>
          <a:ext cx="0" cy="0"/>
          <a:chOff x="0" y="0"/>
          <a:chExt cx="0" cy="0"/>
        </a:xfrm>
      </p:grpSpPr>
      <p:sp>
        <p:nvSpPr>
          <p:cNvPr id="19" name="18 - Ορθογώνιο"/>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 Ορθογώνιο"/>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 Ορθογώνιο"/>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 Ορθογώνιο"/>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 Τίτλος"/>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l-GR" smtClean="0"/>
              <a:t>Kλικ για επεξεργασία του τίτλου</a:t>
            </a:r>
            <a:endParaRPr kumimoji="0" lang="en-US"/>
          </a:p>
        </p:txBody>
      </p:sp>
      <p:sp>
        <p:nvSpPr>
          <p:cNvPr id="3" name="2 - Θέση κειμένου"/>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l-GR" smtClean="0"/>
              <a:t>Kλικ για επεξεργασία των στυλ του υποδείγματος</a:t>
            </a:r>
          </a:p>
        </p:txBody>
      </p:sp>
      <p:sp>
        <p:nvSpPr>
          <p:cNvPr id="8" name="7 - Ορθογώνιο"/>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 Ευθεία γραμμή σύνδεσης"/>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 Θέση περιεχομένου"/>
          <p:cNvSpPr>
            <a:spLocks noGrp="1"/>
          </p:cNvSpPr>
          <p:nvPr>
            <p:ph sz="quarter" idx="1"/>
          </p:nvPr>
        </p:nvSpPr>
        <p:spPr>
          <a:xfrm>
            <a:off x="3124200" y="685800"/>
            <a:ext cx="5638800" cy="5410200"/>
          </a:xfrm>
        </p:spPr>
        <p:txBody>
          <a:bodyPr/>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10" name="9 - Έλλειψη"/>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 Έλλειψη"/>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 Θέση αριθμού διαφάνειας"/>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DF84E71-1CD9-40D4-BB60-1F2BDF11DEBA}" type="slidenum">
              <a:rPr lang="el-GR" smtClean="0"/>
              <a:pPr/>
              <a:t>‹#›</a:t>
            </a:fld>
            <a:endParaRPr lang="el-GR"/>
          </a:p>
        </p:txBody>
      </p:sp>
      <p:sp>
        <p:nvSpPr>
          <p:cNvPr id="21" name="20 - Ορθογώνιο"/>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6" name="5 - Θέση υποσέλιδου"/>
          <p:cNvSpPr>
            <a:spLocks noGrp="1"/>
          </p:cNvSpPr>
          <p:nvPr>
            <p:ph type="ftr" sz="quarter" idx="11"/>
          </p:nvPr>
        </p:nvSpPr>
        <p:spPr>
          <a:xfrm>
            <a:off x="301752" y="6410848"/>
            <a:ext cx="3383280" cy="365760"/>
          </a:xfrm>
        </p:spPr>
        <p:txBody>
          <a:bodyPr/>
          <a:lstStyle/>
          <a:p>
            <a:endParaRPr lang="el-G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Εικόνα με λεζάντα">
    <p:spTree>
      <p:nvGrpSpPr>
        <p:cNvPr id="1" name=""/>
        <p:cNvGrpSpPr/>
        <p:nvPr/>
      </p:nvGrpSpPr>
      <p:grpSpPr>
        <a:xfrm>
          <a:off x="0" y="0"/>
          <a:ext cx="0" cy="0"/>
          <a:chOff x="0" y="0"/>
          <a:chExt cx="0" cy="0"/>
        </a:xfrm>
      </p:grpSpPr>
      <p:sp>
        <p:nvSpPr>
          <p:cNvPr id="21" name="20 - Ευθεία γραμμή σύνδεσης"/>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 Ορθογώνιο"/>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 Ορθογώνιο"/>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 Ορθογώνιο"/>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 Ορθογώνιο"/>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 Ορθογώνιο"/>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 Έλλειψη"/>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 Έλλειψη"/>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 Θέση αριθμού διαφάνειας"/>
          <p:cNvSpPr>
            <a:spLocks noGrp="1"/>
          </p:cNvSpPr>
          <p:nvPr>
            <p:ph type="sldNum" sz="quarter" idx="12"/>
          </p:nvPr>
        </p:nvSpPr>
        <p:spPr>
          <a:xfrm>
            <a:off x="1371600" y="312738"/>
            <a:ext cx="457200" cy="441325"/>
          </a:xfrm>
        </p:spPr>
        <p:txBody>
          <a:bodyPr/>
          <a:lstStyle/>
          <a:p>
            <a:fld id="{8DF84E71-1CD9-40D4-BB60-1F2BDF11DEBA}" type="slidenum">
              <a:rPr lang="el-GR" smtClean="0"/>
              <a:pPr/>
              <a:t>‹#›</a:t>
            </a:fld>
            <a:endParaRPr lang="el-GR"/>
          </a:p>
        </p:txBody>
      </p:sp>
      <p:sp>
        <p:nvSpPr>
          <p:cNvPr id="2" name="1 - Τίτλος"/>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l-GR" smtClean="0"/>
              <a:t>Kλικ για επεξεργασία του τίτλου</a:t>
            </a:r>
            <a:endParaRPr kumimoji="0" lang="en-US"/>
          </a:p>
        </p:txBody>
      </p:sp>
      <p:sp>
        <p:nvSpPr>
          <p:cNvPr id="3" name="2 - Θέση εικόνας"/>
          <p:cNvSpPr>
            <a:spLocks noGrp="1"/>
          </p:cNvSpPr>
          <p:nvPr>
            <p:ph type="pic" idx="1"/>
          </p:nvPr>
        </p:nvSpPr>
        <p:spPr>
          <a:xfrm>
            <a:off x="3000375" y="609600"/>
            <a:ext cx="5867400" cy="4267200"/>
          </a:xfrm>
        </p:spPr>
        <p:txBody>
          <a:bodyPr/>
          <a:lstStyle>
            <a:lvl1pPr marL="0" indent="0">
              <a:buNone/>
              <a:defRPr sz="3200"/>
            </a:lvl1pPr>
          </a:lstStyle>
          <a:p>
            <a:r>
              <a:rPr kumimoji="0" lang="el-GR" smtClean="0"/>
              <a:t>Κάντε κλικ στο εικονίδιο για να προσθέσετε μια εικόνα</a:t>
            </a:r>
            <a:endParaRPr kumimoji="0" lang="en-US" dirty="0"/>
          </a:p>
        </p:txBody>
      </p:sp>
      <p:sp>
        <p:nvSpPr>
          <p:cNvPr id="4" name="3 - Θέση κειμένου"/>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l-GR" smtClean="0"/>
              <a:t>Kλικ για επεξεργασία των στυλ του υποδείγματος</a:t>
            </a:r>
          </a:p>
        </p:txBody>
      </p:sp>
      <p:sp>
        <p:nvSpPr>
          <p:cNvPr id="22" name="21 - Ορθογώνιο"/>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 Θέση ημερομηνίας"/>
          <p:cNvSpPr>
            <a:spLocks noGrp="1"/>
          </p:cNvSpPr>
          <p:nvPr>
            <p:ph type="dt" sz="half" idx="10"/>
          </p:nvPr>
        </p:nvSpPr>
        <p:spPr>
          <a:xfrm>
            <a:off x="5788152" y="6404984"/>
            <a:ext cx="3044952" cy="365760"/>
          </a:xfrm>
        </p:spPr>
        <p:txBody>
          <a:bodyPr/>
          <a:lstStyle/>
          <a:p>
            <a:fld id="{1477ECE8-C3D2-4EBC-83BF-CF7304F77870}" type="datetimeFigureOut">
              <a:rPr lang="el-GR" smtClean="0"/>
              <a:pPr/>
              <a:t>21/5/2015</a:t>
            </a:fld>
            <a:endParaRPr lang="el-GR"/>
          </a:p>
        </p:txBody>
      </p:sp>
      <p:sp>
        <p:nvSpPr>
          <p:cNvPr id="6" name="5 - Θέση υποσέλιδου"/>
          <p:cNvSpPr>
            <a:spLocks noGrp="1"/>
          </p:cNvSpPr>
          <p:nvPr>
            <p:ph type="ftr" sz="quarter" idx="11"/>
          </p:nvPr>
        </p:nvSpPr>
        <p:spPr>
          <a:xfrm>
            <a:off x="301752" y="6410848"/>
            <a:ext cx="3584448" cy="365760"/>
          </a:xfrm>
        </p:spPr>
        <p:txBody>
          <a:bodyPr/>
          <a:lstStyle/>
          <a:p>
            <a:endParaRPr lang="el-G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bg>
      <p:bgRef idx="1001">
        <a:schemeClr val="bg2"/>
      </p:bgRef>
    </p:bg>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kumimoji="0" lang="el-GR" smtClean="0"/>
              <a:t>Kλικ για επεξεργασία του τίτλου</a:t>
            </a:r>
            <a:endParaRPr kumimoji="0" lang="en-US"/>
          </a:p>
        </p:txBody>
      </p:sp>
      <p:sp>
        <p:nvSpPr>
          <p:cNvPr id="3" name="2 - Θέση κατακόρυφου κειμένου"/>
          <p:cNvSpPr>
            <a:spLocks noGrp="1"/>
          </p:cNvSpPr>
          <p:nvPr>
            <p:ph type="body" orient="vert" idx="1"/>
          </p:nvPr>
        </p:nvSpPr>
        <p:spPr/>
        <p:txBody>
          <a:bodyPr vert="eaVer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5" name="4 - Θέση υποσέλιδου"/>
          <p:cNvSpPr>
            <a:spLocks noGrp="1"/>
          </p:cNvSpPr>
          <p:nvPr>
            <p:ph type="ftr" sz="quarter" idx="11"/>
          </p:nvPr>
        </p:nvSpPr>
        <p:spPr/>
        <p:txBody>
          <a:bodyPr/>
          <a:lstStyle/>
          <a:p>
            <a:endParaRPr lang="el-GR"/>
          </a:p>
        </p:txBody>
      </p:sp>
      <p:sp>
        <p:nvSpPr>
          <p:cNvPr id="6" name="5 - Θέση αριθμού διαφάνειας"/>
          <p:cNvSpPr>
            <a:spLocks noGrp="1"/>
          </p:cNvSpPr>
          <p:nvPr>
            <p:ph type="sldNum" sz="quarter" idx="12"/>
          </p:nvPr>
        </p:nvSpPr>
        <p:spPr/>
        <p:txBody>
          <a:bodyPr/>
          <a:lstStyle/>
          <a:p>
            <a:fld id="{8DF84E71-1CD9-40D4-BB60-1F2BDF11DEBA}" type="slidenum">
              <a:rPr lang="el-GR" smtClean="0"/>
              <a:pPr/>
              <a:t>‹#›</a:t>
            </a:fld>
            <a:endParaRPr lang="el-G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Κατακόρυφος τίτλος και Κείμενο">
    <p:bg>
      <p:bgRef idx="1001">
        <a:schemeClr val="bg2"/>
      </p:bgRef>
    </p:bg>
    <p:spTree>
      <p:nvGrpSpPr>
        <p:cNvPr id="1" name=""/>
        <p:cNvGrpSpPr/>
        <p:nvPr/>
      </p:nvGrpSpPr>
      <p:grpSpPr>
        <a:xfrm>
          <a:off x="0" y="0"/>
          <a:ext cx="0" cy="0"/>
          <a:chOff x="0" y="0"/>
          <a:chExt cx="0" cy="0"/>
        </a:xfrm>
      </p:grpSpPr>
      <p:sp>
        <p:nvSpPr>
          <p:cNvPr id="7" name="6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 Ορθογώνιο"/>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 Ορθογώνιο"/>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 Ορθογώνιο"/>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 Ορθογώνιο"/>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 Ευθεία γραμμή σύνδεσης"/>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 Έλλειψη"/>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 Έλλειψη"/>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 Θέση αριθμού διαφάνειας"/>
          <p:cNvSpPr>
            <a:spLocks noGrp="1"/>
          </p:cNvSpPr>
          <p:nvPr>
            <p:ph type="sldNum" sz="quarter" idx="12"/>
          </p:nvPr>
        </p:nvSpPr>
        <p:spPr>
          <a:xfrm>
            <a:off x="6915912" y="3009901"/>
            <a:ext cx="457200" cy="441325"/>
          </a:xfrm>
        </p:spPr>
        <p:txBody>
          <a:bodyPr/>
          <a:lstStyle/>
          <a:p>
            <a:fld id="{8DF84E71-1CD9-40D4-BB60-1F2BDF11DEBA}" type="slidenum">
              <a:rPr lang="el-GR" smtClean="0"/>
              <a:pPr/>
              <a:t>‹#›</a:t>
            </a:fld>
            <a:endParaRPr lang="el-GR"/>
          </a:p>
        </p:txBody>
      </p:sp>
      <p:sp>
        <p:nvSpPr>
          <p:cNvPr id="3" name="2 - Θέση κατακόρυφου κειμένου"/>
          <p:cNvSpPr>
            <a:spLocks noGrp="1"/>
          </p:cNvSpPr>
          <p:nvPr>
            <p:ph type="body" orient="vert" idx="1"/>
          </p:nvPr>
        </p:nvSpPr>
        <p:spPr>
          <a:xfrm>
            <a:off x="304800" y="304800"/>
            <a:ext cx="6553200" cy="5821366"/>
          </a:xfrm>
        </p:spPr>
        <p:txBody>
          <a:bodyPr vert="eaVert"/>
          <a:lstStyle/>
          <a:p>
            <a:pPr lvl="0" eaLnBrk="1" latinLnBrk="0" hangingPunct="1"/>
            <a:r>
              <a:rPr lang="el-GR" smtClean="0"/>
              <a:t>Kλικ για επεξεργασία των στυλ του υποδείγματος</a:t>
            </a:r>
          </a:p>
          <a:p>
            <a:pPr lvl="1" eaLnBrk="1" latinLnBrk="0" hangingPunct="1"/>
            <a:r>
              <a:rPr lang="el-GR" smtClean="0"/>
              <a:t>Δεύτερου επιπέδου</a:t>
            </a:r>
          </a:p>
          <a:p>
            <a:pPr lvl="2" eaLnBrk="1" latinLnBrk="0" hangingPunct="1"/>
            <a:r>
              <a:rPr lang="el-GR" smtClean="0"/>
              <a:t>Τρίτου επιπέδου</a:t>
            </a:r>
          </a:p>
          <a:p>
            <a:pPr lvl="3" eaLnBrk="1" latinLnBrk="0" hangingPunct="1"/>
            <a:r>
              <a:rPr lang="el-GR" smtClean="0"/>
              <a:t>Τέταρτου επιπέδου</a:t>
            </a:r>
          </a:p>
          <a:p>
            <a:pPr lvl="4" eaLnBrk="1" latinLnBrk="0" hangingPunct="1"/>
            <a:r>
              <a:rPr lang="el-GR" smtClean="0"/>
              <a:t>Πέμπτου επιπέδου</a:t>
            </a:r>
            <a:endParaRPr kumimoji="0" lang="en-US"/>
          </a:p>
        </p:txBody>
      </p:sp>
      <p:sp>
        <p:nvSpPr>
          <p:cNvPr id="4" name="3 - Θέση ημερομηνίας"/>
          <p:cNvSpPr>
            <a:spLocks noGrp="1"/>
          </p:cNvSpPr>
          <p:nvPr>
            <p:ph type="dt" sz="half" idx="10"/>
          </p:nvPr>
        </p:nvSpPr>
        <p:spPr/>
        <p:txBody>
          <a:bodyPr/>
          <a:lstStyle/>
          <a:p>
            <a:fld id="{1477ECE8-C3D2-4EBC-83BF-CF7304F77870}" type="datetimeFigureOut">
              <a:rPr lang="el-GR" smtClean="0"/>
              <a:pPr/>
              <a:t>21/5/2015</a:t>
            </a:fld>
            <a:endParaRPr lang="el-GR"/>
          </a:p>
        </p:txBody>
      </p:sp>
      <p:sp>
        <p:nvSpPr>
          <p:cNvPr id="5" name="4 - Θέση υποσέλιδου"/>
          <p:cNvSpPr>
            <a:spLocks noGrp="1"/>
          </p:cNvSpPr>
          <p:nvPr>
            <p:ph type="ftr" sz="quarter" idx="11"/>
          </p:nvPr>
        </p:nvSpPr>
        <p:spPr/>
        <p:txBody>
          <a:bodyPr/>
          <a:lstStyle/>
          <a:p>
            <a:endParaRPr lang="el-GR"/>
          </a:p>
        </p:txBody>
      </p:sp>
      <p:sp>
        <p:nvSpPr>
          <p:cNvPr id="2" name="1 - Κατακόρυφος τίτλος"/>
          <p:cNvSpPr>
            <a:spLocks noGrp="1"/>
          </p:cNvSpPr>
          <p:nvPr>
            <p:ph type="title" orient="vert"/>
          </p:nvPr>
        </p:nvSpPr>
        <p:spPr>
          <a:xfrm>
            <a:off x="7391400" y="304801"/>
            <a:ext cx="1447800" cy="5851525"/>
          </a:xfrm>
        </p:spPr>
        <p:txBody>
          <a:bodyPr vert="eaVert"/>
          <a:lstStyle/>
          <a:p>
            <a:r>
              <a:rPr kumimoji="0" lang="el-GR" smtClean="0"/>
              <a:t>Kλικ για επεξεργασία του τίτλου</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 Ορθογώνιο"/>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 Ορθογώνιο"/>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 Ορθογώνιο"/>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 Ορθογώνιο"/>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 Ορθογώνιο"/>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 Θέση ημερομηνίας"/>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1477ECE8-C3D2-4EBC-83BF-CF7304F77870}" type="datetimeFigureOut">
              <a:rPr lang="el-GR" smtClean="0"/>
              <a:pPr/>
              <a:t>21/5/2015</a:t>
            </a:fld>
            <a:endParaRPr lang="el-GR"/>
          </a:p>
        </p:txBody>
      </p:sp>
      <p:sp>
        <p:nvSpPr>
          <p:cNvPr id="3" name="2 - Θέση υποσέλιδου"/>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l-GR"/>
          </a:p>
        </p:txBody>
      </p:sp>
      <p:sp>
        <p:nvSpPr>
          <p:cNvPr id="8" name="7 - Ορθογώνιο"/>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 Ευθεία γραμμή σύνδεσης"/>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 Έλλειψη"/>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 Έλλειψη"/>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 Θέση αριθμού διαφάνειας"/>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DF84E71-1CD9-40D4-BB60-1F2BDF11DEBA}" type="slidenum">
              <a:rPr lang="el-GR" smtClean="0"/>
              <a:pPr/>
              <a:t>‹#›</a:t>
            </a:fld>
            <a:endParaRPr lang="el-GR"/>
          </a:p>
        </p:txBody>
      </p:sp>
      <p:sp>
        <p:nvSpPr>
          <p:cNvPr id="22" name="21 - Θέση τίτλου"/>
          <p:cNvSpPr>
            <a:spLocks noGrp="1"/>
          </p:cNvSpPr>
          <p:nvPr>
            <p:ph type="title"/>
          </p:nvPr>
        </p:nvSpPr>
        <p:spPr>
          <a:xfrm>
            <a:off x="301752" y="228600"/>
            <a:ext cx="8534400" cy="758952"/>
          </a:xfrm>
          <a:prstGeom prst="rect">
            <a:avLst/>
          </a:prstGeom>
        </p:spPr>
        <p:txBody>
          <a:bodyPr vert="horz" anchor="b">
            <a:normAutofit/>
          </a:bodyPr>
          <a:lstStyle/>
          <a:p>
            <a:r>
              <a:rPr kumimoji="0" lang="el-GR" smtClean="0"/>
              <a:t>Kλικ για επεξεργασία του τίτλου</a:t>
            </a:r>
            <a:endParaRPr kumimoji="0" lang="en-US"/>
          </a:p>
        </p:txBody>
      </p:sp>
      <p:sp>
        <p:nvSpPr>
          <p:cNvPr id="13" name="12 - Θέση κειμένου"/>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l-GR" smtClean="0"/>
              <a:t>Kλικ για επεξεργασία των στυλ του υποδείγματος</a:t>
            </a:r>
          </a:p>
          <a:p>
            <a:pPr lvl="1" eaLnBrk="1" latinLnBrk="0" hangingPunct="1"/>
            <a:r>
              <a:rPr kumimoji="0" lang="el-GR" smtClean="0"/>
              <a:t>Δεύτερου επιπέδου</a:t>
            </a:r>
          </a:p>
          <a:p>
            <a:pPr lvl="2" eaLnBrk="1" latinLnBrk="0" hangingPunct="1"/>
            <a:r>
              <a:rPr kumimoji="0" lang="el-GR" smtClean="0"/>
              <a:t>Τρίτου επιπέδου</a:t>
            </a:r>
          </a:p>
          <a:p>
            <a:pPr lvl="3" eaLnBrk="1" latinLnBrk="0" hangingPunct="1"/>
            <a:r>
              <a:rPr kumimoji="0" lang="el-GR" smtClean="0"/>
              <a:t>Τέταρτου επιπέδου</a:t>
            </a:r>
          </a:p>
          <a:p>
            <a:pPr lvl="4" eaLnBrk="1" latinLnBrk="0" hangingPunct="1"/>
            <a:r>
              <a:rPr kumimoji="0" lang="el-GR" smtClean="0"/>
              <a:t>Πέμπτου επιπέδου</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 Υπότιτλος"/>
          <p:cNvSpPr>
            <a:spLocks noGrp="1"/>
          </p:cNvSpPr>
          <p:nvPr>
            <p:ph type="subTitle" idx="1"/>
          </p:nvPr>
        </p:nvSpPr>
        <p:spPr/>
        <p:txBody>
          <a:bodyPr>
            <a:normAutofit/>
          </a:bodyPr>
          <a:lstStyle/>
          <a:p>
            <a:endParaRPr lang="en-US" sz="1400" dirty="0" smtClean="0"/>
          </a:p>
          <a:p>
            <a:endParaRPr lang="en-US" sz="1400" dirty="0" smtClean="0"/>
          </a:p>
          <a:p>
            <a:r>
              <a:rPr lang="el-GR" sz="1800" dirty="0" smtClean="0"/>
              <a:t>Ανδρεασ ανδρικοπουλοσ</a:t>
            </a:r>
          </a:p>
          <a:p>
            <a:endParaRPr lang="el-GR" sz="1800" dirty="0"/>
          </a:p>
          <a:p>
            <a:r>
              <a:rPr lang="el-GR" sz="1800" dirty="0" smtClean="0"/>
              <a:t>2015</a:t>
            </a:r>
            <a:endParaRPr lang="el-GR" sz="1800" dirty="0"/>
          </a:p>
        </p:txBody>
      </p:sp>
      <p:sp>
        <p:nvSpPr>
          <p:cNvPr id="2" name="1 - Τίτλος"/>
          <p:cNvSpPr>
            <a:spLocks noGrp="1"/>
          </p:cNvSpPr>
          <p:nvPr>
            <p:ph type="ctrTitle"/>
          </p:nvPr>
        </p:nvSpPr>
        <p:spPr/>
        <p:txBody>
          <a:bodyPr/>
          <a:lstStyle/>
          <a:p>
            <a:r>
              <a:rPr lang="el-GR" smtClean="0"/>
              <a:t>Αρχές αξιολόγησης επενδύσεων</a:t>
            </a:r>
            <a:endParaRPr lang="el-G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2400" dirty="0" smtClean="0"/>
              <a:t>Μεταβολή της αξίας του χρήματος με το πέρασμα του χρόνου Ι</a:t>
            </a:r>
            <a:endParaRPr lang="el-GR" sz="2400" dirty="0"/>
          </a:p>
        </p:txBody>
      </p:sp>
      <p:sp>
        <p:nvSpPr>
          <p:cNvPr id="3" name="2 - Θέση περιεχομένου"/>
          <p:cNvSpPr>
            <a:spLocks noGrp="1"/>
          </p:cNvSpPr>
          <p:nvPr>
            <p:ph sz="quarter" idx="1"/>
          </p:nvPr>
        </p:nvSpPr>
        <p:spPr/>
        <p:txBody>
          <a:bodyPr/>
          <a:lstStyle/>
          <a:p>
            <a:r>
              <a:rPr lang="el-GR" dirty="0" smtClean="0"/>
              <a:t>Όταν βγάζουμε τα χρήματα από το πορτοφόλι μας και τα τοποθετούμε σε μια επένδυση, το κάνουμε με την προσδοκία να πάρουμε στο μέλλον περισσότερα χρήματα. Αυτό δικαιολογείται με αρκετούς τρόπους:</a:t>
            </a:r>
          </a:p>
          <a:p>
            <a:endParaRPr lang="el-GR" dirty="0" smtClean="0"/>
          </a:p>
          <a:p>
            <a:r>
              <a:rPr lang="el-GR" dirty="0" smtClean="0"/>
              <a:t>Πληθωρισμός</a:t>
            </a:r>
          </a:p>
          <a:p>
            <a:r>
              <a:rPr lang="el-GR" dirty="0" smtClean="0"/>
              <a:t>Απώλεια ρευστότητας</a:t>
            </a:r>
          </a:p>
          <a:p>
            <a:r>
              <a:rPr lang="el-GR" dirty="0" smtClean="0"/>
              <a:t>Κόστος ευκαιρίας</a:t>
            </a:r>
          </a:p>
          <a:p>
            <a:r>
              <a:rPr lang="el-GR" dirty="0" smtClean="0"/>
              <a:t>Κίνδυνος</a:t>
            </a:r>
            <a:endParaRPr lang="el-GR" dirty="0"/>
          </a:p>
        </p:txBody>
      </p:sp>
    </p:spTree>
    <p:extLst>
      <p:ext uri="{BB962C8B-B14F-4D97-AF65-F5344CB8AC3E}">
        <p14:creationId xmlns:p14="http://schemas.microsoft.com/office/powerpoint/2010/main" xmlns="" val="182474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Autofit/>
          </a:bodyPr>
          <a:lstStyle/>
          <a:p>
            <a:r>
              <a:rPr lang="el-GR" sz="2800" dirty="0" smtClean="0"/>
              <a:t>Μεταβολή της αξίας του χρήματος με το πέρασμα του χρόνου ΙΙ</a:t>
            </a:r>
            <a:endParaRPr lang="el-GR" sz="2800" dirty="0"/>
          </a:p>
        </p:txBody>
      </p:sp>
      <p:sp>
        <p:nvSpPr>
          <p:cNvPr id="3" name="2 - Θέση περιεχομένου"/>
          <p:cNvSpPr>
            <a:spLocks noGrp="1"/>
          </p:cNvSpPr>
          <p:nvPr>
            <p:ph sz="quarter" idx="1"/>
          </p:nvPr>
        </p:nvSpPr>
        <p:spPr/>
        <p:txBody>
          <a:bodyPr/>
          <a:lstStyle/>
          <a:p>
            <a:r>
              <a:rPr lang="el-GR" u="sng" dirty="0" smtClean="0"/>
              <a:t>Πληθωρισμός</a:t>
            </a:r>
          </a:p>
          <a:p>
            <a:endParaRPr lang="el-GR" dirty="0" smtClean="0"/>
          </a:p>
          <a:p>
            <a:r>
              <a:rPr lang="el-GR" dirty="0" smtClean="0"/>
              <a:t>Ένα ευρώ σήμερα δεν έχει την ίδια αξία με ένα ευρώ μετά από ένα χρόνο. Τα αγαθά και οι υπηρεσίες γίνονται διαρκώς πιο ακριβά. </a:t>
            </a:r>
          </a:p>
          <a:p>
            <a:r>
              <a:rPr lang="el-GR" dirty="0" smtClean="0"/>
              <a:t>Επομένως, αν επενδύσουμε ένα ευρώ σήμερα, αναμένουμε να αποζημιωθούμε με περισσότερα χρήματα μετά από ένα χρόνο.</a:t>
            </a:r>
          </a:p>
          <a:p>
            <a:endParaRPr lang="el-GR" dirty="0"/>
          </a:p>
        </p:txBody>
      </p:sp>
    </p:spTree>
    <p:extLst>
      <p:ext uri="{BB962C8B-B14F-4D97-AF65-F5344CB8AC3E}">
        <p14:creationId xmlns:p14="http://schemas.microsoft.com/office/powerpoint/2010/main" xmlns="" val="3112584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3200" dirty="0" smtClean="0"/>
              <a:t>Μεταβολή της αξίας του χρήματος με το πέρασμα του χρόνου ΙΙΙ</a:t>
            </a:r>
            <a:endParaRPr lang="el-GR" dirty="0"/>
          </a:p>
        </p:txBody>
      </p:sp>
      <p:sp>
        <p:nvSpPr>
          <p:cNvPr id="3" name="2 - Θέση περιεχομένου"/>
          <p:cNvSpPr>
            <a:spLocks noGrp="1"/>
          </p:cNvSpPr>
          <p:nvPr>
            <p:ph sz="quarter" idx="1"/>
          </p:nvPr>
        </p:nvSpPr>
        <p:spPr/>
        <p:txBody>
          <a:bodyPr>
            <a:normAutofit lnSpcReduction="10000"/>
          </a:bodyPr>
          <a:lstStyle/>
          <a:p>
            <a:r>
              <a:rPr lang="el-GR" u="sng" dirty="0" smtClean="0"/>
              <a:t>Απώλεια ρευστότητας</a:t>
            </a:r>
          </a:p>
          <a:p>
            <a:r>
              <a:rPr lang="el-GR" dirty="0" smtClean="0"/>
              <a:t>Αν δεσμεύσουμε ένα ευρώ σε μια επένδυση, στερούμαστε τα χρήματά μας και δεν έχουμε τη δυνατότητα να αντιμετωπίσουμε «έκτακτες» ανάγκες και να αξιοποιήσουμε «έκτακτες» ευκαιρίες.</a:t>
            </a:r>
          </a:p>
          <a:p>
            <a:r>
              <a:rPr lang="el-GR" dirty="0" smtClean="0"/>
              <a:t>Επανειλημμένα, έχει διαπιστωθεί ότι οι επενδυτές στο χρηματιστήριο απαιτούν μεγαλύτερες αποδόσεις από μετοχές που τους στερούν περισσότερη ρευστότητα, με την έννοια ότι δεν είναι εύκολα ρευστοποιήσιμες.</a:t>
            </a:r>
            <a:endParaRPr lang="el-GR" dirty="0"/>
          </a:p>
        </p:txBody>
      </p:sp>
    </p:spTree>
    <p:extLst>
      <p:ext uri="{BB962C8B-B14F-4D97-AF65-F5344CB8AC3E}">
        <p14:creationId xmlns:p14="http://schemas.microsoft.com/office/powerpoint/2010/main" xmlns="" val="36520568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Autofit/>
          </a:bodyPr>
          <a:lstStyle/>
          <a:p>
            <a:r>
              <a:rPr lang="el-GR" sz="2800" dirty="0" smtClean="0"/>
              <a:t>Μεταβολή της αξίας του χρήματος με το πέρασμα του χρόνου Ι</a:t>
            </a:r>
            <a:r>
              <a:rPr lang="en-US" sz="2800" dirty="0" smtClean="0"/>
              <a:t>V</a:t>
            </a:r>
            <a:endParaRPr lang="el-GR" sz="2800" dirty="0"/>
          </a:p>
        </p:txBody>
      </p:sp>
      <p:sp>
        <p:nvSpPr>
          <p:cNvPr id="3" name="2 - Θέση περιεχομένου"/>
          <p:cNvSpPr>
            <a:spLocks noGrp="1"/>
          </p:cNvSpPr>
          <p:nvPr>
            <p:ph sz="quarter" idx="1"/>
          </p:nvPr>
        </p:nvSpPr>
        <p:spPr/>
        <p:txBody>
          <a:bodyPr/>
          <a:lstStyle/>
          <a:p>
            <a:r>
              <a:rPr lang="el-GR" u="sng" dirty="0" smtClean="0"/>
              <a:t>Κόστος ευκαιρίας</a:t>
            </a:r>
          </a:p>
          <a:p>
            <a:r>
              <a:rPr lang="el-GR" dirty="0" smtClean="0"/>
              <a:t>Αν δεν δεσμεύσουμε το ένα ευρώ σε μια συγκεκριμένη επένδυση θα μπορούσαμε να το δεσμεύσουμε σε μια άλλη και να αποκομίζαμε οφέλη.</a:t>
            </a:r>
          </a:p>
          <a:p>
            <a:r>
              <a:rPr lang="el-GR" dirty="0" smtClean="0"/>
              <a:t>Επομένως, μια επένδυση πρέπει να μας αποζημιώσει για τα οφέλη που δεν αντλούμε από εναλλακτικές χρήσεις των κεφαλαίων μας.</a:t>
            </a:r>
            <a:endParaRPr lang="el-GR" dirty="0"/>
          </a:p>
        </p:txBody>
      </p:sp>
    </p:spTree>
    <p:extLst>
      <p:ext uri="{BB962C8B-B14F-4D97-AF65-F5344CB8AC3E}">
        <p14:creationId xmlns:p14="http://schemas.microsoft.com/office/powerpoint/2010/main" xmlns="" val="3255785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3200" dirty="0" smtClean="0"/>
              <a:t>Μεταβολή της αξίας του χρήματος με το πέρασμα του χρόνου </a:t>
            </a:r>
            <a:r>
              <a:rPr lang="en-US" sz="3200" dirty="0" smtClean="0"/>
              <a:t>V</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u="sng" dirty="0" smtClean="0"/>
              <a:t>Κίνδυνος</a:t>
            </a:r>
          </a:p>
          <a:p>
            <a:r>
              <a:rPr lang="el-GR" dirty="0" smtClean="0"/>
              <a:t>Κίνδυνος είναι η έκθεσή μας στην αλλαγή.</a:t>
            </a:r>
          </a:p>
          <a:p>
            <a:r>
              <a:rPr lang="el-GR" dirty="0" smtClean="0"/>
              <a:t>Οφείλουμε να διαχειριστούμε τον κίνδυνο, όπως οφείλουμε να διαχειριστούμε και την αλλαγή. </a:t>
            </a:r>
          </a:p>
          <a:p>
            <a:r>
              <a:rPr lang="el-GR" dirty="0" smtClean="0"/>
              <a:t>Χρηματοοικονομικά, διαφέρει η έννοια του κινδύνου από την έννοια της αβεβαιότητας. Η έννοια του κινδύνου συνδέει πιθανές εκβάσεις με </a:t>
            </a:r>
            <a:r>
              <a:rPr lang="el-GR" dirty="0" err="1" smtClean="0"/>
              <a:t>ποσοτικοποιημένες</a:t>
            </a:r>
            <a:r>
              <a:rPr lang="el-GR" dirty="0" smtClean="0"/>
              <a:t> πιθανότητες.</a:t>
            </a:r>
          </a:p>
          <a:p>
            <a:r>
              <a:rPr lang="el-GR" dirty="0" smtClean="0"/>
              <a:t>Βασική υπόθεση της χρηματοοικονομικής διοίκησης είναι ότι οι άνθρωποι είναι πρόθυμοι να αναλάβουν επιπλέον κίνδυνο μόνο εάν πρόκειται να αποκομίσουν μεγαλύτερη απόδοση.</a:t>
            </a:r>
            <a:endParaRPr lang="el-GR" dirty="0"/>
          </a:p>
        </p:txBody>
      </p:sp>
    </p:spTree>
    <p:extLst>
      <p:ext uri="{BB962C8B-B14F-4D97-AF65-F5344CB8AC3E}">
        <p14:creationId xmlns:p14="http://schemas.microsoft.com/office/powerpoint/2010/main" xmlns="" val="91451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3200" dirty="0" smtClean="0"/>
              <a:t>Μεταβολή της αξίας του χρήματος με το πέρασμα του χρόνου </a:t>
            </a:r>
            <a:r>
              <a:rPr lang="en-US" sz="3200" dirty="0" smtClean="0"/>
              <a:t>V</a:t>
            </a:r>
            <a:r>
              <a:rPr lang="el-GR" sz="3200" dirty="0" smtClean="0"/>
              <a:t>Ι</a:t>
            </a:r>
            <a:endParaRPr lang="el-GR" dirty="0"/>
          </a:p>
        </p:txBody>
      </p:sp>
      <p:sp>
        <p:nvSpPr>
          <p:cNvPr id="3" name="2 - Θέση περιεχομένου"/>
          <p:cNvSpPr>
            <a:spLocks noGrp="1"/>
          </p:cNvSpPr>
          <p:nvPr>
            <p:ph sz="quarter" idx="1"/>
          </p:nvPr>
        </p:nvSpPr>
        <p:spPr/>
        <p:txBody>
          <a:bodyPr/>
          <a:lstStyle/>
          <a:p>
            <a:r>
              <a:rPr lang="el-GR" dirty="0" smtClean="0"/>
              <a:t>Κίνδυνος</a:t>
            </a:r>
          </a:p>
          <a:p>
            <a:endParaRPr lang="el-GR" dirty="0" smtClean="0"/>
          </a:p>
          <a:p>
            <a:r>
              <a:rPr lang="el-GR" dirty="0" smtClean="0"/>
              <a:t>Επιχειρηματικός</a:t>
            </a:r>
          </a:p>
          <a:p>
            <a:r>
              <a:rPr lang="el-GR" dirty="0" smtClean="0"/>
              <a:t>Χρηματοδοτικός</a:t>
            </a:r>
          </a:p>
          <a:p>
            <a:r>
              <a:rPr lang="el-GR" dirty="0" smtClean="0"/>
              <a:t>Πολιτικός</a:t>
            </a:r>
          </a:p>
          <a:p>
            <a:r>
              <a:rPr lang="el-GR" dirty="0" smtClean="0"/>
              <a:t>Πιστωτικός</a:t>
            </a:r>
          </a:p>
          <a:p>
            <a:r>
              <a:rPr lang="el-GR" dirty="0" smtClean="0"/>
              <a:t>Συστηματικός</a:t>
            </a:r>
          </a:p>
          <a:p>
            <a:r>
              <a:rPr lang="el-GR" dirty="0" err="1" smtClean="0"/>
              <a:t>Ιδιοσυγκρατικός</a:t>
            </a:r>
            <a:endParaRPr lang="el-GR" dirty="0" smtClean="0"/>
          </a:p>
          <a:p>
            <a:r>
              <a:rPr lang="el-GR" dirty="0" smtClean="0"/>
              <a:t>Νομισματικός</a:t>
            </a:r>
          </a:p>
        </p:txBody>
      </p:sp>
    </p:spTree>
    <p:extLst>
      <p:ext uri="{BB962C8B-B14F-4D97-AF65-F5344CB8AC3E}">
        <p14:creationId xmlns:p14="http://schemas.microsoft.com/office/powerpoint/2010/main" xmlns="" val="12423471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Βασικές έννοιες</a:t>
            </a:r>
            <a:endParaRPr lang="el-GR" dirty="0"/>
          </a:p>
        </p:txBody>
      </p:sp>
      <p:sp>
        <p:nvSpPr>
          <p:cNvPr id="3" name="2 - Θέση περιεχομένου"/>
          <p:cNvSpPr>
            <a:spLocks noGrp="1"/>
          </p:cNvSpPr>
          <p:nvPr>
            <p:ph sz="quarter" idx="1"/>
          </p:nvPr>
        </p:nvSpPr>
        <p:spPr/>
        <p:txBody>
          <a:bodyPr/>
          <a:lstStyle/>
          <a:p>
            <a:r>
              <a:rPr lang="el-GR" dirty="0" smtClean="0"/>
              <a:t>Παρούσα Αξία (ΠΑ)</a:t>
            </a:r>
          </a:p>
          <a:p>
            <a:r>
              <a:rPr lang="el-GR" dirty="0" smtClean="0"/>
              <a:t>Τελική Αξία (ΤΑ)</a:t>
            </a:r>
          </a:p>
          <a:p>
            <a:r>
              <a:rPr lang="el-GR" dirty="0" err="1" smtClean="0"/>
              <a:t>Χρηματοροές</a:t>
            </a:r>
            <a:endParaRPr lang="el-GR" dirty="0" smtClean="0"/>
          </a:p>
          <a:p>
            <a:r>
              <a:rPr lang="el-GR" dirty="0" smtClean="0"/>
              <a:t>Επιτόκιο</a:t>
            </a:r>
          </a:p>
          <a:p>
            <a:r>
              <a:rPr lang="el-GR" dirty="0" smtClean="0"/>
              <a:t>Προεξόφληση</a:t>
            </a:r>
          </a:p>
          <a:p>
            <a:r>
              <a:rPr lang="el-GR" dirty="0" smtClean="0"/>
              <a:t>Ανατοκισμός</a:t>
            </a:r>
          </a:p>
          <a:p>
            <a:r>
              <a:rPr lang="el-GR" dirty="0" smtClean="0"/>
              <a:t>Σειρά πληρωμών</a:t>
            </a:r>
            <a:endParaRPr lang="el-GR" dirty="0"/>
          </a:p>
        </p:txBody>
      </p:sp>
    </p:spTree>
    <p:extLst>
      <p:ext uri="{BB962C8B-B14F-4D97-AF65-F5344CB8AC3E}">
        <p14:creationId xmlns:p14="http://schemas.microsoft.com/office/powerpoint/2010/main" xmlns="" val="3071033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Τελική αξία – Παρούσα αξία 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Αν το επιτόκιο σε ένα αποταμιευτικό λογαριασμό είναι 5% και καταθέσουμε 100 ευρώ, τότε μετά από ένα χρόνο θα έχουμε:</a:t>
            </a:r>
          </a:p>
          <a:p>
            <a:r>
              <a:rPr lang="el-GR" dirty="0" smtClean="0"/>
              <a:t>100+100</a:t>
            </a:r>
            <a:r>
              <a:rPr lang="en-US" dirty="0" smtClean="0"/>
              <a:t>x</a:t>
            </a:r>
            <a:r>
              <a:rPr lang="el-GR" dirty="0" smtClean="0"/>
              <a:t>0,05=100</a:t>
            </a:r>
            <a:r>
              <a:rPr lang="en-US" sz="2000" dirty="0" smtClean="0"/>
              <a:t>x</a:t>
            </a:r>
            <a:r>
              <a:rPr lang="en-US" dirty="0" smtClean="0"/>
              <a:t>(1,05)=105 </a:t>
            </a:r>
            <a:r>
              <a:rPr lang="el-GR" dirty="0" smtClean="0"/>
              <a:t>ευρώ.</a:t>
            </a:r>
          </a:p>
          <a:p>
            <a:r>
              <a:rPr lang="el-GR" dirty="0" smtClean="0"/>
              <a:t>5 ευρώ είναι ο τόκος</a:t>
            </a:r>
          </a:p>
          <a:p>
            <a:r>
              <a:rPr lang="el-GR" dirty="0" smtClean="0"/>
              <a:t>Παρούσα αξία (ΠΑ): 100 ευρώ</a:t>
            </a:r>
          </a:p>
          <a:p>
            <a:r>
              <a:rPr lang="el-GR" dirty="0" smtClean="0"/>
              <a:t>Τελική αξία (ΤΑ): 105 ευρώ</a:t>
            </a:r>
            <a:endParaRPr lang="en-US" dirty="0" smtClean="0"/>
          </a:p>
          <a:p>
            <a:r>
              <a:rPr lang="el-GR" dirty="0" smtClean="0"/>
              <a:t>Επιτόκιο</a:t>
            </a:r>
            <a:r>
              <a:rPr lang="en-US" dirty="0" smtClean="0"/>
              <a:t> (r)</a:t>
            </a:r>
            <a:endParaRPr lang="el-GR" dirty="0" smtClean="0"/>
          </a:p>
          <a:p>
            <a:r>
              <a:rPr lang="el-GR" dirty="0" smtClean="0"/>
              <a:t>ΤΑ = ΠΑ</a:t>
            </a:r>
            <a:r>
              <a:rPr lang="en-US" dirty="0" smtClean="0"/>
              <a:t>+T</a:t>
            </a:r>
            <a:r>
              <a:rPr lang="el-GR" dirty="0" err="1" smtClean="0"/>
              <a:t>όκος</a:t>
            </a:r>
            <a:endParaRPr lang="el-GR" dirty="0" smtClean="0"/>
          </a:p>
          <a:p>
            <a:r>
              <a:rPr lang="el-GR" dirty="0" smtClean="0"/>
              <a:t>ΤΑ = ΠΑ+ΠΑ </a:t>
            </a:r>
            <a:r>
              <a:rPr lang="en-US" dirty="0" smtClean="0"/>
              <a:t>x</a:t>
            </a:r>
            <a:r>
              <a:rPr lang="el-GR" dirty="0" smtClean="0"/>
              <a:t> </a:t>
            </a:r>
            <a:r>
              <a:rPr lang="en-US" dirty="0" smtClean="0"/>
              <a:t>r</a:t>
            </a:r>
          </a:p>
          <a:p>
            <a:r>
              <a:rPr lang="el-GR" dirty="0" smtClean="0"/>
              <a:t>ΠΑ = ΤΑ/(1+</a:t>
            </a:r>
            <a:r>
              <a:rPr lang="en-US" dirty="0" smtClean="0"/>
              <a:t>r)</a:t>
            </a:r>
            <a:endParaRPr lang="el-GR" dirty="0" smtClean="0"/>
          </a:p>
          <a:p>
            <a:endParaRPr lang="el-GR" dirty="0"/>
          </a:p>
        </p:txBody>
      </p:sp>
    </p:spTree>
    <p:extLst>
      <p:ext uri="{BB962C8B-B14F-4D97-AF65-F5344CB8AC3E}">
        <p14:creationId xmlns:p14="http://schemas.microsoft.com/office/powerpoint/2010/main" xmlns="" val="3655973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Τελική αξία – Παρούσα αξία ΙΙ</a:t>
            </a:r>
            <a:endParaRPr lang="el-GR" dirty="0"/>
          </a:p>
        </p:txBody>
      </p:sp>
      <p:sp>
        <p:nvSpPr>
          <p:cNvPr id="3" name="2 - Θέση περιεχομένου"/>
          <p:cNvSpPr>
            <a:spLocks noGrp="1"/>
          </p:cNvSpPr>
          <p:nvPr>
            <p:ph sz="quarter" idx="1"/>
          </p:nvPr>
        </p:nvSpPr>
        <p:spPr/>
        <p:txBody>
          <a:bodyPr/>
          <a:lstStyle/>
          <a:p>
            <a:r>
              <a:rPr lang="el-GR" dirty="0" smtClean="0"/>
              <a:t>Ανατοκισμός: η ενσωμάτωση του τόκου στο κεφάλαιο.</a:t>
            </a:r>
          </a:p>
          <a:p>
            <a:r>
              <a:rPr lang="el-GR" dirty="0" smtClean="0"/>
              <a:t>Αν ο ανατοκισμός γίνεται μια φορά το χρόνο, μετά από δύο χρόνια θα έχουμε</a:t>
            </a:r>
          </a:p>
          <a:p>
            <a:r>
              <a:rPr lang="el-GR" dirty="0" smtClean="0"/>
              <a:t>ΤΑ</a:t>
            </a:r>
            <a:r>
              <a:rPr lang="el-GR" baseline="-25000" dirty="0" smtClean="0"/>
              <a:t>2</a:t>
            </a:r>
            <a:r>
              <a:rPr lang="el-GR" dirty="0" smtClean="0"/>
              <a:t>=ΤΑ</a:t>
            </a:r>
            <a:r>
              <a:rPr lang="el-GR" baseline="-25000" dirty="0" smtClean="0"/>
              <a:t>1</a:t>
            </a:r>
            <a:r>
              <a:rPr lang="en-US" baseline="-25000" dirty="0" smtClean="0"/>
              <a:t> </a:t>
            </a:r>
            <a:r>
              <a:rPr lang="en-US" dirty="0" smtClean="0"/>
              <a:t>x </a:t>
            </a:r>
            <a:r>
              <a:rPr lang="el-GR" dirty="0" smtClean="0"/>
              <a:t>(1+</a:t>
            </a:r>
            <a:r>
              <a:rPr lang="en-US" dirty="0" smtClean="0"/>
              <a:t>r)</a:t>
            </a:r>
          </a:p>
          <a:p>
            <a:r>
              <a:rPr lang="en-US" dirty="0" smtClean="0"/>
              <a:t>110,25=105</a:t>
            </a:r>
            <a:r>
              <a:rPr lang="el-GR" dirty="0" smtClean="0"/>
              <a:t> </a:t>
            </a:r>
            <a:r>
              <a:rPr lang="en-US" dirty="0" smtClean="0"/>
              <a:t>x </a:t>
            </a:r>
            <a:r>
              <a:rPr lang="el-GR" dirty="0" smtClean="0"/>
              <a:t>(1+0,05) ή</a:t>
            </a:r>
          </a:p>
          <a:p>
            <a:r>
              <a:rPr lang="el-GR" dirty="0" smtClean="0"/>
              <a:t>110,25=100 </a:t>
            </a:r>
            <a:r>
              <a:rPr lang="en-US" dirty="0" smtClean="0"/>
              <a:t>x (1+0,05)</a:t>
            </a:r>
            <a:r>
              <a:rPr lang="en-US" baseline="30000" dirty="0" smtClean="0"/>
              <a:t>2</a:t>
            </a:r>
            <a:endParaRPr lang="el-GR" baseline="30000" dirty="0" smtClean="0"/>
          </a:p>
          <a:p>
            <a:r>
              <a:rPr lang="el-GR" dirty="0" smtClean="0"/>
              <a:t>Προεξόφληση: η αναγωγή μελλοντικών ποσών σε σημερινές αξίες.</a:t>
            </a:r>
            <a:endParaRPr lang="en-US" dirty="0" smtClean="0"/>
          </a:p>
        </p:txBody>
      </p:sp>
    </p:spTree>
    <p:extLst>
      <p:ext uri="{BB962C8B-B14F-4D97-AF65-F5344CB8AC3E}">
        <p14:creationId xmlns:p14="http://schemas.microsoft.com/office/powerpoint/2010/main" xmlns="" val="2567884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Τελική αξία – Παρούσα αξία ΙΙΙ</a:t>
            </a:r>
            <a:endParaRPr lang="el-GR" dirty="0"/>
          </a:p>
        </p:txBody>
      </p:sp>
      <p:sp>
        <p:nvSpPr>
          <p:cNvPr id="3" name="2 - Θέση περιεχομένου"/>
          <p:cNvSpPr>
            <a:spLocks noGrp="1"/>
          </p:cNvSpPr>
          <p:nvPr>
            <p:ph sz="quarter" idx="1"/>
          </p:nvPr>
        </p:nvSpPr>
        <p:spPr/>
        <p:txBody>
          <a:bodyPr/>
          <a:lstStyle/>
          <a:p>
            <a:r>
              <a:rPr lang="el-GR" dirty="0" smtClean="0"/>
              <a:t>Γενικά, μετά από Ν περιόδους ανατοκισμού θα έχουμε</a:t>
            </a:r>
          </a:p>
          <a:p>
            <a:r>
              <a:rPr lang="el-GR" dirty="0" smtClean="0"/>
              <a:t>ΤΑ</a:t>
            </a:r>
            <a:r>
              <a:rPr lang="el-GR" baseline="-25000" dirty="0" smtClean="0"/>
              <a:t>Ν</a:t>
            </a:r>
            <a:r>
              <a:rPr lang="el-GR" dirty="0" smtClean="0"/>
              <a:t>=ΠΑ</a:t>
            </a:r>
            <a:r>
              <a:rPr lang="en-US" dirty="0" smtClean="0"/>
              <a:t>x(1+r)</a:t>
            </a:r>
            <a:r>
              <a:rPr lang="en-US" baseline="30000" dirty="0" smtClean="0"/>
              <a:t>N</a:t>
            </a:r>
            <a:r>
              <a:rPr lang="en-US" dirty="0" smtClean="0"/>
              <a:t> </a:t>
            </a:r>
            <a:endParaRPr lang="el-GR" dirty="0" smtClean="0"/>
          </a:p>
          <a:p>
            <a:r>
              <a:rPr lang="el-GR" dirty="0" smtClean="0"/>
              <a:t>ΠΑ=ΤΑ</a:t>
            </a:r>
            <a:r>
              <a:rPr lang="el-GR" baseline="-25000" dirty="0" smtClean="0"/>
              <a:t>Ν</a:t>
            </a:r>
            <a:r>
              <a:rPr lang="en-US" dirty="0" smtClean="0"/>
              <a:t>/(1+r)</a:t>
            </a:r>
            <a:r>
              <a:rPr lang="en-US" baseline="30000" dirty="0" smtClean="0"/>
              <a:t>N</a:t>
            </a:r>
          </a:p>
        </p:txBody>
      </p:sp>
    </p:spTree>
    <p:extLst>
      <p:ext uri="{BB962C8B-B14F-4D97-AF65-F5344CB8AC3E}">
        <p14:creationId xmlns:p14="http://schemas.microsoft.com/office/powerpoint/2010/main" xmlns="" val="13318088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Τελική αξία – Παρούσα αξία </a:t>
            </a:r>
            <a:r>
              <a:rPr lang="en-US" dirty="0" smtClean="0"/>
              <a:t>IV</a:t>
            </a:r>
            <a:endParaRPr lang="el-GR" dirty="0"/>
          </a:p>
        </p:txBody>
      </p:sp>
      <p:sp>
        <p:nvSpPr>
          <p:cNvPr id="3" name="2 - Θέση περιεχομένου"/>
          <p:cNvSpPr>
            <a:spLocks noGrp="1"/>
          </p:cNvSpPr>
          <p:nvPr>
            <p:ph sz="quarter" idx="1"/>
          </p:nvPr>
        </p:nvSpPr>
        <p:spPr/>
        <p:txBody>
          <a:bodyPr>
            <a:normAutofit/>
          </a:bodyPr>
          <a:lstStyle/>
          <a:p>
            <a:r>
              <a:rPr lang="el-GR" u="sng" dirty="0" smtClean="0"/>
              <a:t>Ονομαστικό επιτόκιο: </a:t>
            </a:r>
            <a:r>
              <a:rPr lang="el-GR" dirty="0" smtClean="0"/>
              <a:t>το επιτόκιο, συμβατικά, εκφράζεται πάντοτε σε ετήσια βάση.</a:t>
            </a:r>
          </a:p>
          <a:p>
            <a:endParaRPr lang="el-GR" dirty="0" smtClean="0"/>
          </a:p>
          <a:p>
            <a:r>
              <a:rPr lang="el-GR" u="sng" dirty="0" smtClean="0"/>
              <a:t>Επιτόκιο περιόδου: </a:t>
            </a:r>
            <a:r>
              <a:rPr lang="el-GR" dirty="0" smtClean="0"/>
              <a:t>το επιτόκιο που αντιστοιχεί ανά περίοδο ανατοκισμού. Αν π.χ. έχουμε ένα ετήσιο επιτόκιο 4%, με τριμηνιαίο ανατοκισμό, τότε το επιτόκιο της περιόδου ανατοκισμού 4%/4=1%.</a:t>
            </a:r>
          </a:p>
          <a:p>
            <a:pPr>
              <a:buNone/>
            </a:pPr>
            <a:endParaRPr lang="el-GR" dirty="0"/>
          </a:p>
        </p:txBody>
      </p:sp>
    </p:spTree>
    <p:extLst>
      <p:ext uri="{BB962C8B-B14F-4D97-AF65-F5344CB8AC3E}">
        <p14:creationId xmlns:p14="http://schemas.microsoft.com/office/powerpoint/2010/main" xmlns="" val="2648837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Τελική αξία – Παρούσα αξία </a:t>
            </a:r>
            <a:r>
              <a:rPr lang="en-US" dirty="0" smtClean="0"/>
              <a:t>V</a:t>
            </a:r>
            <a:endParaRPr lang="el-GR" dirty="0"/>
          </a:p>
        </p:txBody>
      </p:sp>
      <p:sp>
        <p:nvSpPr>
          <p:cNvPr id="3" name="2 - Θέση περιεχομένου"/>
          <p:cNvSpPr>
            <a:spLocks noGrp="1"/>
          </p:cNvSpPr>
          <p:nvPr>
            <p:ph sz="quarter" idx="1"/>
          </p:nvPr>
        </p:nvSpPr>
        <p:spPr/>
        <p:txBody>
          <a:bodyPr/>
          <a:lstStyle/>
          <a:p>
            <a:r>
              <a:rPr lang="el-GR" u="sng" dirty="0" smtClean="0"/>
              <a:t>Πραγματικό ετήσιο επιτόκιο: </a:t>
            </a:r>
            <a:r>
              <a:rPr lang="el-GR" dirty="0" smtClean="0"/>
              <a:t>το επιτόκιο που αντιστοιχεί σε ένα έτος, αν συνεκτιμήσουμε τη συχνότητα ανατοκισμού. Αν, π.χ., καταθέσουμε 1 ευρώ σε λογαριασμό με τριμηνιαίο ανατοκισμό και ετήσιο επιτόκιο</a:t>
            </a:r>
            <a:r>
              <a:rPr lang="en-US" dirty="0" smtClean="0"/>
              <a:t> 4%</a:t>
            </a:r>
            <a:r>
              <a:rPr lang="el-GR" dirty="0" smtClean="0"/>
              <a:t>, τότε, μετά από ένα έτος θα έχουμε </a:t>
            </a:r>
          </a:p>
          <a:p>
            <a:r>
              <a:rPr lang="el-GR" dirty="0" smtClean="0"/>
              <a:t>1</a:t>
            </a:r>
            <a:r>
              <a:rPr lang="en-US" dirty="0" smtClean="0"/>
              <a:t> </a:t>
            </a:r>
            <a:r>
              <a:rPr lang="en-US" sz="2000" dirty="0" smtClean="0"/>
              <a:t>x</a:t>
            </a:r>
            <a:r>
              <a:rPr lang="en-US" dirty="0" smtClean="0"/>
              <a:t> (1+4%/4)</a:t>
            </a:r>
            <a:r>
              <a:rPr lang="en-US" baseline="30000" dirty="0" smtClean="0"/>
              <a:t>4</a:t>
            </a:r>
            <a:r>
              <a:rPr lang="en-US" dirty="0" smtClean="0"/>
              <a:t>=1,014=1,041.</a:t>
            </a:r>
          </a:p>
          <a:p>
            <a:r>
              <a:rPr lang="en-US" dirty="0" smtClean="0"/>
              <a:t>To </a:t>
            </a:r>
            <a:r>
              <a:rPr lang="el-GR" dirty="0" smtClean="0"/>
              <a:t>πραγματικό ετήσιο επιτόκιο είναι 4,1%</a:t>
            </a:r>
          </a:p>
          <a:p>
            <a:r>
              <a:rPr lang="el-GR" dirty="0" smtClean="0"/>
              <a:t>Το πραγματικό ετήσιο επιτόκιο είναι μεγαλύτερο από το ονομαστικό.</a:t>
            </a:r>
          </a:p>
          <a:p>
            <a:pPr>
              <a:buNone/>
            </a:pPr>
            <a:endParaRPr lang="el-GR" dirty="0" smtClean="0"/>
          </a:p>
          <a:p>
            <a:endParaRPr lang="el-GR" dirty="0"/>
          </a:p>
        </p:txBody>
      </p:sp>
    </p:spTree>
    <p:extLst>
      <p:ext uri="{BB962C8B-B14F-4D97-AF65-F5344CB8AC3E}">
        <p14:creationId xmlns:p14="http://schemas.microsoft.com/office/powerpoint/2010/main" xmlns="" val="41241553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Τελική αξία – Παρούσα αξία </a:t>
            </a:r>
            <a:r>
              <a:rPr lang="en-US" dirty="0" smtClean="0"/>
              <a:t>V</a:t>
            </a:r>
            <a:r>
              <a:rPr lang="el-GR" dirty="0" smtClean="0"/>
              <a:t>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sz="2400" dirty="0" smtClean="0"/>
              <a:t>Αν έχουμε Ν περιόδους ανατοκισμού ανά έτος και τοκίσουμε τα χρήματά μας (ΠΑ) για Μ έτη τότε:</a:t>
            </a:r>
          </a:p>
          <a:p>
            <a:r>
              <a:rPr lang="el-GR" sz="2400" dirty="0" smtClean="0"/>
              <a:t>ΤΑ</a:t>
            </a:r>
            <a:r>
              <a:rPr lang="el-GR" sz="2400" baseline="-25000" dirty="0" smtClean="0"/>
              <a:t>Μ</a:t>
            </a:r>
            <a:r>
              <a:rPr lang="el-GR" sz="2400" dirty="0" smtClean="0"/>
              <a:t>=ΠΑ(1+</a:t>
            </a:r>
            <a:r>
              <a:rPr lang="en-US" sz="2400" dirty="0" smtClean="0"/>
              <a:t>r/N)</a:t>
            </a:r>
            <a:r>
              <a:rPr lang="en-US" sz="2400" baseline="30000" dirty="0" err="1" smtClean="0"/>
              <a:t>MxN</a:t>
            </a:r>
            <a:endParaRPr lang="en-US" sz="2400" baseline="30000" dirty="0" smtClean="0"/>
          </a:p>
          <a:p>
            <a:r>
              <a:rPr lang="el-GR" sz="2400" dirty="0" smtClean="0"/>
              <a:t>Όσο αυξάνεται η συχνότητα του ανατοκισμού τόσο αυξάνεται η τελική αξία.</a:t>
            </a:r>
          </a:p>
          <a:p>
            <a:r>
              <a:rPr lang="el-GR" sz="2400" dirty="0" smtClean="0"/>
              <a:t>Π.χ. ετήσιο επιτόκιο 6%, ΠΑ 100 ευρώ, διάρκεια κατάθεσης 1 έτος.</a:t>
            </a:r>
          </a:p>
          <a:p>
            <a:r>
              <a:rPr lang="el-GR" sz="2400" dirty="0" smtClean="0"/>
              <a:t>Ετήσιος ανατοκισμός: ΤΑ=</a:t>
            </a:r>
            <a:r>
              <a:rPr lang="en-US" sz="2400" dirty="0" smtClean="0"/>
              <a:t>100x(1+6%)=106</a:t>
            </a:r>
          </a:p>
          <a:p>
            <a:r>
              <a:rPr lang="el-GR" sz="2400" dirty="0" smtClean="0"/>
              <a:t>Εξαμηνιαίος ανατοκισμός: ΤΑ=</a:t>
            </a:r>
            <a:r>
              <a:rPr lang="en-US" sz="2400" dirty="0" smtClean="0"/>
              <a:t> 100</a:t>
            </a:r>
            <a:r>
              <a:rPr lang="en-US" sz="1800" dirty="0" smtClean="0"/>
              <a:t>x</a:t>
            </a:r>
            <a:r>
              <a:rPr lang="en-US" sz="2400" dirty="0" smtClean="0"/>
              <a:t>(1+6%</a:t>
            </a:r>
            <a:r>
              <a:rPr lang="el-GR" sz="2400" dirty="0" smtClean="0"/>
              <a:t>/2</a:t>
            </a:r>
            <a:r>
              <a:rPr lang="en-US" sz="2400" dirty="0" smtClean="0"/>
              <a:t>)</a:t>
            </a:r>
            <a:r>
              <a:rPr lang="el-GR" sz="2400" baseline="30000" dirty="0" smtClean="0"/>
              <a:t>2</a:t>
            </a:r>
            <a:r>
              <a:rPr lang="en-US" sz="2400" dirty="0" smtClean="0"/>
              <a:t>=</a:t>
            </a:r>
            <a:r>
              <a:rPr lang="el-GR" sz="2400" dirty="0" smtClean="0"/>
              <a:t>106,09</a:t>
            </a:r>
          </a:p>
          <a:p>
            <a:r>
              <a:rPr lang="el-GR" sz="2400" dirty="0" smtClean="0"/>
              <a:t>Τριμηνιαίος ανατοκισμός: ΤΑ=</a:t>
            </a:r>
            <a:r>
              <a:rPr lang="en-US" sz="2400" dirty="0" smtClean="0"/>
              <a:t> 100</a:t>
            </a:r>
            <a:r>
              <a:rPr lang="en-US" sz="1800" dirty="0" smtClean="0"/>
              <a:t>x</a:t>
            </a:r>
            <a:r>
              <a:rPr lang="en-US" sz="2400" dirty="0" smtClean="0"/>
              <a:t>(1+6%</a:t>
            </a:r>
            <a:r>
              <a:rPr lang="el-GR" sz="2400" dirty="0" smtClean="0"/>
              <a:t>/4</a:t>
            </a:r>
            <a:r>
              <a:rPr lang="en-US" sz="2400" dirty="0" smtClean="0"/>
              <a:t>)</a:t>
            </a:r>
            <a:r>
              <a:rPr lang="el-GR" sz="2400" baseline="30000" dirty="0" smtClean="0"/>
              <a:t>4</a:t>
            </a:r>
            <a:r>
              <a:rPr lang="en-US" sz="2400" dirty="0" smtClean="0"/>
              <a:t>=</a:t>
            </a:r>
            <a:r>
              <a:rPr lang="el-GR" sz="2400" dirty="0" smtClean="0"/>
              <a:t>106,14</a:t>
            </a:r>
          </a:p>
          <a:p>
            <a:r>
              <a:rPr lang="el-GR" sz="2400" dirty="0" smtClean="0"/>
              <a:t>Μηνιαίος ανατοκισμός: ΤΑ=</a:t>
            </a:r>
            <a:r>
              <a:rPr lang="en-US" sz="2400" dirty="0" smtClean="0"/>
              <a:t>100</a:t>
            </a:r>
            <a:r>
              <a:rPr lang="en-US" sz="1800" dirty="0" smtClean="0"/>
              <a:t>x</a:t>
            </a:r>
            <a:r>
              <a:rPr lang="en-US" sz="2400" dirty="0" smtClean="0"/>
              <a:t>(1+6%</a:t>
            </a:r>
            <a:r>
              <a:rPr lang="el-GR" sz="2400" dirty="0" smtClean="0"/>
              <a:t>/12</a:t>
            </a:r>
            <a:r>
              <a:rPr lang="en-US" sz="2400" dirty="0" smtClean="0"/>
              <a:t>)</a:t>
            </a:r>
            <a:r>
              <a:rPr lang="el-GR" sz="2400" baseline="30000" dirty="0" smtClean="0"/>
              <a:t>12</a:t>
            </a:r>
            <a:r>
              <a:rPr lang="el-GR" sz="2400" dirty="0" smtClean="0"/>
              <a:t>=106,18</a:t>
            </a:r>
          </a:p>
          <a:p>
            <a:r>
              <a:rPr lang="el-GR" sz="2400" dirty="0" smtClean="0"/>
              <a:t>Η συχνότητα των περιόδων ανατοκισμού περιορίζεται από τα κόστη συναλλαγών…</a:t>
            </a:r>
            <a:endParaRPr lang="en-US" sz="2400" dirty="0" smtClean="0"/>
          </a:p>
          <a:p>
            <a:endParaRPr lang="el-GR" dirty="0"/>
          </a:p>
        </p:txBody>
      </p:sp>
    </p:spTree>
    <p:extLst>
      <p:ext uri="{BB962C8B-B14F-4D97-AF65-F5344CB8AC3E}">
        <p14:creationId xmlns:p14="http://schemas.microsoft.com/office/powerpoint/2010/main" xmlns="" val="14748280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a:t>
            </a:r>
            <a:endParaRPr lang="el-GR" dirty="0"/>
          </a:p>
        </p:txBody>
      </p:sp>
      <p:sp>
        <p:nvSpPr>
          <p:cNvPr id="3" name="2 - Θέση περιεχομένου"/>
          <p:cNvSpPr>
            <a:spLocks noGrp="1"/>
          </p:cNvSpPr>
          <p:nvPr>
            <p:ph sz="quarter" idx="1"/>
          </p:nvPr>
        </p:nvSpPr>
        <p:spPr/>
        <p:txBody>
          <a:bodyPr/>
          <a:lstStyle/>
          <a:p>
            <a:r>
              <a:rPr lang="el-GR" dirty="0" smtClean="0"/>
              <a:t>Ας υποθέσουμε ότι αγοράσατε ένα σπίτι πριν από ενάμιση χρόνο, έναντι 150000 ευρώ. Εναλλακτικά, είχατε τη δυνατότητα να τοποθετήσετε τα χρήματά σας σε τραπεζικό λογαριασμό, με επιτόκιο 4% και ετήσιο ανατοκισμό.</a:t>
            </a:r>
          </a:p>
          <a:p>
            <a:r>
              <a:rPr lang="el-GR" dirty="0" smtClean="0"/>
              <a:t>Σήμερα πουλάτε το σπίτι έναντι 100000 ευρώ. </a:t>
            </a:r>
          </a:p>
          <a:p>
            <a:r>
              <a:rPr lang="el-GR" dirty="0" smtClean="0"/>
              <a:t>Πόση ζημιά πραγματοποιήσατε;</a:t>
            </a:r>
          </a:p>
          <a:p>
            <a:endParaRPr lang="el-GR" dirty="0"/>
          </a:p>
        </p:txBody>
      </p:sp>
    </p:spTree>
    <p:extLst>
      <p:ext uri="{BB962C8B-B14F-4D97-AF65-F5344CB8AC3E}">
        <p14:creationId xmlns:p14="http://schemas.microsoft.com/office/powerpoint/2010/main" xmlns="" val="3964245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ΙΙ</a:t>
            </a:r>
            <a:endParaRPr lang="el-GR" dirty="0"/>
          </a:p>
        </p:txBody>
      </p:sp>
      <p:sp>
        <p:nvSpPr>
          <p:cNvPr id="3" name="2 - Θέση περιεχομένου"/>
          <p:cNvSpPr>
            <a:spLocks noGrp="1"/>
          </p:cNvSpPr>
          <p:nvPr>
            <p:ph sz="quarter" idx="1"/>
          </p:nvPr>
        </p:nvSpPr>
        <p:spPr/>
        <p:txBody>
          <a:bodyPr>
            <a:normAutofit fontScale="92500" lnSpcReduction="20000"/>
          </a:bodyPr>
          <a:lstStyle/>
          <a:p>
            <a:r>
              <a:rPr lang="el-GR" dirty="0" smtClean="0"/>
              <a:t>Η σύγκριση των δύο ποσών –αγοράς και πώλησης του σπιτιού- πρέπει να γίνει με αναγωγή σε κοινή χρονική περίοδο. Ένα ευρώ πριν από ενάμιση χρόνο δεν είναι συγκρίσιμο με ένα ευρώ σήμερα.</a:t>
            </a:r>
          </a:p>
          <a:p>
            <a:r>
              <a:rPr lang="el-GR" dirty="0" smtClean="0"/>
              <a:t>Ας υποθέσουμε πως κάνουμε αναγωγή όλων των ποσών στο παρόν (αναγωγή σε οποιαδήποτε άλλη χρονική στιγμή δεν θα μείωνε την εγκυρότητα του αποτελέσματος).</a:t>
            </a:r>
          </a:p>
          <a:p>
            <a:r>
              <a:rPr lang="el-GR" dirty="0" smtClean="0"/>
              <a:t>Το επιτόκιο που θα χρησιμοποιήσουμε θα είναι αυτό που αντιστοιχεί στην εναλλακτική χρήση των κεφαλαίων μας (τραπεζικός λογαριασμός)</a:t>
            </a:r>
          </a:p>
          <a:p>
            <a:r>
              <a:rPr lang="el-GR" dirty="0" smtClean="0"/>
              <a:t>ΤΑ=150000</a:t>
            </a:r>
            <a:r>
              <a:rPr lang="en-US" sz="2200" dirty="0" smtClean="0"/>
              <a:t>x</a:t>
            </a:r>
            <a:r>
              <a:rPr lang="en-US" dirty="0" smtClean="0"/>
              <a:t>(1+4%)</a:t>
            </a:r>
            <a:r>
              <a:rPr lang="en-US" sz="2200" dirty="0" smtClean="0"/>
              <a:t>x</a:t>
            </a:r>
            <a:r>
              <a:rPr lang="en-US" dirty="0" smtClean="0"/>
              <a:t>(1+4%/2)=159120</a:t>
            </a:r>
          </a:p>
          <a:p>
            <a:r>
              <a:rPr lang="el-GR" dirty="0" smtClean="0"/>
              <a:t>Ζημιά: 100000-159120=-59120.</a:t>
            </a:r>
            <a:endParaRPr lang="el-GR" dirty="0"/>
          </a:p>
        </p:txBody>
      </p:sp>
    </p:spTree>
    <p:extLst>
      <p:ext uri="{BB962C8B-B14F-4D97-AF65-F5344CB8AC3E}">
        <p14:creationId xmlns:p14="http://schemas.microsoft.com/office/powerpoint/2010/main" xmlns="" val="2976608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ΙΙΙ</a:t>
            </a:r>
            <a:endParaRPr lang="el-GR" dirty="0"/>
          </a:p>
        </p:txBody>
      </p:sp>
      <p:sp>
        <p:nvSpPr>
          <p:cNvPr id="3" name="2 - Θέση περιεχομένου"/>
          <p:cNvSpPr>
            <a:spLocks noGrp="1"/>
          </p:cNvSpPr>
          <p:nvPr>
            <p:ph sz="quarter" idx="1"/>
          </p:nvPr>
        </p:nvSpPr>
        <p:spPr/>
        <p:txBody>
          <a:bodyPr>
            <a:normAutofit fontScale="85000" lnSpcReduction="10000"/>
          </a:bodyPr>
          <a:lstStyle/>
          <a:p>
            <a:r>
              <a:rPr lang="el-GR" dirty="0" smtClean="0"/>
              <a:t>Έστω ότι πρέπει να πληρώσετε φόρο 3000 ευρώ στην εφορία. Η εφορία σας λέει ότι μπορείτε να πληρώσετε άμεσα με έκπτωση 2% ή να πληρώσετε σε τρεις ίσες δόσεις, με την πρώτη δόση πληρωτέα σήμερα και τις άλλες δύο πληρωτέες ανά τρίμηνο. Έστω ότι έχετε τη δυνατότητα να καταθέσετε τα χρήματά σας στην τράπεζα με επιτόκιο 2,4% και τριμηνιαίο ανατοκισμό. Σας συμφέρει η πρόταση της εφορίας;</a:t>
            </a:r>
          </a:p>
          <a:p>
            <a:r>
              <a:rPr lang="el-GR" dirty="0" smtClean="0"/>
              <a:t>ΠΑ με έκπτωση: 3000-0,02</a:t>
            </a:r>
            <a:r>
              <a:rPr lang="en-US" sz="2000" dirty="0" smtClean="0"/>
              <a:t>x</a:t>
            </a:r>
            <a:r>
              <a:rPr lang="en-US" dirty="0" smtClean="0"/>
              <a:t>3000=2940</a:t>
            </a:r>
          </a:p>
          <a:p>
            <a:r>
              <a:rPr lang="el-GR" dirty="0" smtClean="0"/>
              <a:t>ΠΑ χωρίς έκπτωση:</a:t>
            </a:r>
          </a:p>
          <a:p>
            <a:r>
              <a:rPr lang="el-GR" dirty="0" smtClean="0"/>
              <a:t>Επιτόκιο περιόδου=0,024/4=0,006</a:t>
            </a:r>
          </a:p>
          <a:p>
            <a:r>
              <a:rPr lang="el-GR" dirty="0" smtClean="0"/>
              <a:t>1000+1000/(1,006)+1000/(1,006)</a:t>
            </a:r>
            <a:r>
              <a:rPr lang="el-GR" baseline="30000" dirty="0" smtClean="0"/>
              <a:t>2</a:t>
            </a:r>
            <a:r>
              <a:rPr lang="el-GR" dirty="0" smtClean="0"/>
              <a:t>=	1000+994,036+988,107=2982,143.</a:t>
            </a:r>
          </a:p>
          <a:p>
            <a:r>
              <a:rPr lang="el-GR" dirty="0" smtClean="0"/>
              <a:t>Προκρίνεται η άμεση πληρωμή του φόρου.</a:t>
            </a:r>
            <a:endParaRPr lang="el-GR" dirty="0"/>
          </a:p>
        </p:txBody>
      </p:sp>
    </p:spTree>
    <p:extLst>
      <p:ext uri="{BB962C8B-B14F-4D97-AF65-F5344CB8AC3E}">
        <p14:creationId xmlns:p14="http://schemas.microsoft.com/office/powerpoint/2010/main" xmlns="" val="38562009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Σειρά πληρωμών Ι</a:t>
            </a:r>
            <a:endParaRPr lang="el-GR" dirty="0"/>
          </a:p>
        </p:txBody>
      </p:sp>
      <p:sp>
        <p:nvSpPr>
          <p:cNvPr id="3" name="2 - Θέση περιεχομένου"/>
          <p:cNvSpPr>
            <a:spLocks noGrp="1"/>
          </p:cNvSpPr>
          <p:nvPr>
            <p:ph sz="quarter" idx="1"/>
          </p:nvPr>
        </p:nvSpPr>
        <p:spPr/>
        <p:txBody>
          <a:bodyPr/>
          <a:lstStyle/>
          <a:p>
            <a:r>
              <a:rPr lang="el-GR" dirty="0" smtClean="0"/>
              <a:t>Μια ακολουθία από ίσα ποσά, που καταβάλλονται σε ίσα χρονικά διαστήματα.</a:t>
            </a:r>
          </a:p>
          <a:p>
            <a:r>
              <a:rPr lang="el-GR" dirty="0" smtClean="0"/>
              <a:t>Παραδείγματα: δόση δανείου, ενοίκιο, μισθός</a:t>
            </a:r>
          </a:p>
          <a:p>
            <a:r>
              <a:rPr lang="el-GR" dirty="0" smtClean="0"/>
              <a:t>Προκαταβλητέα σειρά πληρωμών: οι πληρωμές γίνονται στην αρχή κάθε περιόδου</a:t>
            </a:r>
          </a:p>
          <a:p>
            <a:r>
              <a:rPr lang="el-GR" dirty="0" smtClean="0"/>
              <a:t>Ληξιπρόθεσμη σειρά πληρωμών: οι πληρωμές γίνονται στο τέλος κάθε περιόδου.</a:t>
            </a:r>
            <a:endParaRPr lang="el-GR" dirty="0"/>
          </a:p>
        </p:txBody>
      </p:sp>
    </p:spTree>
    <p:extLst>
      <p:ext uri="{BB962C8B-B14F-4D97-AF65-F5344CB8AC3E}">
        <p14:creationId xmlns:p14="http://schemas.microsoft.com/office/powerpoint/2010/main" xmlns="" val="13346436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Σειρά πληρωμών Ι</a:t>
            </a:r>
            <a:endParaRPr lang="el-GR" dirty="0"/>
          </a:p>
        </p:txBody>
      </p:sp>
      <p:sp>
        <p:nvSpPr>
          <p:cNvPr id="3" name="2 - Θέση περιεχομένου"/>
          <p:cNvSpPr>
            <a:spLocks noGrp="1"/>
          </p:cNvSpPr>
          <p:nvPr>
            <p:ph sz="quarter" idx="1"/>
          </p:nvPr>
        </p:nvSpPr>
        <p:spPr/>
        <p:txBody>
          <a:bodyPr/>
          <a:lstStyle/>
          <a:p>
            <a:r>
              <a:rPr lang="el-GR" sz="2400" dirty="0" smtClean="0"/>
              <a:t>Παρούσα αξία ληξιπρόθεσμης σειράς πληρωμών 1 ευρώ</a:t>
            </a:r>
          </a:p>
          <a:p>
            <a:endParaRPr lang="el-GR" dirty="0" smtClean="0"/>
          </a:p>
          <a:p>
            <a:r>
              <a:rPr lang="el-GR" sz="2400" dirty="0" smtClean="0"/>
              <a:t>Τελική αξία ληξιπρόθεσμης σειράς πληρωμών</a:t>
            </a:r>
          </a:p>
          <a:p>
            <a:endParaRPr lang="el-GR" sz="2400" dirty="0" smtClean="0"/>
          </a:p>
          <a:p>
            <a:endParaRPr lang="el-GR" sz="2400" dirty="0" smtClean="0"/>
          </a:p>
          <a:p>
            <a:r>
              <a:rPr lang="el-GR" sz="2400" dirty="0" smtClean="0"/>
              <a:t>Παρούσα αξία προκαταβλητέας σειράς πληρωμών</a:t>
            </a:r>
            <a:endParaRPr lang="en-US" sz="2400" dirty="0" smtClean="0"/>
          </a:p>
          <a:p>
            <a:pPr algn="ctr"/>
            <a:r>
              <a:rPr lang="el-GR" sz="2400" dirty="0" smtClean="0"/>
              <a:t>ΠΑΣ</a:t>
            </a:r>
            <a:r>
              <a:rPr lang="en-US" sz="1800" dirty="0" smtClean="0"/>
              <a:t>x</a:t>
            </a:r>
            <a:r>
              <a:rPr lang="el-GR" sz="2400" dirty="0" smtClean="0"/>
              <a:t>(1+</a:t>
            </a:r>
            <a:r>
              <a:rPr lang="en-US" sz="2400" dirty="0" smtClean="0"/>
              <a:t>r)</a:t>
            </a:r>
            <a:endParaRPr lang="el-GR" sz="2400" dirty="0" smtClean="0"/>
          </a:p>
          <a:p>
            <a:r>
              <a:rPr lang="el-GR" sz="2400" dirty="0" smtClean="0"/>
              <a:t>Τελική αξία προκαταβλητέας σειράς πληρωμών</a:t>
            </a:r>
            <a:endParaRPr lang="en-US" sz="2400" dirty="0" smtClean="0"/>
          </a:p>
          <a:p>
            <a:pPr algn="ctr"/>
            <a:r>
              <a:rPr lang="el-GR" sz="2400" dirty="0" smtClean="0"/>
              <a:t>ΤΑΣ</a:t>
            </a:r>
            <a:r>
              <a:rPr lang="en-US" sz="1800" dirty="0" smtClean="0"/>
              <a:t>x</a:t>
            </a:r>
            <a:r>
              <a:rPr lang="en-US" sz="2400" dirty="0" smtClean="0"/>
              <a:t>(1+r)</a:t>
            </a:r>
            <a:endParaRPr lang="el-GR" sz="2400" dirty="0" smtClean="0"/>
          </a:p>
          <a:p>
            <a:endParaRPr lang="el-GR" sz="2400" dirty="0" smtClean="0"/>
          </a:p>
          <a:p>
            <a:endParaRPr lang="el-GR" dirty="0"/>
          </a:p>
        </p:txBody>
      </p:sp>
      <p:sp>
        <p:nvSpPr>
          <p:cNvPr id="378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3788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627783" y="1916832"/>
            <a:ext cx="2235847" cy="577974"/>
          </a:xfrm>
          <a:prstGeom prst="rect">
            <a:avLst/>
          </a:prstGeom>
          <a:noFill/>
        </p:spPr>
      </p:pic>
      <p:sp>
        <p:nvSpPr>
          <p:cNvPr id="378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37891"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483768" y="2924944"/>
            <a:ext cx="2343356" cy="649982"/>
          </a:xfrm>
          <a:prstGeom prst="rect">
            <a:avLst/>
          </a:prstGeom>
          <a:noFill/>
        </p:spPr>
      </p:pic>
    </p:spTree>
    <p:extLst>
      <p:ext uri="{BB962C8B-B14F-4D97-AF65-F5344CB8AC3E}">
        <p14:creationId xmlns:p14="http://schemas.microsoft.com/office/powerpoint/2010/main" xmlns="" val="15616096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a:t>
            </a:r>
            <a:r>
              <a:rPr lang="en-US" dirty="0" smtClean="0"/>
              <a:t> I</a:t>
            </a:r>
            <a:endParaRPr lang="el-GR" dirty="0"/>
          </a:p>
        </p:txBody>
      </p:sp>
      <p:sp>
        <p:nvSpPr>
          <p:cNvPr id="3" name="2 - Θέση περιεχομένου"/>
          <p:cNvSpPr>
            <a:spLocks noGrp="1"/>
          </p:cNvSpPr>
          <p:nvPr>
            <p:ph sz="quarter" idx="1"/>
          </p:nvPr>
        </p:nvSpPr>
        <p:spPr/>
        <p:txBody>
          <a:bodyPr/>
          <a:lstStyle/>
          <a:p>
            <a:r>
              <a:rPr lang="el-GR" sz="2400" dirty="0" smtClean="0"/>
              <a:t>Έστω ότι εισπράττουμε ενοίκιο 350 ευρώ, καταβαλλόμενο μηνιαία, επιτόκιο 3,6% με μηνιαίο ανατοκισμό. Τα ενοίκια καταβάλλονται στο τέλος του κάθε μήνα.</a:t>
            </a:r>
          </a:p>
          <a:p>
            <a:r>
              <a:rPr lang="el-GR" sz="2400" dirty="0" smtClean="0"/>
              <a:t>Η παρούσα αξία των ενοικίων που θα εισπράξουμε εντός του επόμενου έτους  </a:t>
            </a:r>
          </a:p>
          <a:p>
            <a:endParaRPr lang="el-GR" dirty="0" smtClean="0"/>
          </a:p>
          <a:p>
            <a:r>
              <a:rPr lang="el-GR" dirty="0" smtClean="0"/>
              <a:t>Η τελική αξία των ενοικίων που θα εισπράξουμε εντός του επόμενου έτους</a:t>
            </a:r>
            <a:endParaRPr lang="el-GR" dirty="0"/>
          </a:p>
        </p:txBody>
      </p:sp>
      <p:sp>
        <p:nvSpPr>
          <p:cNvPr id="7373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7373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73733" name="Rectangle 5"/>
          <p:cNvSpPr>
            <a:spLocks noChangeArrowheads="1"/>
          </p:cNvSpPr>
          <p:nvPr/>
        </p:nvSpPr>
        <p:spPr bwMode="auto">
          <a:xfrm>
            <a:off x="0" y="838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
        <p:nvSpPr>
          <p:cNvPr id="737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4301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4300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411760" y="5021930"/>
            <a:ext cx="4320480" cy="732285"/>
          </a:xfrm>
          <a:prstGeom prst="rect">
            <a:avLst/>
          </a:prstGeom>
          <a:noFill/>
        </p:spPr>
      </p:pic>
      <p:sp>
        <p:nvSpPr>
          <p:cNvPr id="43011" name="Rectangle 3"/>
          <p:cNvSpPr>
            <a:spLocks noChangeArrowheads="1"/>
          </p:cNvSpPr>
          <p:nvPr/>
        </p:nvSpPr>
        <p:spPr bwMode="auto">
          <a:xfrm>
            <a:off x="0" y="838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
        <p:nvSpPr>
          <p:cNvPr id="4301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43012"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627784" y="3429000"/>
            <a:ext cx="4415611" cy="669032"/>
          </a:xfrm>
          <a:prstGeom prst="rect">
            <a:avLst/>
          </a:prstGeom>
          <a:noFill/>
        </p:spPr>
      </p:pic>
    </p:spTree>
    <p:extLst>
      <p:ext uri="{BB962C8B-B14F-4D97-AF65-F5344CB8AC3E}">
        <p14:creationId xmlns:p14="http://schemas.microsoft.com/office/powerpoint/2010/main" xmlns="" val="1829462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a:t>
            </a:r>
            <a:r>
              <a:rPr lang="en-US" dirty="0" smtClean="0"/>
              <a:t>I</a:t>
            </a:r>
            <a:endParaRPr lang="el-GR" dirty="0"/>
          </a:p>
        </p:txBody>
      </p:sp>
      <p:sp>
        <p:nvSpPr>
          <p:cNvPr id="3" name="2 - Θέση περιεχομένου"/>
          <p:cNvSpPr>
            <a:spLocks noGrp="1"/>
          </p:cNvSpPr>
          <p:nvPr>
            <p:ph sz="quarter" idx="1"/>
          </p:nvPr>
        </p:nvSpPr>
        <p:spPr/>
        <p:txBody>
          <a:bodyPr/>
          <a:lstStyle/>
          <a:p>
            <a:r>
              <a:rPr lang="el-GR" dirty="0" smtClean="0"/>
              <a:t>Αν τα ενοίκια καταβάλλονταν στην αρχή του μήνα...</a:t>
            </a:r>
          </a:p>
          <a:p>
            <a:endParaRPr lang="el-GR" dirty="0" smtClean="0"/>
          </a:p>
          <a:p>
            <a:r>
              <a:rPr lang="el-GR" dirty="0" smtClean="0"/>
              <a:t>Παρούσα αξία: 4119</a:t>
            </a:r>
            <a:r>
              <a:rPr lang="en-US" dirty="0" smtClean="0"/>
              <a:t>,23 </a:t>
            </a:r>
            <a:r>
              <a:rPr lang="en-US" sz="2000" dirty="0" smtClean="0"/>
              <a:t>x </a:t>
            </a:r>
            <a:r>
              <a:rPr lang="el-GR" dirty="0" smtClean="0"/>
              <a:t>1,003=41</a:t>
            </a:r>
            <a:r>
              <a:rPr lang="en-US" dirty="0" smtClean="0"/>
              <a:t>24,59</a:t>
            </a:r>
            <a:endParaRPr lang="el-GR" dirty="0" smtClean="0"/>
          </a:p>
          <a:p>
            <a:r>
              <a:rPr lang="el-GR" dirty="0" smtClean="0"/>
              <a:t>Τελική αξία: 42</a:t>
            </a:r>
            <a:r>
              <a:rPr lang="en-US" dirty="0" smtClean="0"/>
              <a:t>70 </a:t>
            </a:r>
            <a:r>
              <a:rPr lang="en-US" sz="2000" dirty="0" smtClean="0"/>
              <a:t>x </a:t>
            </a:r>
            <a:r>
              <a:rPr lang="el-GR" dirty="0" smtClean="0"/>
              <a:t>1,003= 42</a:t>
            </a:r>
            <a:r>
              <a:rPr lang="en-US" dirty="0" smtClean="0"/>
              <a:t>82,81</a:t>
            </a:r>
            <a:endParaRPr lang="el-GR" dirty="0"/>
          </a:p>
        </p:txBody>
      </p:sp>
    </p:spTree>
    <p:extLst>
      <p:ext uri="{BB962C8B-B14F-4D97-AF65-F5344CB8AC3E}">
        <p14:creationId xmlns:p14="http://schemas.microsoft.com/office/powerpoint/2010/main" xmlns="" val="30958416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ΙΙΙ</a:t>
            </a:r>
            <a:endParaRPr lang="el-GR" dirty="0"/>
          </a:p>
        </p:txBody>
      </p:sp>
      <p:sp>
        <p:nvSpPr>
          <p:cNvPr id="3" name="2 - Θέση περιεχομένου"/>
          <p:cNvSpPr>
            <a:spLocks noGrp="1"/>
          </p:cNvSpPr>
          <p:nvPr>
            <p:ph sz="quarter" idx="1"/>
          </p:nvPr>
        </p:nvSpPr>
        <p:spPr/>
        <p:txBody>
          <a:bodyPr/>
          <a:lstStyle/>
          <a:p>
            <a:r>
              <a:rPr lang="el-GR" dirty="0" smtClean="0"/>
              <a:t>Αγοράσατε ένα διαμέρισμα πριν από ενάμιση χρόνο έναντι 150000 ευρώ. Εισπράξατε 350 ευρώ στο τέλος κάθε μήνα. Ενάμιση χρόνο μετά πουλάτε το διαμέρισμα έναντι 100000 ευρώ. Υποθέστε ακόμη πως είχατε εναλλακτικά τη δυνατότητα να τοποθετήσετε τα χρήματά σας σε τραπεζικό λογαριασμό με επιτόκιο 4,8% και μηνιαίο ανατοκισμό. Ποια είναι η ζημιά σας από την επένδυση; </a:t>
            </a:r>
            <a:endParaRPr lang="el-GR" dirty="0"/>
          </a:p>
        </p:txBody>
      </p:sp>
    </p:spTree>
    <p:extLst>
      <p:ext uri="{BB962C8B-B14F-4D97-AF65-F5344CB8AC3E}">
        <p14:creationId xmlns:p14="http://schemas.microsoft.com/office/powerpoint/2010/main" xmlns="" val="924780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a:t>
            </a:r>
            <a:r>
              <a:rPr lang="en-US" dirty="0" smtClean="0"/>
              <a:t>IV</a:t>
            </a:r>
            <a:endParaRPr lang="el-GR" dirty="0"/>
          </a:p>
        </p:txBody>
      </p:sp>
      <p:sp>
        <p:nvSpPr>
          <p:cNvPr id="3" name="2 - Θέση περιεχομένου"/>
          <p:cNvSpPr>
            <a:spLocks noGrp="1"/>
          </p:cNvSpPr>
          <p:nvPr>
            <p:ph sz="quarter" idx="1"/>
          </p:nvPr>
        </p:nvSpPr>
        <p:spPr/>
        <p:txBody>
          <a:bodyPr/>
          <a:lstStyle/>
          <a:p>
            <a:r>
              <a:rPr lang="el-GR" dirty="0" smtClean="0"/>
              <a:t>Τελική Αξία Ενοικίων:</a:t>
            </a:r>
          </a:p>
          <a:p>
            <a:endParaRPr lang="el-GR" dirty="0" smtClean="0"/>
          </a:p>
          <a:p>
            <a:r>
              <a:rPr lang="el-GR" dirty="0" smtClean="0"/>
              <a:t>Τελική Αξία Κόστους Κτήσης του Ακινήτου</a:t>
            </a:r>
          </a:p>
          <a:p>
            <a:r>
              <a:rPr lang="el-GR" dirty="0" smtClean="0"/>
              <a:t>150000</a:t>
            </a:r>
            <a:r>
              <a:rPr lang="en-US" dirty="0" smtClean="0"/>
              <a:t>x(1+0,004)</a:t>
            </a:r>
            <a:r>
              <a:rPr lang="en-US" baseline="30000" dirty="0" smtClean="0"/>
              <a:t>18</a:t>
            </a:r>
            <a:r>
              <a:rPr lang="en-US" dirty="0" smtClean="0"/>
              <a:t>=161175</a:t>
            </a:r>
            <a:endParaRPr lang="el-GR" dirty="0" smtClean="0"/>
          </a:p>
          <a:p>
            <a:endParaRPr lang="el-GR" dirty="0" smtClean="0"/>
          </a:p>
          <a:p>
            <a:r>
              <a:rPr lang="el-GR" dirty="0" smtClean="0"/>
              <a:t>Ζημιά: 100000+6519-1</a:t>
            </a:r>
            <a:r>
              <a:rPr lang="en-US" dirty="0" smtClean="0"/>
              <a:t>61175</a:t>
            </a:r>
            <a:r>
              <a:rPr lang="el-GR" dirty="0" smtClean="0"/>
              <a:t>=-</a:t>
            </a:r>
            <a:r>
              <a:rPr lang="en-US" dirty="0" smtClean="0"/>
              <a:t>54656</a:t>
            </a:r>
            <a:r>
              <a:rPr lang="el-GR" dirty="0" smtClean="0"/>
              <a:t> </a:t>
            </a:r>
            <a:endParaRPr lang="el-GR" dirty="0"/>
          </a:p>
        </p:txBody>
      </p:sp>
      <p:sp>
        <p:nvSpPr>
          <p:cNvPr id="706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70657"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555776" y="1988840"/>
            <a:ext cx="3024337" cy="512600"/>
          </a:xfrm>
          <a:prstGeom prst="rect">
            <a:avLst/>
          </a:prstGeom>
          <a:noFill/>
        </p:spPr>
      </p:pic>
    </p:spTree>
    <p:extLst>
      <p:ext uri="{BB962C8B-B14F-4D97-AF65-F5344CB8AC3E}">
        <p14:creationId xmlns:p14="http://schemas.microsoft.com/office/powerpoint/2010/main" xmlns="" val="12912207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a:t>
            </a:r>
            <a:r>
              <a:rPr lang="en-US" dirty="0" smtClean="0"/>
              <a:t>V</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Μια ασφαλιστική εταιρεία σας προτείνει ένα συνταξιοδοτικό πρόγραμμα στο οποίο θα δίνετε στο τέλος κάθε μήνα 60 ευρώ και θα σας δώσει μετά από 25 χρόνια ένα εφ' άπαξ ποσό 33000 ευρώ. Αν έχετε εναλλακτικά τη δυνατότητα να βάζετε κάθε μήνα τα χρήματα σε τραπεζικό λογαριασμό με επιτόκιο 3,6% και μηνιαίο ανατοκισμό, είναι συμφέρουσα η πρόταση της ασφαλιστικής εταιρείας;</a:t>
            </a:r>
          </a:p>
          <a:p>
            <a:endParaRPr lang="el-GR" dirty="0" smtClean="0"/>
          </a:p>
          <a:p>
            <a:endParaRPr lang="el-GR" dirty="0" smtClean="0"/>
          </a:p>
          <a:p>
            <a:r>
              <a:rPr lang="el-GR" dirty="0" smtClean="0"/>
              <a:t>Επομένως είναι συμφέρουσα η πρόταση της ασφαλιστικής εταιρείας</a:t>
            </a:r>
          </a:p>
          <a:p>
            <a:endParaRPr lang="el-GR" dirty="0"/>
          </a:p>
        </p:txBody>
      </p:sp>
      <p:sp>
        <p:nvSpPr>
          <p:cNvPr id="7475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74753"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195736" y="4437112"/>
            <a:ext cx="4265079" cy="669032"/>
          </a:xfrm>
          <a:prstGeom prst="rect">
            <a:avLst/>
          </a:prstGeom>
          <a:noFill/>
        </p:spPr>
      </p:pic>
      <p:sp>
        <p:nvSpPr>
          <p:cNvPr id="74755" name="Rectangle 3"/>
          <p:cNvSpPr>
            <a:spLocks noChangeArrowheads="1"/>
          </p:cNvSpPr>
          <p:nvPr/>
        </p:nvSpPr>
        <p:spPr bwMode="auto">
          <a:xfrm>
            <a:off x="0" y="838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19304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a:t>
            </a:r>
            <a:r>
              <a:rPr lang="en-US" dirty="0" smtClean="0"/>
              <a:t>V</a:t>
            </a:r>
            <a:r>
              <a:rPr lang="el-GR" dirty="0" smtClean="0"/>
              <a:t>Ι</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Αγοράζετε ένα οικόπεδο αξίας 35οοο ευρώ, με δάνειο. Το δάνειο έχει επιτόκιο 6% και θα το εξοφλήσετε σε τρεις ίσες δόσεις, η κάθε μια εκ των οποίων θα καταβληθεί στο τέλος του έτους. </a:t>
            </a:r>
          </a:p>
          <a:p>
            <a:r>
              <a:rPr lang="el-GR" dirty="0" smtClean="0"/>
              <a:t>Κάθε δόση ονομάζεται τοκοχρεολύσιο και έχει δύο μέρη, τον τόκο και το χρεολύσιο. Ο τόκος είναι η απόδοση του κεφαλαίου που μας χορήγησε ο δανειστής και χρεολύσιο είναι το μέρος του κεφαλαίου που επιστρέφουμε στο δανειστή.</a:t>
            </a:r>
          </a:p>
          <a:p>
            <a:r>
              <a:rPr lang="el-GR" dirty="0" smtClean="0"/>
              <a:t>Η παρούσα αξία των δόσεων πρέπει να είναι ίση με το ποσό του δανείου. </a:t>
            </a:r>
            <a:endParaRPr lang="el-GR" dirty="0"/>
          </a:p>
        </p:txBody>
      </p:sp>
    </p:spTree>
    <p:extLst>
      <p:ext uri="{BB962C8B-B14F-4D97-AF65-F5344CB8AC3E}">
        <p14:creationId xmlns:p14="http://schemas.microsoft.com/office/powerpoint/2010/main" xmlns="" val="2989556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a:t>
            </a:r>
            <a:r>
              <a:rPr lang="en-US" dirty="0" smtClean="0"/>
              <a:t>V</a:t>
            </a:r>
            <a:r>
              <a:rPr lang="el-GR" dirty="0" smtClean="0"/>
              <a:t>ΙΙ</a:t>
            </a:r>
            <a:endParaRPr lang="el-GR" dirty="0"/>
          </a:p>
        </p:txBody>
      </p:sp>
      <p:sp>
        <p:nvSpPr>
          <p:cNvPr id="3" name="2 - Θέση περιεχομένου"/>
          <p:cNvSpPr>
            <a:spLocks noGrp="1"/>
          </p:cNvSpPr>
          <p:nvPr>
            <p:ph sz="quarter" idx="1"/>
          </p:nvPr>
        </p:nvSpPr>
        <p:spPr/>
        <p:txBody>
          <a:bodyPr>
            <a:normAutofit/>
          </a:bodyPr>
          <a:lstStyle/>
          <a:p>
            <a:r>
              <a:rPr lang="el-GR" sz="1800" dirty="0" smtClean="0"/>
              <a:t>Δόση: </a:t>
            </a:r>
          </a:p>
          <a:p>
            <a:endParaRPr lang="el-GR" sz="1800" dirty="0" smtClean="0"/>
          </a:p>
          <a:p>
            <a:r>
              <a:rPr lang="el-GR" sz="1800" dirty="0" smtClean="0"/>
              <a:t>Δόση: 13093,84</a:t>
            </a:r>
          </a:p>
          <a:p>
            <a:r>
              <a:rPr lang="el-GR" sz="1800" dirty="0" smtClean="0"/>
              <a:t>Τόκος: Ανεξόφλητο υπόλοιπο </a:t>
            </a:r>
            <a:r>
              <a:rPr lang="en-US" sz="1800" dirty="0" smtClean="0"/>
              <a:t>x </a:t>
            </a:r>
            <a:r>
              <a:rPr lang="el-GR" sz="1800" dirty="0" smtClean="0"/>
              <a:t>επιτόκιο</a:t>
            </a:r>
          </a:p>
          <a:p>
            <a:r>
              <a:rPr lang="el-GR" sz="1800" dirty="0" smtClean="0"/>
              <a:t>Πίνακας απόσβεσης δανείου</a:t>
            </a:r>
            <a:endParaRPr lang="el-GR" sz="1800" dirty="0"/>
          </a:p>
        </p:txBody>
      </p:sp>
      <p:sp>
        <p:nvSpPr>
          <p:cNvPr id="6861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6861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68611"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835696" y="1484784"/>
            <a:ext cx="2677582" cy="525016"/>
          </a:xfrm>
          <a:prstGeom prst="rect">
            <a:avLst/>
          </a:prstGeom>
          <a:noFill/>
        </p:spPr>
      </p:pic>
      <p:graphicFrame>
        <p:nvGraphicFramePr>
          <p:cNvPr id="8" name="7 - Πίνακας"/>
          <p:cNvGraphicFramePr>
            <a:graphicFrameLocks noGrp="1"/>
          </p:cNvGraphicFramePr>
          <p:nvPr/>
        </p:nvGraphicFramePr>
        <p:xfrm>
          <a:off x="1907704" y="3212976"/>
          <a:ext cx="6096000" cy="2608704"/>
        </p:xfrm>
        <a:graphic>
          <a:graphicData uri="http://schemas.openxmlformats.org/drawingml/2006/table">
            <a:tbl>
              <a:tblPr firstRow="1" bandRow="1">
                <a:tableStyleId>{0505E3EF-67EA-436B-97B2-0124C06EBD24}</a:tableStyleId>
              </a:tblPr>
              <a:tblGrid>
                <a:gridCol w="648072"/>
                <a:gridCol w="1224136"/>
                <a:gridCol w="1152128"/>
                <a:gridCol w="1584176"/>
                <a:gridCol w="1487488"/>
              </a:tblGrid>
              <a:tr h="442848">
                <a:tc>
                  <a:txBody>
                    <a:bodyPr/>
                    <a:lstStyle/>
                    <a:p>
                      <a:endParaRPr lang="el-GR" dirty="0"/>
                    </a:p>
                  </a:txBody>
                  <a:tcPr/>
                </a:tc>
                <a:tc>
                  <a:txBody>
                    <a:bodyPr/>
                    <a:lstStyle/>
                    <a:p>
                      <a:r>
                        <a:rPr lang="el-GR" dirty="0" smtClean="0"/>
                        <a:t>Δόση</a:t>
                      </a:r>
                      <a:endParaRPr lang="el-GR" dirty="0"/>
                    </a:p>
                  </a:txBody>
                  <a:tcPr/>
                </a:tc>
                <a:tc>
                  <a:txBody>
                    <a:bodyPr/>
                    <a:lstStyle/>
                    <a:p>
                      <a:r>
                        <a:rPr lang="el-GR" dirty="0" smtClean="0"/>
                        <a:t>Τόκος</a:t>
                      </a:r>
                      <a:endParaRPr lang="el-GR" dirty="0"/>
                    </a:p>
                  </a:txBody>
                  <a:tcPr/>
                </a:tc>
                <a:tc>
                  <a:txBody>
                    <a:bodyPr/>
                    <a:lstStyle/>
                    <a:p>
                      <a:r>
                        <a:rPr lang="el-GR" dirty="0" smtClean="0"/>
                        <a:t>Χρεολύσιο</a:t>
                      </a:r>
                      <a:endParaRPr lang="el-GR" dirty="0"/>
                    </a:p>
                  </a:txBody>
                  <a:tcPr/>
                </a:tc>
                <a:tc>
                  <a:txBody>
                    <a:bodyPr/>
                    <a:lstStyle/>
                    <a:p>
                      <a:r>
                        <a:rPr lang="el-GR" dirty="0" smtClean="0"/>
                        <a:t>Υπόλοιπο</a:t>
                      </a:r>
                      <a:endParaRPr lang="el-GR" dirty="0"/>
                    </a:p>
                  </a:txBody>
                  <a:tcPr/>
                </a:tc>
              </a:tr>
              <a:tr h="442848">
                <a:tc>
                  <a:txBody>
                    <a:bodyPr/>
                    <a:lstStyle/>
                    <a:p>
                      <a:r>
                        <a:rPr lang="el-GR" dirty="0" smtClean="0"/>
                        <a:t>0</a:t>
                      </a:r>
                      <a:endParaRPr lang="el-GR" dirty="0"/>
                    </a:p>
                  </a:txBody>
                  <a:tcPr/>
                </a:tc>
                <a:tc>
                  <a:txBody>
                    <a:bodyPr/>
                    <a:lstStyle/>
                    <a:p>
                      <a:endParaRPr lang="el-GR" dirty="0"/>
                    </a:p>
                  </a:txBody>
                  <a:tcPr/>
                </a:tc>
                <a:tc>
                  <a:txBody>
                    <a:bodyPr/>
                    <a:lstStyle/>
                    <a:p>
                      <a:endParaRPr lang="el-GR" dirty="0"/>
                    </a:p>
                  </a:txBody>
                  <a:tcPr/>
                </a:tc>
                <a:tc>
                  <a:txBody>
                    <a:bodyPr/>
                    <a:lstStyle/>
                    <a:p>
                      <a:endParaRPr lang="el-GR" dirty="0"/>
                    </a:p>
                  </a:txBody>
                  <a:tcPr/>
                </a:tc>
                <a:tc>
                  <a:txBody>
                    <a:bodyPr/>
                    <a:lstStyle/>
                    <a:p>
                      <a:r>
                        <a:rPr lang="el-GR" dirty="0" smtClean="0"/>
                        <a:t>35000</a:t>
                      </a:r>
                      <a:endParaRPr lang="el-GR" dirty="0"/>
                    </a:p>
                  </a:txBody>
                  <a:tcPr/>
                </a:tc>
              </a:tr>
              <a:tr h="442848">
                <a:tc>
                  <a:txBody>
                    <a:bodyPr/>
                    <a:lstStyle/>
                    <a:p>
                      <a:r>
                        <a:rPr lang="el-GR" dirty="0" smtClean="0"/>
                        <a:t>1</a:t>
                      </a:r>
                      <a:endParaRPr lang="el-GR" dirty="0"/>
                    </a:p>
                  </a:txBody>
                  <a:tcPr/>
                </a:tc>
                <a:tc>
                  <a:txBody>
                    <a:bodyPr/>
                    <a:lstStyle/>
                    <a:p>
                      <a:r>
                        <a:rPr lang="el-GR" dirty="0" smtClean="0"/>
                        <a:t>13093,84</a:t>
                      </a:r>
                      <a:endParaRPr lang="el-GR" dirty="0"/>
                    </a:p>
                  </a:txBody>
                  <a:tcPr/>
                </a:tc>
                <a:tc>
                  <a:txBody>
                    <a:bodyPr/>
                    <a:lstStyle/>
                    <a:p>
                      <a:r>
                        <a:rPr lang="el-GR" dirty="0" smtClean="0"/>
                        <a:t>2100</a:t>
                      </a:r>
                      <a:endParaRPr lang="el-GR" dirty="0"/>
                    </a:p>
                  </a:txBody>
                  <a:tcPr/>
                </a:tc>
                <a:tc>
                  <a:txBody>
                    <a:bodyPr/>
                    <a:lstStyle/>
                    <a:p>
                      <a:r>
                        <a:rPr lang="el-GR" dirty="0" smtClean="0"/>
                        <a:t>10993,84</a:t>
                      </a:r>
                      <a:endParaRPr lang="el-GR" dirty="0"/>
                    </a:p>
                  </a:txBody>
                  <a:tcPr/>
                </a:tc>
                <a:tc>
                  <a:txBody>
                    <a:bodyPr/>
                    <a:lstStyle/>
                    <a:p>
                      <a:r>
                        <a:rPr lang="el-GR" dirty="0" smtClean="0"/>
                        <a:t>24006,16</a:t>
                      </a:r>
                      <a:endParaRPr lang="el-GR" dirty="0"/>
                    </a:p>
                  </a:txBody>
                  <a:tcPr/>
                </a:tc>
              </a:tr>
              <a:tr h="442848">
                <a:tc>
                  <a:txBody>
                    <a:bodyPr/>
                    <a:lstStyle/>
                    <a:p>
                      <a:r>
                        <a:rPr lang="el-GR" dirty="0" smtClean="0"/>
                        <a:t>2</a:t>
                      </a:r>
                      <a:endParaRPr lang="el-G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dirty="0" smtClean="0"/>
                        <a:t>13093,84</a:t>
                      </a:r>
                    </a:p>
                    <a:p>
                      <a:endParaRPr lang="el-GR" dirty="0"/>
                    </a:p>
                  </a:txBody>
                  <a:tcPr/>
                </a:tc>
                <a:tc>
                  <a:txBody>
                    <a:bodyPr/>
                    <a:lstStyle/>
                    <a:p>
                      <a:r>
                        <a:rPr lang="el-GR" dirty="0" smtClean="0"/>
                        <a:t>1440,37</a:t>
                      </a:r>
                      <a:endParaRPr lang="el-GR" dirty="0"/>
                    </a:p>
                  </a:txBody>
                  <a:tcPr/>
                </a:tc>
                <a:tc>
                  <a:txBody>
                    <a:bodyPr/>
                    <a:lstStyle/>
                    <a:p>
                      <a:r>
                        <a:rPr lang="el-GR" dirty="0" smtClean="0"/>
                        <a:t>11653,47</a:t>
                      </a:r>
                      <a:endParaRPr lang="el-GR" dirty="0"/>
                    </a:p>
                  </a:txBody>
                  <a:tcPr/>
                </a:tc>
                <a:tc>
                  <a:txBody>
                    <a:bodyPr/>
                    <a:lstStyle/>
                    <a:p>
                      <a:r>
                        <a:rPr lang="el-GR" dirty="0" smtClean="0"/>
                        <a:t>12352,69</a:t>
                      </a:r>
                      <a:endParaRPr lang="el-GR" dirty="0"/>
                    </a:p>
                  </a:txBody>
                  <a:tcPr/>
                </a:tc>
              </a:tr>
              <a:tr h="442848">
                <a:tc>
                  <a:txBody>
                    <a:bodyPr/>
                    <a:lstStyle/>
                    <a:p>
                      <a:r>
                        <a:rPr lang="el-GR" dirty="0" smtClean="0"/>
                        <a:t>3</a:t>
                      </a:r>
                      <a:endParaRPr lang="el-GR"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l-GR" dirty="0" smtClean="0"/>
                        <a:t>13093,84</a:t>
                      </a:r>
                    </a:p>
                    <a:p>
                      <a:endParaRPr lang="el-GR" dirty="0"/>
                    </a:p>
                  </a:txBody>
                  <a:tcPr/>
                </a:tc>
                <a:tc>
                  <a:txBody>
                    <a:bodyPr/>
                    <a:lstStyle/>
                    <a:p>
                      <a:r>
                        <a:rPr lang="el-GR" dirty="0" smtClean="0"/>
                        <a:t>741,16</a:t>
                      </a:r>
                      <a:endParaRPr lang="el-GR" dirty="0"/>
                    </a:p>
                  </a:txBody>
                  <a:tcPr/>
                </a:tc>
                <a:tc>
                  <a:txBody>
                    <a:bodyPr/>
                    <a:lstStyle/>
                    <a:p>
                      <a:r>
                        <a:rPr lang="el-GR" dirty="0" smtClean="0"/>
                        <a:t>12352,68</a:t>
                      </a:r>
                      <a:endParaRPr lang="el-GR" dirty="0"/>
                    </a:p>
                  </a:txBody>
                  <a:tcPr/>
                </a:tc>
                <a:tc>
                  <a:txBody>
                    <a:bodyPr/>
                    <a:lstStyle/>
                    <a:p>
                      <a:r>
                        <a:rPr lang="el-GR" dirty="0" smtClean="0"/>
                        <a:t>0</a:t>
                      </a:r>
                      <a:endParaRPr lang="el-GR" dirty="0"/>
                    </a:p>
                  </a:txBody>
                  <a:tcPr/>
                </a:tc>
              </a:tr>
            </a:tbl>
          </a:graphicData>
        </a:graphic>
      </p:graphicFrame>
    </p:spTree>
    <p:extLst>
      <p:ext uri="{BB962C8B-B14F-4D97-AF65-F5344CB8AC3E}">
        <p14:creationId xmlns:p14="http://schemas.microsoft.com/office/powerpoint/2010/main" xmlns="" val="31049110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Το κόστος κεφαλαίου και τα συστατικά του Ι </a:t>
            </a:r>
            <a:endParaRPr lang="el-GR" dirty="0"/>
          </a:p>
        </p:txBody>
      </p:sp>
      <p:sp>
        <p:nvSpPr>
          <p:cNvPr id="3" name="2 - Θέση περιεχομένου"/>
          <p:cNvSpPr>
            <a:spLocks noGrp="1"/>
          </p:cNvSpPr>
          <p:nvPr>
            <p:ph sz="quarter" idx="1"/>
          </p:nvPr>
        </p:nvSpPr>
        <p:spPr/>
        <p:txBody>
          <a:bodyPr>
            <a:normAutofit/>
          </a:bodyPr>
          <a:lstStyle/>
          <a:p>
            <a:r>
              <a:rPr lang="el-GR" dirty="0" smtClean="0"/>
              <a:t>Στη χρηματοοικονομική διοίκηση, όταν λέμε κεφάλαιο εννοούμε, κυρίως, χρήματα τα οποία αξιοποιούνται έτσι ώστε να αποφέρουν έσοδα για πολλά χρόνια.</a:t>
            </a:r>
          </a:p>
          <a:p>
            <a:r>
              <a:rPr lang="el-GR" dirty="0" smtClean="0"/>
              <a:t>Τέτοιες περιπτώσεις είναι, π.χ., η αγορά ενός μηχανήματος, ενός ακινήτου, μιας άλλης επιχείρησης.</a:t>
            </a:r>
          </a:p>
          <a:p>
            <a:r>
              <a:rPr lang="el-GR" dirty="0" smtClean="0"/>
              <a:t/>
            </a:r>
            <a:br>
              <a:rPr lang="el-GR" dirty="0" smtClean="0"/>
            </a:br>
            <a:endParaRPr lang="el-GR" dirty="0"/>
          </a:p>
        </p:txBody>
      </p:sp>
    </p:spTree>
    <p:extLst>
      <p:ext uri="{BB962C8B-B14F-4D97-AF65-F5344CB8AC3E}">
        <p14:creationId xmlns:p14="http://schemas.microsoft.com/office/powerpoint/2010/main" xmlns="" val="757225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Το κόστος κεφαλαίου και τα συστατικά του ΙΙ</a:t>
            </a:r>
            <a:endParaRPr lang="el-GR" dirty="0"/>
          </a:p>
        </p:txBody>
      </p:sp>
      <p:sp>
        <p:nvSpPr>
          <p:cNvPr id="3" name="2 - Θέση περιεχομένου"/>
          <p:cNvSpPr>
            <a:spLocks noGrp="1"/>
          </p:cNvSpPr>
          <p:nvPr>
            <p:ph sz="quarter" idx="1"/>
          </p:nvPr>
        </p:nvSpPr>
        <p:spPr/>
        <p:txBody>
          <a:bodyPr/>
          <a:lstStyle/>
          <a:p>
            <a:r>
              <a:rPr lang="el-GR" dirty="0" smtClean="0"/>
              <a:t>Επομένως, το κεφάλαιο δεν περιλαμβάνει το σύνολο του παθητικού (π.χ., δεν περιλαμβάνει πιστώσεις από προμηθευτές).</a:t>
            </a:r>
          </a:p>
          <a:p>
            <a:r>
              <a:rPr lang="el-GR" dirty="0" smtClean="0"/>
              <a:t>Αντίστοιχα, οι επενδύσεις δεν περιλαμβάνουν το σύνολο του ενεργητικού (π.χ. δεν περιλαμβάνουν πιστώσεις προς τους πελάτες)</a:t>
            </a:r>
          </a:p>
          <a:p>
            <a:r>
              <a:rPr lang="el-GR" dirty="0" smtClean="0"/>
              <a:t>Οι όροι επενδύσεις και κεφάλαιο χρησιμοποιούνται με διαφορετικό τρόπο από ότι στη λογιστική.</a:t>
            </a:r>
          </a:p>
          <a:p>
            <a:endParaRPr lang="el-GR" dirty="0"/>
          </a:p>
        </p:txBody>
      </p:sp>
    </p:spTree>
    <p:extLst>
      <p:ext uri="{BB962C8B-B14F-4D97-AF65-F5344CB8AC3E}">
        <p14:creationId xmlns:p14="http://schemas.microsoft.com/office/powerpoint/2010/main" xmlns="" val="519699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Το κόστος κεφαλαίου και τα συστατικά του ΙΙΙ</a:t>
            </a:r>
            <a:endParaRPr lang="el-GR" dirty="0"/>
          </a:p>
        </p:txBody>
      </p:sp>
      <p:sp>
        <p:nvSpPr>
          <p:cNvPr id="3" name="2 - Θέση περιεχομένου"/>
          <p:cNvSpPr>
            <a:spLocks noGrp="1"/>
          </p:cNvSpPr>
          <p:nvPr>
            <p:ph sz="quarter" idx="1"/>
          </p:nvPr>
        </p:nvSpPr>
        <p:spPr/>
        <p:txBody>
          <a:bodyPr>
            <a:normAutofit fontScale="92500"/>
          </a:bodyPr>
          <a:lstStyle/>
          <a:p>
            <a:r>
              <a:rPr lang="el-GR" dirty="0" smtClean="0"/>
              <a:t>Το κόστος του κεφαλαίου εκφράζει την απόδοση που απαιτούν οι χρηματοδότες της επιχείρησης προκειμένου να της χορηγήσουν τα κεφάλαιά τους.</a:t>
            </a:r>
          </a:p>
          <a:p>
            <a:r>
              <a:rPr lang="el-GR" dirty="0" smtClean="0"/>
              <a:t>Καθώς τα κεφάλαια είναι ίδια και ξένα, το κόστος κεφαλαίου διακρίνεται σε κόστος ίδιων κεφαλαίων και σε κόστος ξένων κεφαλαίων.</a:t>
            </a:r>
          </a:p>
          <a:p>
            <a:r>
              <a:rPr lang="el-GR" dirty="0" smtClean="0"/>
              <a:t>Το κόστος των ιδίων κεφαλαίων εκφράζει την απόδοση που απαιτεί ένας επιχειρηματίας προκειμένου να δεσμεύσει τα κεφάλαιά του στην επιχείρηση.</a:t>
            </a:r>
          </a:p>
          <a:p>
            <a:r>
              <a:rPr lang="el-GR" dirty="0" smtClean="0"/>
              <a:t>Το κόστος των ξένων κεφαλαίων εκφράζει την απόδοση που απαιτούν οι δανειστές.</a:t>
            </a:r>
            <a:endParaRPr lang="el-GR" dirty="0"/>
          </a:p>
        </p:txBody>
      </p:sp>
    </p:spTree>
    <p:extLst>
      <p:ext uri="{BB962C8B-B14F-4D97-AF65-F5344CB8AC3E}">
        <p14:creationId xmlns:p14="http://schemas.microsoft.com/office/powerpoint/2010/main" xmlns="" val="715842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Μέσο Σταθμικό Κόστος Κεφαλαίου</a:t>
            </a:r>
            <a:endParaRPr lang="el-GR" dirty="0"/>
          </a:p>
        </p:txBody>
      </p:sp>
      <p:sp>
        <p:nvSpPr>
          <p:cNvPr id="3" name="2 - Θέση περιεχομένου"/>
          <p:cNvSpPr>
            <a:spLocks noGrp="1"/>
          </p:cNvSpPr>
          <p:nvPr>
            <p:ph sz="quarter" idx="1"/>
          </p:nvPr>
        </p:nvSpPr>
        <p:spPr/>
        <p:txBody>
          <a:bodyPr/>
          <a:lstStyle/>
          <a:p>
            <a:r>
              <a:rPr lang="el-GR" dirty="0" smtClean="0"/>
              <a:t>Το μέσο σταθμικό κόστος κεφαλαίου (ΜΕΣΚΚ) είναι ο σταθμικός μέσος όρος του κόστους κεφαλαίου των ιδίων και των ξένων κεφαλαίων.</a:t>
            </a:r>
          </a:p>
          <a:p>
            <a:r>
              <a:rPr lang="el-GR" dirty="0" smtClean="0"/>
              <a:t>Έστω ότι τα ίδια κεφάλαια συμμετέχουν με ποσοστό </a:t>
            </a:r>
            <a:r>
              <a:rPr lang="en-US" dirty="0" smtClean="0"/>
              <a:t>w</a:t>
            </a:r>
            <a:r>
              <a:rPr lang="en-US" baseline="-25000" dirty="0" smtClean="0"/>
              <a:t>e</a:t>
            </a:r>
            <a:r>
              <a:rPr lang="en-US" dirty="0" smtClean="0"/>
              <a:t> </a:t>
            </a:r>
            <a:r>
              <a:rPr lang="el-GR" dirty="0" smtClean="0"/>
              <a:t>στο σύνολο των κεφαλαίων και τα ξένα κεφάλαια συμμετέχουν με ποσοστό </a:t>
            </a:r>
            <a:r>
              <a:rPr lang="en-US" dirty="0" smtClean="0"/>
              <a:t>w</a:t>
            </a:r>
            <a:r>
              <a:rPr lang="en-US" baseline="-25000" dirty="0" smtClean="0"/>
              <a:t>d</a:t>
            </a:r>
            <a:r>
              <a:rPr lang="en-US" dirty="0" smtClean="0"/>
              <a:t> (</a:t>
            </a:r>
            <a:r>
              <a:rPr lang="en-US" dirty="0" err="1" smtClean="0"/>
              <a:t>w</a:t>
            </a:r>
            <a:r>
              <a:rPr lang="en-US" baseline="-25000" dirty="0" err="1" smtClean="0"/>
              <a:t>e</a:t>
            </a:r>
            <a:r>
              <a:rPr lang="en-US" dirty="0" err="1" smtClean="0"/>
              <a:t>+w</a:t>
            </a:r>
            <a:r>
              <a:rPr lang="en-US" baseline="-25000" dirty="0" err="1" smtClean="0"/>
              <a:t>d</a:t>
            </a:r>
            <a:r>
              <a:rPr lang="en-US" dirty="0" smtClean="0"/>
              <a:t>=1)</a:t>
            </a:r>
            <a:r>
              <a:rPr lang="el-GR" dirty="0" smtClean="0"/>
              <a:t>.</a:t>
            </a:r>
          </a:p>
          <a:p>
            <a:r>
              <a:rPr lang="el-GR" dirty="0" smtClean="0"/>
              <a:t>Έστω ότι η απόδοση που απαιτούν οι κεφαλαιούχοι των ιδίων κεφαλαίων είναι </a:t>
            </a:r>
            <a:r>
              <a:rPr lang="en-US" dirty="0" smtClean="0"/>
              <a:t>r</a:t>
            </a:r>
            <a:r>
              <a:rPr lang="en-US" baseline="-25000" dirty="0" smtClean="0"/>
              <a:t>e</a:t>
            </a:r>
            <a:r>
              <a:rPr lang="en-US" dirty="0" smtClean="0"/>
              <a:t> </a:t>
            </a:r>
            <a:r>
              <a:rPr lang="el-GR" dirty="0" smtClean="0"/>
              <a:t>και ότι η απόδοση που απαιτούν οι δανειστές είναι </a:t>
            </a:r>
            <a:r>
              <a:rPr lang="en-US" dirty="0" smtClean="0"/>
              <a:t>r</a:t>
            </a:r>
            <a:r>
              <a:rPr lang="en-US" baseline="-25000" dirty="0" smtClean="0"/>
              <a:t>d</a:t>
            </a:r>
            <a:r>
              <a:rPr lang="en-US" dirty="0" smtClean="0"/>
              <a:t>.</a:t>
            </a:r>
          </a:p>
          <a:p>
            <a:r>
              <a:rPr lang="en-US" dirty="0" smtClean="0"/>
              <a:t>To </a:t>
            </a:r>
            <a:r>
              <a:rPr lang="el-GR" dirty="0" smtClean="0"/>
              <a:t>ΜΕΣΚΚ είναι </a:t>
            </a:r>
            <a:r>
              <a:rPr lang="en-US" dirty="0" smtClean="0"/>
              <a:t>w</a:t>
            </a:r>
            <a:r>
              <a:rPr lang="en-US" baseline="-25000" dirty="0" smtClean="0"/>
              <a:t>e </a:t>
            </a:r>
            <a:r>
              <a:rPr lang="en-US" sz="2000" dirty="0" smtClean="0"/>
              <a:t>x</a:t>
            </a:r>
            <a:r>
              <a:rPr lang="en-US" dirty="0" smtClean="0"/>
              <a:t> r</a:t>
            </a:r>
            <a:r>
              <a:rPr lang="en-US" baseline="-25000" dirty="0" smtClean="0"/>
              <a:t>e</a:t>
            </a:r>
            <a:r>
              <a:rPr lang="en-US" dirty="0" smtClean="0"/>
              <a:t> + w</a:t>
            </a:r>
            <a:r>
              <a:rPr lang="en-US" baseline="-25000" dirty="0" smtClean="0"/>
              <a:t>d</a:t>
            </a:r>
            <a:r>
              <a:rPr lang="en-US" dirty="0" smtClean="0"/>
              <a:t> </a:t>
            </a:r>
            <a:r>
              <a:rPr lang="en-US" sz="2000" dirty="0" smtClean="0"/>
              <a:t>x</a:t>
            </a:r>
            <a:r>
              <a:rPr lang="en-US" dirty="0" smtClean="0"/>
              <a:t> r</a:t>
            </a:r>
            <a:r>
              <a:rPr lang="en-US" baseline="-25000" dirty="0" smtClean="0"/>
              <a:t>d</a:t>
            </a:r>
            <a:endParaRPr lang="el-GR" baseline="-25000" dirty="0"/>
          </a:p>
        </p:txBody>
      </p:sp>
    </p:spTree>
    <p:extLst>
      <p:ext uri="{BB962C8B-B14F-4D97-AF65-F5344CB8AC3E}">
        <p14:creationId xmlns:p14="http://schemas.microsoft.com/office/powerpoint/2010/main" xmlns="" val="30606712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Το κόστος των ιδίων κεφαλαίων</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Το γεγονός ότι ο επιχειρηματίας δεν θα πιέσει την επιχείρηση να του αποφέρει κέρδη με τον ίδιο τρόπο με τον οποίο ένας δανειστής θα πιέσει για την αποπληρωμή των απαιτήσεών του δε σημαίνει ότι τα κεφάλαια του επιχειρηματία είναι δεδομένα για την επιχείρηση ή «δωρεάν».</a:t>
            </a:r>
          </a:p>
          <a:p>
            <a:r>
              <a:rPr lang="el-GR" dirty="0" smtClean="0"/>
              <a:t>Θα μπορούσαν να είχαν δεσμευθεί σε μια άλλη, κερδοφόρα τοποθέτηση.</a:t>
            </a:r>
          </a:p>
          <a:p>
            <a:r>
              <a:rPr lang="el-GR" dirty="0" smtClean="0"/>
              <a:t>Ο επιχειρηματίας μπορεί να αποσύρει τη συμμετοχή του από την επιχείρηση και να επενδύσει σε μια άλλη δραστηριότητα (αυτό είναι πιο πιθανό σε επιχείρηση με πολλούς κεφαλαιούχους).</a:t>
            </a:r>
          </a:p>
          <a:p>
            <a:endParaRPr lang="el-GR" dirty="0"/>
          </a:p>
        </p:txBody>
      </p:sp>
    </p:spTree>
    <p:extLst>
      <p:ext uri="{BB962C8B-B14F-4D97-AF65-F5344CB8AC3E}">
        <p14:creationId xmlns:p14="http://schemas.microsoft.com/office/powerpoint/2010/main" xmlns="" val="37507837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υπολογισμός του κόστος δανείου Ι</a:t>
            </a:r>
            <a:endParaRPr lang="el-GR" dirty="0"/>
          </a:p>
        </p:txBody>
      </p:sp>
      <p:sp>
        <p:nvSpPr>
          <p:cNvPr id="3" name="2 - Θέση περιεχομένου"/>
          <p:cNvSpPr>
            <a:spLocks noGrp="1"/>
          </p:cNvSpPr>
          <p:nvPr>
            <p:ph sz="quarter" idx="1"/>
          </p:nvPr>
        </p:nvSpPr>
        <p:spPr/>
        <p:txBody>
          <a:bodyPr/>
          <a:lstStyle/>
          <a:p>
            <a:r>
              <a:rPr lang="el-GR" dirty="0" smtClean="0"/>
              <a:t>Μπορούμε να ρωτήσουμε μια τράπεζα σχετικά με τους όρους με τους οποίους θα μας χορηγούσε κεφάλαια για μια επένδυση</a:t>
            </a:r>
          </a:p>
          <a:p>
            <a:r>
              <a:rPr lang="el-GR" dirty="0" smtClean="0"/>
              <a:t>Μπορούμε, αν εργαζόμαστε σε μια μεγάλη επιχείρηση, να δούμε την αξία και, κατ’ επέκταση το προεξοφλητικό επιτόκιο του ομολογιακού δανείου που έχει ήδη εκδώσει η επιχείρηση.</a:t>
            </a:r>
            <a:endParaRPr lang="el-GR" dirty="0"/>
          </a:p>
        </p:txBody>
      </p:sp>
    </p:spTree>
    <p:extLst>
      <p:ext uri="{BB962C8B-B14F-4D97-AF65-F5344CB8AC3E}">
        <p14:creationId xmlns:p14="http://schemas.microsoft.com/office/powerpoint/2010/main" xmlns="" val="13203729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υπολογισμός του κόστος δανείου ΙΙ</a:t>
            </a:r>
            <a:endParaRPr lang="el-GR" dirty="0"/>
          </a:p>
        </p:txBody>
      </p:sp>
      <p:sp>
        <p:nvSpPr>
          <p:cNvPr id="3" name="2 - Θέση περιεχομένου"/>
          <p:cNvSpPr>
            <a:spLocks noGrp="1"/>
          </p:cNvSpPr>
          <p:nvPr>
            <p:ph sz="quarter" idx="1"/>
          </p:nvPr>
        </p:nvSpPr>
        <p:spPr/>
        <p:txBody>
          <a:bodyPr>
            <a:normAutofit fontScale="85000" lnSpcReduction="20000"/>
          </a:bodyPr>
          <a:lstStyle/>
          <a:p>
            <a:r>
              <a:rPr lang="el-GR" dirty="0" smtClean="0"/>
              <a:t>Αν το κόστος του δανείου είναι 10% και ο φορολογικός συντελεστής για τα κέρδη της επιχείρησης είναι 40%, τότε το κόστος του δανείου είναι 10%(1-40%)=6%.</a:t>
            </a:r>
          </a:p>
          <a:p>
            <a:r>
              <a:rPr lang="el-GR" dirty="0" smtClean="0"/>
              <a:t>Ο λόγος είναι ότι οι φόροι μειώνουν το φορολογητέο κέρδος.</a:t>
            </a:r>
          </a:p>
          <a:p>
            <a:r>
              <a:rPr lang="el-GR" dirty="0" smtClean="0"/>
              <a:t>Αν π.χ. μια επιχείρηση έχει κέρδη προ τόκων και φόρων 80 ευρώ, </a:t>
            </a:r>
            <a:r>
              <a:rPr lang="en-US" dirty="0" smtClean="0"/>
              <a:t> </a:t>
            </a:r>
            <a:r>
              <a:rPr lang="el-GR" dirty="0" smtClean="0"/>
              <a:t>δάνεια 100 ευρώ, τα έξοδα τόκων 10 ευρώ (10%</a:t>
            </a:r>
            <a:r>
              <a:rPr lang="en-US" dirty="0" smtClean="0"/>
              <a:t> x 100)</a:t>
            </a:r>
            <a:r>
              <a:rPr lang="el-GR" dirty="0" smtClean="0"/>
              <a:t>, και ο φορολογικός συντελεστής είναι 40%, τότε το μετά από φόρους αποτέλεσμα θα είναι </a:t>
            </a:r>
          </a:p>
          <a:p>
            <a:r>
              <a:rPr lang="el-GR" dirty="0" smtClean="0"/>
              <a:t>(80-10)-(80-10)</a:t>
            </a:r>
            <a:r>
              <a:rPr lang="en-US" sz="2000" dirty="0" smtClean="0"/>
              <a:t>x</a:t>
            </a:r>
            <a:r>
              <a:rPr lang="el-GR" dirty="0" smtClean="0"/>
              <a:t>40%=42.</a:t>
            </a:r>
          </a:p>
          <a:p>
            <a:r>
              <a:rPr lang="el-GR" dirty="0" smtClean="0"/>
              <a:t>Αν δεν υπήρχε ξένο κεφάλαιο (ούτε και τόκοι) τότε το μετά από φόρους αποτέλεσμα θα ήταν </a:t>
            </a:r>
          </a:p>
          <a:p>
            <a:r>
              <a:rPr lang="el-GR" dirty="0" smtClean="0"/>
              <a:t>80-80</a:t>
            </a:r>
            <a:r>
              <a:rPr lang="en-US" sz="2200" dirty="0" smtClean="0"/>
              <a:t>x</a:t>
            </a:r>
            <a:r>
              <a:rPr lang="en-US" dirty="0" smtClean="0"/>
              <a:t>40%=48.</a:t>
            </a:r>
            <a:endParaRPr lang="el-GR" dirty="0" smtClean="0"/>
          </a:p>
          <a:p>
            <a:r>
              <a:rPr lang="el-GR" dirty="0" smtClean="0"/>
              <a:t>Έτσι, ενώ η διαφορά στα έξοδα είναι 10 ευρώ, η διαφορά στα κέρδη είναι 6 ευρώ: 10%</a:t>
            </a:r>
            <a:r>
              <a:rPr lang="en-US" sz="2100" dirty="0" smtClean="0"/>
              <a:t> </a:t>
            </a:r>
            <a:r>
              <a:rPr lang="en-US" dirty="0" smtClean="0"/>
              <a:t>(1-40%)</a:t>
            </a:r>
          </a:p>
          <a:p>
            <a:endParaRPr lang="el-GR" dirty="0"/>
          </a:p>
        </p:txBody>
      </p:sp>
    </p:spTree>
    <p:extLst>
      <p:ext uri="{BB962C8B-B14F-4D97-AF65-F5344CB8AC3E}">
        <p14:creationId xmlns:p14="http://schemas.microsoft.com/office/powerpoint/2010/main" xmlns="" val="22500245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Υπολογισμός του ΜΕΣΚΚ Ι</a:t>
            </a:r>
            <a:endParaRPr lang="el-GR" dirty="0"/>
          </a:p>
        </p:txBody>
      </p:sp>
      <p:sp>
        <p:nvSpPr>
          <p:cNvPr id="3" name="2 - Θέση περιεχομένου"/>
          <p:cNvSpPr>
            <a:spLocks noGrp="1"/>
          </p:cNvSpPr>
          <p:nvPr>
            <p:ph sz="quarter" idx="1"/>
          </p:nvPr>
        </p:nvSpPr>
        <p:spPr/>
        <p:txBody>
          <a:bodyPr/>
          <a:lstStyle/>
          <a:p>
            <a:r>
              <a:rPr lang="el-GR" dirty="0" smtClean="0"/>
              <a:t>Το ΜΕΣΚΚ επηρεάζεται από</a:t>
            </a:r>
          </a:p>
          <a:p>
            <a:endParaRPr lang="el-GR" dirty="0" smtClean="0"/>
          </a:p>
          <a:p>
            <a:r>
              <a:rPr lang="el-GR" dirty="0" smtClean="0"/>
              <a:t>Το φορολογικό πλαίσιο</a:t>
            </a:r>
          </a:p>
          <a:p>
            <a:r>
              <a:rPr lang="el-GR" dirty="0" smtClean="0"/>
              <a:t>Ο πληθωρισμός</a:t>
            </a:r>
          </a:p>
          <a:p>
            <a:r>
              <a:rPr lang="el-GR" dirty="0" smtClean="0"/>
              <a:t>Η γενική κατάσταση της οικονομίας</a:t>
            </a:r>
          </a:p>
          <a:p>
            <a:r>
              <a:rPr lang="el-GR" dirty="0" smtClean="0"/>
              <a:t>Ο χρηματοοικονομικός κίνδυνος της κάθε επένδυσης</a:t>
            </a:r>
          </a:p>
          <a:p>
            <a:r>
              <a:rPr lang="el-GR" dirty="0" smtClean="0"/>
              <a:t>Δεν εφαρμόζουμε το ίδιο ΜΕΣΚΚ σε όλες τις επενδύσεις μιας επιχείρησης</a:t>
            </a:r>
            <a:endParaRPr lang="el-GR" dirty="0"/>
          </a:p>
        </p:txBody>
      </p:sp>
    </p:spTree>
    <p:extLst>
      <p:ext uri="{BB962C8B-B14F-4D97-AF65-F5344CB8AC3E}">
        <p14:creationId xmlns:p14="http://schemas.microsoft.com/office/powerpoint/2010/main" xmlns="" val="3005780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Υπολογισμός του ΜΕΣΚΚ ΙΙ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Οριακά κόστη και όχι ιστορικά</a:t>
            </a:r>
          </a:p>
          <a:p>
            <a:endParaRPr lang="el-GR" dirty="0" smtClean="0"/>
          </a:p>
          <a:p>
            <a:r>
              <a:rPr lang="el-GR" dirty="0" smtClean="0"/>
              <a:t>Κόστη δανεισμού συμπεριλαμβανομένων των φόρων</a:t>
            </a:r>
            <a:endParaRPr lang="en-US" dirty="0" smtClean="0"/>
          </a:p>
          <a:p>
            <a:endParaRPr lang="el-GR" dirty="0" smtClean="0"/>
          </a:p>
          <a:p>
            <a:r>
              <a:rPr lang="el-GR" dirty="0" smtClean="0"/>
              <a:t>Οι συντελεστές στάθμισης αφορούν τη χρηματοδότηση της επένδυσης και όχι την κεφαλαιακή διάρθρωση όπως ίσχυσε στο παρελθόν.</a:t>
            </a:r>
          </a:p>
          <a:p>
            <a:endParaRPr lang="el-GR" dirty="0" smtClean="0"/>
          </a:p>
          <a:p>
            <a:r>
              <a:rPr lang="el-GR" dirty="0" smtClean="0"/>
              <a:t>Στο βαθμό που είναι δυνατόν, οι συντελεστές στάθμισης πρέπει να βασίζονται σε αγοραίες τιμές και όχι σε λογιστικές.</a:t>
            </a:r>
            <a:endParaRPr lang="el-GR" dirty="0"/>
          </a:p>
        </p:txBody>
      </p:sp>
    </p:spTree>
    <p:extLst>
      <p:ext uri="{BB962C8B-B14F-4D97-AF65-F5344CB8AC3E}">
        <p14:creationId xmlns:p14="http://schemas.microsoft.com/office/powerpoint/2010/main" xmlns="" val="6667766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Υπολογισμός του ΜΕΣΚΚ ΙΙΙ</a:t>
            </a:r>
            <a:endParaRPr lang="el-GR" dirty="0"/>
          </a:p>
        </p:txBody>
      </p:sp>
      <p:sp>
        <p:nvSpPr>
          <p:cNvPr id="3" name="2 - Θέση περιεχομένου"/>
          <p:cNvSpPr>
            <a:spLocks noGrp="1"/>
          </p:cNvSpPr>
          <p:nvPr>
            <p:ph sz="quarter" idx="1"/>
          </p:nvPr>
        </p:nvSpPr>
        <p:spPr/>
        <p:txBody>
          <a:bodyPr/>
          <a:lstStyle/>
          <a:p>
            <a:r>
              <a:rPr lang="el-GR" dirty="0" smtClean="0"/>
              <a:t>Το κόστος των ξένων κεφαλαίων είναι πάντοτε πιο υψηλό από το κόστος των ιδίων κεφαλαίων.</a:t>
            </a:r>
          </a:p>
          <a:p>
            <a:r>
              <a:rPr lang="el-GR" dirty="0" smtClean="0"/>
              <a:t>Ο λόγος είναι ότι ο κίνδυνος είναι υψηλότερος για τα ίδια κεφάλαια.</a:t>
            </a:r>
          </a:p>
          <a:p>
            <a:r>
              <a:rPr lang="el-GR" dirty="0" smtClean="0"/>
              <a:t>Πρώτα πληρώνονται οι τόκοι και στη συνέχεια, αν υπάρχουν κέρδη, αποδίδεται μέρος από τα κέρδη στους «ιδιοκτήτες».</a:t>
            </a:r>
            <a:endParaRPr lang="el-GR" dirty="0"/>
          </a:p>
        </p:txBody>
      </p:sp>
    </p:spTree>
    <p:extLst>
      <p:ext uri="{BB962C8B-B14F-4D97-AF65-F5344CB8AC3E}">
        <p14:creationId xmlns:p14="http://schemas.microsoft.com/office/powerpoint/2010/main" xmlns="" val="2522186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Autofit/>
          </a:bodyPr>
          <a:lstStyle/>
          <a:p>
            <a:r>
              <a:rPr lang="el-GR" sz="2800" dirty="0" smtClean="0"/>
              <a:t>Ποιο κόστος κεφαλαίου εφαρμόζουμε στην αξιολόγηση των επενδύσεων;</a:t>
            </a:r>
            <a:endParaRPr lang="el-GR" sz="2800" dirty="0"/>
          </a:p>
        </p:txBody>
      </p:sp>
      <p:sp>
        <p:nvSpPr>
          <p:cNvPr id="3" name="2 - Θέση περιεχομένου"/>
          <p:cNvSpPr>
            <a:spLocks noGrp="1"/>
          </p:cNvSpPr>
          <p:nvPr>
            <p:ph sz="quarter" idx="1"/>
          </p:nvPr>
        </p:nvSpPr>
        <p:spPr/>
        <p:txBody>
          <a:bodyPr/>
          <a:lstStyle/>
          <a:p>
            <a:r>
              <a:rPr lang="el-GR" dirty="0" smtClean="0"/>
              <a:t>Αν εκτιμούμε τη σκοπιμότητα της επένδυσης για αυτόν που έχει εισφέρει τα ίδια κεφάλαια (συχνά ο επιχειρηματίας), τότε εφαρμόζουμε το κόστος των ιδίων κεφαλαίων.</a:t>
            </a:r>
          </a:p>
          <a:p>
            <a:r>
              <a:rPr lang="el-GR" dirty="0" smtClean="0"/>
              <a:t>Αν εκτιμούμε τη σκοπιμότητα της επένδυσης για το σύνολο των κεφαλαίων, τότε χρησιμοποιούμε το ΜΕΣΚΚ.</a:t>
            </a:r>
          </a:p>
          <a:p>
            <a:r>
              <a:rPr lang="el-GR" dirty="0" smtClean="0"/>
              <a:t>Η καλύτερη κατανομή κεφαλαίων στο σύνολο της οικονομίας (και όχι για μερικούς μόνο κεφαλαιούχους) απαιτεί την εφαρμογή του ΜΕΣΚΚ. </a:t>
            </a:r>
            <a:endParaRPr lang="el-GR" dirty="0"/>
          </a:p>
        </p:txBody>
      </p:sp>
    </p:spTree>
    <p:extLst>
      <p:ext uri="{BB962C8B-B14F-4D97-AF65-F5344CB8AC3E}">
        <p14:creationId xmlns:p14="http://schemas.microsoft.com/office/powerpoint/2010/main" xmlns="" val="26569024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Κριτήρια αξιολόγησης επενδύσεων Ι</a:t>
            </a:r>
            <a:endParaRPr lang="el-GR" dirty="0"/>
          </a:p>
        </p:txBody>
      </p:sp>
      <p:sp>
        <p:nvSpPr>
          <p:cNvPr id="3" name="2 - Θέση περιεχομένου"/>
          <p:cNvSpPr>
            <a:spLocks noGrp="1"/>
          </p:cNvSpPr>
          <p:nvPr>
            <p:ph sz="quarter" idx="1"/>
          </p:nvPr>
        </p:nvSpPr>
        <p:spPr/>
        <p:txBody>
          <a:bodyPr/>
          <a:lstStyle/>
          <a:p>
            <a:r>
              <a:rPr lang="el-GR" dirty="0" smtClean="0"/>
              <a:t>Αποφασίζουμε αν θα προκρίνουμε μια επένδυση…</a:t>
            </a:r>
          </a:p>
          <a:p>
            <a:endParaRPr lang="el-GR" dirty="0" smtClean="0"/>
          </a:p>
          <a:p>
            <a:r>
              <a:rPr lang="el-GR" dirty="0" smtClean="0"/>
              <a:t>Αναλύουμε τις εναλλακτικές δυνατότητες</a:t>
            </a:r>
          </a:p>
          <a:p>
            <a:endParaRPr lang="el-GR" dirty="0" smtClean="0"/>
          </a:p>
          <a:p>
            <a:r>
              <a:rPr lang="el-GR" dirty="0" smtClean="0"/>
              <a:t>Αφορά μακροπρόθεσμες επενδύσεις και μεγάλα ποσά</a:t>
            </a:r>
          </a:p>
          <a:p>
            <a:endParaRPr lang="el-GR" dirty="0" smtClean="0"/>
          </a:p>
          <a:p>
            <a:r>
              <a:rPr lang="el-GR" dirty="0" smtClean="0"/>
              <a:t>Πολύ σημαντική υπόθεση για κάθε επιχείρηση</a:t>
            </a:r>
          </a:p>
          <a:p>
            <a:endParaRPr lang="el-GR" dirty="0" smtClean="0"/>
          </a:p>
        </p:txBody>
      </p:sp>
    </p:spTree>
    <p:extLst>
      <p:ext uri="{BB962C8B-B14F-4D97-AF65-F5344CB8AC3E}">
        <p14:creationId xmlns:p14="http://schemas.microsoft.com/office/powerpoint/2010/main" xmlns="" val="3695855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Κριτήρια αξιολόγησης επενδύσεων ΙΙ</a:t>
            </a:r>
            <a:endParaRPr lang="el-GR" dirty="0"/>
          </a:p>
        </p:txBody>
      </p:sp>
      <p:sp>
        <p:nvSpPr>
          <p:cNvPr id="3" name="2 - Θέση περιεχομένου"/>
          <p:cNvSpPr>
            <a:spLocks noGrp="1"/>
          </p:cNvSpPr>
          <p:nvPr>
            <p:ph sz="quarter" idx="1"/>
          </p:nvPr>
        </p:nvSpPr>
        <p:spPr/>
        <p:txBody>
          <a:bodyPr/>
          <a:lstStyle/>
          <a:p>
            <a:r>
              <a:rPr lang="el-GR" dirty="0" smtClean="0"/>
              <a:t>Κυριότερα κριτήρια:</a:t>
            </a:r>
            <a:endParaRPr lang="en-US" dirty="0" smtClean="0"/>
          </a:p>
          <a:p>
            <a:endParaRPr lang="el-GR" dirty="0" smtClean="0"/>
          </a:p>
          <a:p>
            <a:r>
              <a:rPr lang="el-GR" dirty="0" smtClean="0"/>
              <a:t>Περίοδος </a:t>
            </a:r>
            <a:r>
              <a:rPr lang="el-GR" dirty="0" err="1" smtClean="0"/>
              <a:t>Επανείσπραξης</a:t>
            </a:r>
            <a:r>
              <a:rPr lang="el-GR" dirty="0" smtClean="0"/>
              <a:t> Κεφαλαίων</a:t>
            </a:r>
          </a:p>
          <a:p>
            <a:r>
              <a:rPr lang="el-GR" dirty="0" smtClean="0"/>
              <a:t>Καθαρή Παρούσα Αξία</a:t>
            </a:r>
          </a:p>
          <a:p>
            <a:r>
              <a:rPr lang="el-GR" dirty="0" smtClean="0"/>
              <a:t>Εσωτερικός Βαθμός Απόδοσης</a:t>
            </a:r>
          </a:p>
          <a:p>
            <a:r>
              <a:rPr lang="el-GR" dirty="0" smtClean="0"/>
              <a:t>Δείκτης κερδοφορίας</a:t>
            </a:r>
          </a:p>
          <a:p>
            <a:endParaRPr lang="el-GR" dirty="0"/>
          </a:p>
        </p:txBody>
      </p:sp>
    </p:spTree>
    <p:extLst>
      <p:ext uri="{BB962C8B-B14F-4D97-AF65-F5344CB8AC3E}">
        <p14:creationId xmlns:p14="http://schemas.microsoft.com/office/powerpoint/2010/main" xmlns="" val="17361212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Στάδια αξιολόγησης επενδύσεων</a:t>
            </a:r>
            <a:endParaRPr lang="el-GR" dirty="0"/>
          </a:p>
        </p:txBody>
      </p:sp>
      <p:sp>
        <p:nvSpPr>
          <p:cNvPr id="3" name="2 - Θέση περιεχομένου"/>
          <p:cNvSpPr>
            <a:spLocks noGrp="1"/>
          </p:cNvSpPr>
          <p:nvPr>
            <p:ph sz="quarter" idx="1"/>
          </p:nvPr>
        </p:nvSpPr>
        <p:spPr/>
        <p:txBody>
          <a:bodyPr/>
          <a:lstStyle/>
          <a:p>
            <a:r>
              <a:rPr lang="el-GR" dirty="0" smtClean="0"/>
              <a:t>Εκτίμηση των ταμειακών ροών της επένδυσης</a:t>
            </a:r>
            <a:r>
              <a:rPr lang="en-US" dirty="0" smtClean="0"/>
              <a:t>.</a:t>
            </a:r>
            <a:endParaRPr lang="el-GR" dirty="0" smtClean="0"/>
          </a:p>
          <a:p>
            <a:endParaRPr lang="en-US" dirty="0" smtClean="0"/>
          </a:p>
          <a:p>
            <a:r>
              <a:rPr lang="el-GR" dirty="0" smtClean="0"/>
              <a:t>Αξιολόγηση της αβεβαιότητας και του κινδύνου των ταμειακών ροών</a:t>
            </a:r>
            <a:r>
              <a:rPr lang="en-US" dirty="0" smtClean="0"/>
              <a:t>.</a:t>
            </a:r>
            <a:endParaRPr lang="el-GR" dirty="0" smtClean="0"/>
          </a:p>
          <a:p>
            <a:endParaRPr lang="en-US" dirty="0" smtClean="0"/>
          </a:p>
          <a:p>
            <a:r>
              <a:rPr lang="el-GR" dirty="0" smtClean="0"/>
              <a:t>Προσδιορισμός του ΜΕΣΚΚ του έργου</a:t>
            </a:r>
            <a:r>
              <a:rPr lang="en-US" dirty="0" smtClean="0"/>
              <a:t>.</a:t>
            </a:r>
            <a:endParaRPr lang="el-GR" dirty="0" smtClean="0"/>
          </a:p>
          <a:p>
            <a:endParaRPr lang="en-US" dirty="0" smtClean="0"/>
          </a:p>
          <a:p>
            <a:r>
              <a:rPr lang="el-GR" dirty="0" smtClean="0"/>
              <a:t>Αξιολόγηση των ταμειακών ροών ως προς τη σκοπιμότητα του έργου</a:t>
            </a:r>
            <a:endParaRPr lang="el-GR" dirty="0"/>
          </a:p>
        </p:txBody>
      </p:sp>
    </p:spTree>
    <p:extLst>
      <p:ext uri="{BB962C8B-B14F-4D97-AF65-F5344CB8AC3E}">
        <p14:creationId xmlns:p14="http://schemas.microsoft.com/office/powerpoint/2010/main" xmlns="" val="25968384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Ανεξάρτητα και αμοιβαίως αποκλειόμενα έργα</a:t>
            </a:r>
            <a:endParaRPr lang="el-GR" dirty="0"/>
          </a:p>
        </p:txBody>
      </p:sp>
      <p:sp>
        <p:nvSpPr>
          <p:cNvPr id="3" name="2 - Θέση περιεχομένου"/>
          <p:cNvSpPr>
            <a:spLocks noGrp="1"/>
          </p:cNvSpPr>
          <p:nvPr>
            <p:ph sz="quarter" idx="1"/>
          </p:nvPr>
        </p:nvSpPr>
        <p:spPr/>
        <p:txBody>
          <a:bodyPr/>
          <a:lstStyle/>
          <a:p>
            <a:r>
              <a:rPr lang="el-GR" dirty="0" smtClean="0"/>
              <a:t>Δύο αξιολογούμενες επενδύσεις μπορούν να είναι</a:t>
            </a:r>
          </a:p>
          <a:p>
            <a:endParaRPr lang="el-GR" dirty="0" smtClean="0"/>
          </a:p>
          <a:p>
            <a:r>
              <a:rPr lang="el-GR" dirty="0" smtClean="0"/>
              <a:t>Ανεξάρτητες: αν οι ταμειακές ροές από το ένα έργο δεν επηρεάζουν τις ταμειακές ροές από το άλλο (π.χ. είναι εφικτό να υλοποιηθούν και οι δύο επενδύσεις)</a:t>
            </a:r>
            <a:endParaRPr lang="en-US" dirty="0" smtClean="0"/>
          </a:p>
          <a:p>
            <a:endParaRPr lang="el-GR" dirty="0" smtClean="0"/>
          </a:p>
          <a:p>
            <a:r>
              <a:rPr lang="el-GR" dirty="0" smtClean="0"/>
              <a:t>Αμοιβαία αποκλειόμενες: αν οι ταμειακές ροές των δύο έργων αλληλεπιδρούν (π.χ. αν τα χρήματα της επιχείρησης δεν αρκούν για να υλοποιηθούν και οι δύο επενδύσεις)</a:t>
            </a:r>
          </a:p>
        </p:txBody>
      </p:sp>
    </p:spTree>
    <p:extLst>
      <p:ext uri="{BB962C8B-B14F-4D97-AF65-F5344CB8AC3E}">
        <p14:creationId xmlns:p14="http://schemas.microsoft.com/office/powerpoint/2010/main" xmlns="" val="6274046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Περίοδος </a:t>
            </a:r>
            <a:r>
              <a:rPr lang="el-GR" dirty="0" err="1" smtClean="0"/>
              <a:t>επανείσπραξης</a:t>
            </a:r>
            <a:r>
              <a:rPr lang="el-GR" dirty="0" smtClean="0"/>
              <a:t> Ι</a:t>
            </a:r>
            <a:endParaRPr lang="el-GR" dirty="0"/>
          </a:p>
        </p:txBody>
      </p:sp>
      <p:sp>
        <p:nvSpPr>
          <p:cNvPr id="3" name="2 - Θέση περιεχομένου"/>
          <p:cNvSpPr>
            <a:spLocks noGrp="1"/>
          </p:cNvSpPr>
          <p:nvPr>
            <p:ph sz="quarter" idx="1"/>
          </p:nvPr>
        </p:nvSpPr>
        <p:spPr/>
        <p:txBody>
          <a:bodyPr/>
          <a:lstStyle/>
          <a:p>
            <a:r>
              <a:rPr lang="el-GR" dirty="0" smtClean="0"/>
              <a:t>Μια επένδυση προκρίνεται αν ο επενδυτής επανακτά το κεφάλαιό του συντομότερα από μια χρονική περίοδο αναφοράς.</a:t>
            </a:r>
          </a:p>
          <a:p>
            <a:r>
              <a:rPr lang="el-GR" dirty="0" smtClean="0"/>
              <a:t>Ο πίνακας εμφανίζει τις ταμειακές ροές του έργου Α</a:t>
            </a:r>
          </a:p>
          <a:p>
            <a:endParaRPr lang="el-GR" dirty="0" smtClean="0"/>
          </a:p>
          <a:p>
            <a:endParaRPr lang="el-GR" dirty="0" smtClean="0"/>
          </a:p>
          <a:p>
            <a:endParaRPr lang="el-GR" dirty="0" smtClean="0"/>
          </a:p>
          <a:p>
            <a:endParaRPr lang="el-GR" dirty="0" smtClean="0"/>
          </a:p>
          <a:p>
            <a:r>
              <a:rPr lang="el-GR" dirty="0" smtClean="0"/>
              <a:t>Περίοδος </a:t>
            </a:r>
            <a:r>
              <a:rPr lang="el-GR" dirty="0" err="1" smtClean="0"/>
              <a:t>επανείσπραξης</a:t>
            </a:r>
            <a:r>
              <a:rPr lang="el-GR" dirty="0" smtClean="0"/>
              <a:t> έργου Α: </a:t>
            </a:r>
          </a:p>
          <a:p>
            <a:endParaRPr lang="el-GR" dirty="0"/>
          </a:p>
        </p:txBody>
      </p:sp>
      <p:graphicFrame>
        <p:nvGraphicFramePr>
          <p:cNvPr id="11" name="10 - Πίνακας"/>
          <p:cNvGraphicFramePr>
            <a:graphicFrameLocks noGrp="1"/>
          </p:cNvGraphicFramePr>
          <p:nvPr/>
        </p:nvGraphicFramePr>
        <p:xfrm>
          <a:off x="1259632" y="3573016"/>
          <a:ext cx="5092825" cy="736600"/>
        </p:xfrm>
        <a:graphic>
          <a:graphicData uri="http://schemas.openxmlformats.org/drawingml/2006/table">
            <a:tbl>
              <a:tblPr firstRow="1" bandRow="1">
                <a:tableStyleId>{22838BEF-8BB2-4498-84A7-C5851F593DF1}</a:tableStyleId>
              </a:tblPr>
              <a:tblGrid>
                <a:gridCol w="1296145"/>
                <a:gridCol w="740985"/>
                <a:gridCol w="1018565"/>
                <a:gridCol w="1018565"/>
                <a:gridCol w="1018565"/>
              </a:tblGrid>
              <a:tr h="360040">
                <a:tc>
                  <a:txBody>
                    <a:bodyPr/>
                    <a:lstStyle/>
                    <a:p>
                      <a:r>
                        <a:rPr lang="el-GR" b="1" dirty="0" smtClean="0">
                          <a:solidFill>
                            <a:schemeClr val="tx1"/>
                          </a:solidFill>
                        </a:rPr>
                        <a:t>Περίοδος</a:t>
                      </a:r>
                      <a:endParaRPr lang="el-GR" b="1" dirty="0">
                        <a:solidFill>
                          <a:schemeClr val="tx1"/>
                        </a:solidFill>
                      </a:endParaRPr>
                    </a:p>
                  </a:txBody>
                  <a:tcPr/>
                </a:tc>
                <a:tc>
                  <a:txBody>
                    <a:bodyPr/>
                    <a:lstStyle/>
                    <a:p>
                      <a:r>
                        <a:rPr lang="el-GR" b="0" dirty="0" smtClean="0">
                          <a:solidFill>
                            <a:schemeClr val="tx1"/>
                          </a:solidFill>
                        </a:rPr>
                        <a:t>0</a:t>
                      </a:r>
                      <a:endParaRPr lang="el-GR" b="0" dirty="0">
                        <a:solidFill>
                          <a:schemeClr val="tx1"/>
                        </a:solidFill>
                      </a:endParaRPr>
                    </a:p>
                  </a:txBody>
                  <a:tcPr/>
                </a:tc>
                <a:tc>
                  <a:txBody>
                    <a:bodyPr/>
                    <a:lstStyle/>
                    <a:p>
                      <a:r>
                        <a:rPr lang="el-GR" dirty="0" smtClean="0"/>
                        <a:t>1</a:t>
                      </a:r>
                      <a:endParaRPr lang="el-GR" dirty="0"/>
                    </a:p>
                  </a:txBody>
                  <a:tcPr/>
                </a:tc>
                <a:tc>
                  <a:txBody>
                    <a:bodyPr/>
                    <a:lstStyle/>
                    <a:p>
                      <a:r>
                        <a:rPr lang="el-GR" dirty="0" smtClean="0"/>
                        <a:t>2</a:t>
                      </a:r>
                      <a:endParaRPr lang="el-GR" dirty="0"/>
                    </a:p>
                  </a:txBody>
                  <a:tcPr/>
                </a:tc>
                <a:tc>
                  <a:txBody>
                    <a:bodyPr/>
                    <a:lstStyle/>
                    <a:p>
                      <a:r>
                        <a:rPr lang="el-GR" dirty="0" smtClean="0"/>
                        <a:t>3</a:t>
                      </a:r>
                      <a:endParaRPr lang="el-GR" dirty="0"/>
                    </a:p>
                  </a:txBody>
                  <a:tcPr/>
                </a:tc>
              </a:tr>
              <a:tr h="370840">
                <a:tc>
                  <a:txBody>
                    <a:bodyPr/>
                    <a:lstStyle/>
                    <a:p>
                      <a:r>
                        <a:rPr lang="el-GR" b="1" dirty="0" smtClean="0"/>
                        <a:t>Ταμ. Ροή</a:t>
                      </a:r>
                      <a:endParaRPr lang="el-GR" b="1" dirty="0"/>
                    </a:p>
                  </a:txBody>
                  <a:tcPr/>
                </a:tc>
                <a:tc>
                  <a:txBody>
                    <a:bodyPr/>
                    <a:lstStyle/>
                    <a:p>
                      <a:r>
                        <a:rPr lang="el-GR" dirty="0" smtClean="0"/>
                        <a:t>-200</a:t>
                      </a:r>
                      <a:endParaRPr lang="el-GR" dirty="0"/>
                    </a:p>
                  </a:txBody>
                  <a:tcPr/>
                </a:tc>
                <a:tc>
                  <a:txBody>
                    <a:bodyPr/>
                    <a:lstStyle/>
                    <a:p>
                      <a:r>
                        <a:rPr lang="el-GR" dirty="0" smtClean="0"/>
                        <a:t>20</a:t>
                      </a:r>
                      <a:endParaRPr lang="el-GR" dirty="0"/>
                    </a:p>
                  </a:txBody>
                  <a:tcPr/>
                </a:tc>
                <a:tc>
                  <a:txBody>
                    <a:bodyPr/>
                    <a:lstStyle/>
                    <a:p>
                      <a:r>
                        <a:rPr lang="el-GR" dirty="0" smtClean="0"/>
                        <a:t>120</a:t>
                      </a:r>
                      <a:endParaRPr lang="el-GR" dirty="0"/>
                    </a:p>
                  </a:txBody>
                  <a:tcPr/>
                </a:tc>
                <a:tc>
                  <a:txBody>
                    <a:bodyPr/>
                    <a:lstStyle/>
                    <a:p>
                      <a:r>
                        <a:rPr lang="el-GR" dirty="0" smtClean="0"/>
                        <a:t>160</a:t>
                      </a:r>
                      <a:endParaRPr lang="el-GR" dirty="0"/>
                    </a:p>
                  </a:txBody>
                  <a:tcPr/>
                </a:tc>
              </a:tr>
            </a:tbl>
          </a:graphicData>
        </a:graphic>
      </p:graphicFrame>
    </p:spTree>
    <p:extLst>
      <p:ext uri="{BB962C8B-B14F-4D97-AF65-F5344CB8AC3E}">
        <p14:creationId xmlns:p14="http://schemas.microsoft.com/office/powerpoint/2010/main" xmlns="" val="34790952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Περίοδος </a:t>
            </a:r>
            <a:r>
              <a:rPr lang="el-GR" dirty="0" err="1" smtClean="0"/>
              <a:t>επανείσπραξης</a:t>
            </a:r>
            <a:r>
              <a:rPr lang="el-GR" dirty="0" smtClean="0"/>
              <a:t> ΙΙ</a:t>
            </a:r>
            <a:endParaRPr lang="el-GR" dirty="0"/>
          </a:p>
        </p:txBody>
      </p:sp>
      <p:sp>
        <p:nvSpPr>
          <p:cNvPr id="3" name="2 - Θέση περιεχομένου"/>
          <p:cNvSpPr>
            <a:spLocks noGrp="1"/>
          </p:cNvSpPr>
          <p:nvPr>
            <p:ph sz="quarter" idx="1"/>
          </p:nvPr>
        </p:nvSpPr>
        <p:spPr/>
        <p:txBody>
          <a:bodyPr/>
          <a:lstStyle/>
          <a:p>
            <a:r>
              <a:rPr lang="el-GR" dirty="0" smtClean="0"/>
              <a:t>Στο τέλος της δεύτερης περιόδου (π.χ. έτος) έχουμε συγκεντρώσει 140 ευρώ και μας απομένουν άλλα 60 προκειμένου να καλύψουμε όλο το αρχικό κεφάλαιο της επένδυσης.</a:t>
            </a:r>
          </a:p>
          <a:p>
            <a:r>
              <a:rPr lang="el-GR" dirty="0" smtClean="0"/>
              <a:t>Αν υποθέσουμε ότι τα χρήματα της τρίτης περιόδου κατανέμονται ομοιόμορφα κατά μήκος της περιόδου, τότε το αρχικό κεφάλαιο θα επανακτηθεί σε</a:t>
            </a:r>
          </a:p>
          <a:p>
            <a:pPr>
              <a:buNone/>
            </a:pPr>
            <a:r>
              <a:rPr lang="el-GR" dirty="0" smtClean="0"/>
              <a:t>	2 έτη και </a:t>
            </a:r>
            <a:r>
              <a:rPr lang="el-GR" sz="2400" dirty="0" smtClean="0"/>
              <a:t>60/160, </a:t>
            </a:r>
            <a:r>
              <a:rPr lang="el-GR" dirty="0" smtClean="0"/>
              <a:t>δηλαδή σε 2,375 έτη (δύο έτη και τεσσερισήμισι μήνες) </a:t>
            </a:r>
          </a:p>
          <a:p>
            <a:endParaRPr lang="el-GR" dirty="0"/>
          </a:p>
        </p:txBody>
      </p:sp>
    </p:spTree>
    <p:extLst>
      <p:ext uri="{BB962C8B-B14F-4D97-AF65-F5344CB8AC3E}">
        <p14:creationId xmlns:p14="http://schemas.microsoft.com/office/powerpoint/2010/main" xmlns="" val="21897161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Περίοδος </a:t>
            </a:r>
            <a:r>
              <a:rPr lang="el-GR" dirty="0" err="1" smtClean="0"/>
              <a:t>επανείσπραξης</a:t>
            </a:r>
            <a:r>
              <a:rPr lang="el-GR" dirty="0" smtClean="0"/>
              <a:t> ΙΙΙ</a:t>
            </a:r>
            <a:endParaRPr lang="el-GR" dirty="0"/>
          </a:p>
        </p:txBody>
      </p:sp>
      <p:sp>
        <p:nvSpPr>
          <p:cNvPr id="3" name="2 - Θέση περιεχομένου"/>
          <p:cNvSpPr>
            <a:spLocks noGrp="1"/>
          </p:cNvSpPr>
          <p:nvPr>
            <p:ph sz="quarter" idx="1"/>
          </p:nvPr>
        </p:nvSpPr>
        <p:spPr/>
        <p:txBody>
          <a:bodyPr/>
          <a:lstStyle/>
          <a:p>
            <a:r>
              <a:rPr lang="el-GR" dirty="0" smtClean="0"/>
              <a:t>Το έργο Β προσφέρει τη δυνατότητα συντομότερης </a:t>
            </a:r>
            <a:r>
              <a:rPr lang="el-GR" dirty="0" err="1" smtClean="0"/>
              <a:t>επανείσπραξης</a:t>
            </a:r>
            <a:r>
              <a:rPr lang="el-GR" dirty="0" smtClean="0"/>
              <a:t> του κεφαλαίου.</a:t>
            </a:r>
          </a:p>
          <a:p>
            <a:endParaRPr lang="el-GR" dirty="0" smtClean="0"/>
          </a:p>
          <a:p>
            <a:pPr>
              <a:buNone/>
            </a:pPr>
            <a:endParaRPr lang="el-GR" dirty="0" smtClean="0"/>
          </a:p>
          <a:p>
            <a:endParaRPr lang="el-GR" dirty="0" smtClean="0"/>
          </a:p>
          <a:p>
            <a:r>
              <a:rPr lang="el-GR" dirty="0" smtClean="0"/>
              <a:t>Η </a:t>
            </a:r>
            <a:r>
              <a:rPr lang="el-GR" dirty="0" err="1" smtClean="0"/>
              <a:t>επανείσπραξη</a:t>
            </a:r>
            <a:r>
              <a:rPr lang="el-GR" dirty="0" smtClean="0"/>
              <a:t> του κεφαλαίου γίνεται σε 1,6 έτη</a:t>
            </a:r>
            <a:endParaRPr lang="el-GR" dirty="0"/>
          </a:p>
        </p:txBody>
      </p:sp>
      <p:graphicFrame>
        <p:nvGraphicFramePr>
          <p:cNvPr id="4" name="3 - Πίνακας"/>
          <p:cNvGraphicFramePr>
            <a:graphicFrameLocks noGrp="1"/>
          </p:cNvGraphicFramePr>
          <p:nvPr/>
        </p:nvGraphicFramePr>
        <p:xfrm>
          <a:off x="1763688" y="2636912"/>
          <a:ext cx="6096000" cy="741680"/>
        </p:xfrm>
        <a:graphic>
          <a:graphicData uri="http://schemas.openxmlformats.org/drawingml/2006/table">
            <a:tbl>
              <a:tblPr firstRow="1" bandRow="1">
                <a:tableStyleId>{0505E3EF-67EA-436B-97B2-0124C06EBD24}</a:tableStyleId>
              </a:tblPr>
              <a:tblGrid>
                <a:gridCol w="1324947"/>
                <a:gridCol w="1113453"/>
                <a:gridCol w="1219200"/>
                <a:gridCol w="1219200"/>
                <a:gridCol w="1219200"/>
              </a:tblGrid>
              <a:tr h="370840">
                <a:tc>
                  <a:txBody>
                    <a:bodyPr/>
                    <a:lstStyle/>
                    <a:p>
                      <a:r>
                        <a:rPr lang="el-GR" dirty="0" smtClean="0"/>
                        <a:t>Περίοδος</a:t>
                      </a:r>
                      <a:endParaRPr lang="el-GR" dirty="0"/>
                    </a:p>
                  </a:txBody>
                  <a:tcPr/>
                </a:tc>
                <a:tc>
                  <a:txBody>
                    <a:bodyPr/>
                    <a:lstStyle/>
                    <a:p>
                      <a:r>
                        <a:rPr lang="el-GR" dirty="0" smtClean="0"/>
                        <a:t>0</a:t>
                      </a:r>
                      <a:endParaRPr lang="el-GR" dirty="0"/>
                    </a:p>
                  </a:txBody>
                  <a:tcPr/>
                </a:tc>
                <a:tc>
                  <a:txBody>
                    <a:bodyPr/>
                    <a:lstStyle/>
                    <a:p>
                      <a:r>
                        <a:rPr lang="el-GR" dirty="0" smtClean="0"/>
                        <a:t>1</a:t>
                      </a:r>
                      <a:endParaRPr lang="el-GR" dirty="0"/>
                    </a:p>
                  </a:txBody>
                  <a:tcPr/>
                </a:tc>
                <a:tc>
                  <a:txBody>
                    <a:bodyPr/>
                    <a:lstStyle/>
                    <a:p>
                      <a:r>
                        <a:rPr lang="el-GR" dirty="0" smtClean="0"/>
                        <a:t>2</a:t>
                      </a:r>
                      <a:endParaRPr lang="el-GR" dirty="0"/>
                    </a:p>
                  </a:txBody>
                  <a:tcPr/>
                </a:tc>
                <a:tc>
                  <a:txBody>
                    <a:bodyPr/>
                    <a:lstStyle/>
                    <a:p>
                      <a:r>
                        <a:rPr lang="el-GR" dirty="0" smtClean="0"/>
                        <a:t>3</a:t>
                      </a:r>
                      <a:endParaRPr lang="el-GR" dirty="0"/>
                    </a:p>
                  </a:txBody>
                  <a:tcPr/>
                </a:tc>
              </a:tr>
              <a:tr h="370840">
                <a:tc>
                  <a:txBody>
                    <a:bodyPr/>
                    <a:lstStyle/>
                    <a:p>
                      <a:r>
                        <a:rPr lang="el-GR" b="1" dirty="0" smtClean="0"/>
                        <a:t>Ταμ. Ροή</a:t>
                      </a:r>
                      <a:endParaRPr lang="el-GR" b="1" dirty="0"/>
                    </a:p>
                  </a:txBody>
                  <a:tcPr/>
                </a:tc>
                <a:tc>
                  <a:txBody>
                    <a:bodyPr/>
                    <a:lstStyle/>
                    <a:p>
                      <a:r>
                        <a:rPr lang="el-GR" dirty="0" smtClean="0"/>
                        <a:t>-200</a:t>
                      </a:r>
                      <a:endParaRPr lang="el-GR" dirty="0"/>
                    </a:p>
                  </a:txBody>
                  <a:tcPr/>
                </a:tc>
                <a:tc>
                  <a:txBody>
                    <a:bodyPr/>
                    <a:lstStyle/>
                    <a:p>
                      <a:r>
                        <a:rPr lang="el-GR" dirty="0" smtClean="0"/>
                        <a:t>140</a:t>
                      </a:r>
                      <a:endParaRPr lang="el-GR" dirty="0"/>
                    </a:p>
                  </a:txBody>
                  <a:tcPr/>
                </a:tc>
                <a:tc>
                  <a:txBody>
                    <a:bodyPr/>
                    <a:lstStyle/>
                    <a:p>
                      <a:r>
                        <a:rPr lang="el-GR" dirty="0" smtClean="0"/>
                        <a:t>100</a:t>
                      </a:r>
                      <a:endParaRPr lang="el-GR" dirty="0"/>
                    </a:p>
                  </a:txBody>
                  <a:tcPr/>
                </a:tc>
                <a:tc>
                  <a:txBody>
                    <a:bodyPr/>
                    <a:lstStyle/>
                    <a:p>
                      <a:r>
                        <a:rPr lang="el-GR" dirty="0" smtClean="0"/>
                        <a:t>40</a:t>
                      </a:r>
                      <a:endParaRPr lang="el-GR" dirty="0"/>
                    </a:p>
                  </a:txBody>
                  <a:tcPr/>
                </a:tc>
              </a:tr>
            </a:tbl>
          </a:graphicData>
        </a:graphic>
      </p:graphicFrame>
    </p:spTree>
    <p:extLst>
      <p:ext uri="{BB962C8B-B14F-4D97-AF65-F5344CB8AC3E}">
        <p14:creationId xmlns:p14="http://schemas.microsoft.com/office/powerpoint/2010/main" xmlns="" val="18135731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Περίοδος </a:t>
            </a:r>
            <a:r>
              <a:rPr lang="el-GR" dirty="0" err="1" smtClean="0"/>
              <a:t>επανείσπραξης</a:t>
            </a:r>
            <a:r>
              <a:rPr lang="el-GR" dirty="0" smtClean="0"/>
              <a:t> </a:t>
            </a:r>
            <a:r>
              <a:rPr lang="en-US" dirty="0" smtClean="0"/>
              <a:t>IV</a:t>
            </a:r>
            <a:endParaRPr lang="el-GR" dirty="0"/>
          </a:p>
        </p:txBody>
      </p:sp>
      <p:sp>
        <p:nvSpPr>
          <p:cNvPr id="3" name="2 - Θέση περιεχομένου"/>
          <p:cNvSpPr>
            <a:spLocks noGrp="1"/>
          </p:cNvSpPr>
          <p:nvPr>
            <p:ph sz="quarter" idx="1"/>
          </p:nvPr>
        </p:nvSpPr>
        <p:spPr/>
        <p:txBody>
          <a:bodyPr/>
          <a:lstStyle/>
          <a:p>
            <a:r>
              <a:rPr lang="en-US" dirty="0" smtClean="0"/>
              <a:t>H </a:t>
            </a:r>
            <a:r>
              <a:rPr lang="el-GR" dirty="0" smtClean="0"/>
              <a:t>μέθοδος </a:t>
            </a:r>
            <a:r>
              <a:rPr lang="el-GR" dirty="0" err="1" smtClean="0"/>
              <a:t>επανείσπραξης</a:t>
            </a:r>
            <a:r>
              <a:rPr lang="el-GR" dirty="0" smtClean="0"/>
              <a:t> έχει το πλεονέκτημα ότι δίνει έμφαση στη ρευστότητα της επένδυσης, και, επιπλέον, είναι αρκετά σαφής και χρηστική.</a:t>
            </a:r>
          </a:p>
          <a:p>
            <a:endParaRPr lang="el-GR" dirty="0" smtClean="0"/>
          </a:p>
          <a:p>
            <a:r>
              <a:rPr lang="el-GR" dirty="0" smtClean="0"/>
              <a:t>Ωστόσο δεν συνεκτιμά τις ταμειακές ροές μετά την περίοδο επανείσπραξης και δεν συνεκτιμά τη μεταβολή της αξίας του χρήματος με το πέρασμα του χρόνου.</a:t>
            </a:r>
            <a:endParaRPr lang="el-GR" dirty="0"/>
          </a:p>
        </p:txBody>
      </p:sp>
    </p:spTree>
    <p:extLst>
      <p:ext uri="{BB962C8B-B14F-4D97-AF65-F5344CB8AC3E}">
        <p14:creationId xmlns:p14="http://schemas.microsoft.com/office/powerpoint/2010/main" xmlns="" val="5204560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Περίοδος </a:t>
            </a:r>
            <a:r>
              <a:rPr lang="el-GR" dirty="0" err="1" smtClean="0"/>
              <a:t>επανείσπραξης</a:t>
            </a:r>
            <a:r>
              <a:rPr lang="el-GR" dirty="0" smtClean="0"/>
              <a:t> </a:t>
            </a:r>
            <a:r>
              <a:rPr lang="en-US" dirty="0" smtClean="0"/>
              <a:t>V</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sz="2400" dirty="0" smtClean="0"/>
              <a:t>Το πρόβλημα του μη συνυπολογισμού της μεταβολής της αξίας του χρήματος στο χρόνο μπορεί να αντιμετωπιστεί αν υπολογίσουμε προεξοφλημένες ταμειακές ροές.</a:t>
            </a:r>
          </a:p>
          <a:p>
            <a:r>
              <a:rPr lang="el-GR" sz="2400" dirty="0" smtClean="0"/>
              <a:t>Ο παρακάτω πίνακας δείχνει τις ταμειακές ροές του έργου Α, προεξοφλημένες με επιτόκιο 10%.</a:t>
            </a:r>
          </a:p>
          <a:p>
            <a:endParaRPr lang="el-GR" sz="2400" dirty="0" smtClean="0"/>
          </a:p>
          <a:p>
            <a:endParaRPr lang="el-GR" sz="2400" dirty="0" smtClean="0"/>
          </a:p>
          <a:p>
            <a:endParaRPr lang="el-GR" sz="2400" dirty="0" smtClean="0"/>
          </a:p>
          <a:p>
            <a:endParaRPr lang="el-GR" sz="2400" dirty="0" smtClean="0"/>
          </a:p>
          <a:p>
            <a:r>
              <a:rPr lang="el-GR" sz="2400" dirty="0" smtClean="0"/>
              <a:t>Μετά από δύο περιόδους, το ποσό που υπολείπεται για την ανάκτηση του κεφαλαίου είναι 200-18,182-99,174=82,644.</a:t>
            </a:r>
          </a:p>
          <a:p>
            <a:r>
              <a:rPr lang="el-GR" sz="2400" dirty="0" smtClean="0"/>
              <a:t>Επομένως, η περίοδος </a:t>
            </a:r>
            <a:r>
              <a:rPr lang="el-GR" sz="2400" dirty="0" err="1" smtClean="0"/>
              <a:t>επανείσπραξης</a:t>
            </a:r>
            <a:r>
              <a:rPr lang="el-GR" sz="2400" dirty="0" smtClean="0"/>
              <a:t> είναι 2 έτη και 82,644/120,21, δηλαδή 2,687 έτη</a:t>
            </a:r>
          </a:p>
        </p:txBody>
      </p:sp>
      <p:graphicFrame>
        <p:nvGraphicFramePr>
          <p:cNvPr id="4" name="3 - Πίνακας"/>
          <p:cNvGraphicFramePr>
            <a:graphicFrameLocks noGrp="1"/>
          </p:cNvGraphicFramePr>
          <p:nvPr/>
        </p:nvGraphicFramePr>
        <p:xfrm>
          <a:off x="971603" y="3284984"/>
          <a:ext cx="6696741" cy="741680"/>
        </p:xfrm>
        <a:graphic>
          <a:graphicData uri="http://schemas.openxmlformats.org/drawingml/2006/table">
            <a:tbl>
              <a:tblPr firstRow="1" bandRow="1">
                <a:tableStyleId>{22838BEF-8BB2-4498-84A7-C5851F593DF1}</a:tableStyleId>
              </a:tblPr>
              <a:tblGrid>
                <a:gridCol w="2147783"/>
                <a:gridCol w="876550"/>
                <a:gridCol w="1080120"/>
                <a:gridCol w="1252940"/>
                <a:gridCol w="1339348"/>
              </a:tblGrid>
              <a:tr h="370840">
                <a:tc>
                  <a:txBody>
                    <a:bodyPr/>
                    <a:lstStyle/>
                    <a:p>
                      <a:r>
                        <a:rPr lang="el-GR" dirty="0" smtClean="0"/>
                        <a:t>Περίοδος</a:t>
                      </a:r>
                      <a:endParaRPr lang="el-GR" dirty="0"/>
                    </a:p>
                  </a:txBody>
                  <a:tcPr/>
                </a:tc>
                <a:tc>
                  <a:txBody>
                    <a:bodyPr/>
                    <a:lstStyle/>
                    <a:p>
                      <a:r>
                        <a:rPr lang="el-GR" dirty="0" smtClean="0"/>
                        <a:t>0</a:t>
                      </a:r>
                      <a:endParaRPr lang="el-GR" dirty="0"/>
                    </a:p>
                  </a:txBody>
                  <a:tcPr/>
                </a:tc>
                <a:tc>
                  <a:txBody>
                    <a:bodyPr/>
                    <a:lstStyle/>
                    <a:p>
                      <a:r>
                        <a:rPr lang="el-GR" dirty="0" smtClean="0"/>
                        <a:t>1</a:t>
                      </a:r>
                      <a:endParaRPr lang="el-GR" dirty="0"/>
                    </a:p>
                  </a:txBody>
                  <a:tcPr/>
                </a:tc>
                <a:tc>
                  <a:txBody>
                    <a:bodyPr/>
                    <a:lstStyle/>
                    <a:p>
                      <a:r>
                        <a:rPr lang="el-GR" dirty="0" smtClean="0"/>
                        <a:t>2</a:t>
                      </a:r>
                      <a:endParaRPr lang="el-GR" dirty="0"/>
                    </a:p>
                  </a:txBody>
                  <a:tcPr/>
                </a:tc>
                <a:tc>
                  <a:txBody>
                    <a:bodyPr/>
                    <a:lstStyle/>
                    <a:p>
                      <a:r>
                        <a:rPr lang="el-GR" dirty="0" smtClean="0"/>
                        <a:t>3</a:t>
                      </a:r>
                      <a:endParaRPr lang="el-GR" dirty="0"/>
                    </a:p>
                  </a:txBody>
                  <a:tcPr/>
                </a:tc>
              </a:tr>
              <a:tr h="370840">
                <a:tc>
                  <a:txBody>
                    <a:bodyPr/>
                    <a:lstStyle/>
                    <a:p>
                      <a:r>
                        <a:rPr lang="el-GR" b="1" dirty="0" err="1" smtClean="0"/>
                        <a:t>Προεξ</a:t>
                      </a:r>
                      <a:r>
                        <a:rPr lang="el-GR" b="1" dirty="0" smtClean="0"/>
                        <a:t>. Ταμ. Ροή</a:t>
                      </a:r>
                      <a:endParaRPr lang="el-GR" b="1" dirty="0"/>
                    </a:p>
                  </a:txBody>
                  <a:tcPr/>
                </a:tc>
                <a:tc>
                  <a:txBody>
                    <a:bodyPr/>
                    <a:lstStyle/>
                    <a:p>
                      <a:r>
                        <a:rPr lang="el-GR" dirty="0" smtClean="0"/>
                        <a:t>-200</a:t>
                      </a:r>
                      <a:endParaRPr lang="el-GR" dirty="0"/>
                    </a:p>
                  </a:txBody>
                  <a:tcPr/>
                </a:tc>
                <a:tc>
                  <a:txBody>
                    <a:bodyPr/>
                    <a:lstStyle/>
                    <a:p>
                      <a:r>
                        <a:rPr lang="el-GR" dirty="0" smtClean="0"/>
                        <a:t>18,182</a:t>
                      </a:r>
                      <a:endParaRPr lang="el-GR" dirty="0"/>
                    </a:p>
                  </a:txBody>
                  <a:tcPr/>
                </a:tc>
                <a:tc>
                  <a:txBody>
                    <a:bodyPr/>
                    <a:lstStyle/>
                    <a:p>
                      <a:r>
                        <a:rPr lang="el-GR" dirty="0" smtClean="0"/>
                        <a:t>99,174</a:t>
                      </a:r>
                      <a:endParaRPr lang="el-GR" dirty="0"/>
                    </a:p>
                  </a:txBody>
                  <a:tcPr/>
                </a:tc>
                <a:tc>
                  <a:txBody>
                    <a:bodyPr/>
                    <a:lstStyle/>
                    <a:p>
                      <a:r>
                        <a:rPr lang="el-GR" dirty="0" smtClean="0"/>
                        <a:t>120,21</a:t>
                      </a:r>
                      <a:endParaRPr lang="el-GR" dirty="0"/>
                    </a:p>
                  </a:txBody>
                  <a:tcPr/>
                </a:tc>
              </a:tr>
            </a:tbl>
          </a:graphicData>
        </a:graphic>
      </p:graphicFrame>
    </p:spTree>
    <p:extLst>
      <p:ext uri="{BB962C8B-B14F-4D97-AF65-F5344CB8AC3E}">
        <p14:creationId xmlns:p14="http://schemas.microsoft.com/office/powerpoint/2010/main" xmlns="" val="6977103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Περίοδος </a:t>
            </a:r>
            <a:r>
              <a:rPr lang="el-GR" dirty="0" err="1" smtClean="0"/>
              <a:t>επανείσπραξης</a:t>
            </a:r>
            <a:r>
              <a:rPr lang="el-GR" dirty="0" smtClean="0"/>
              <a:t> </a:t>
            </a:r>
            <a:r>
              <a:rPr lang="en-US" dirty="0" smtClean="0"/>
              <a:t>VI</a:t>
            </a:r>
            <a:endParaRPr lang="el-GR" dirty="0"/>
          </a:p>
        </p:txBody>
      </p:sp>
      <p:sp>
        <p:nvSpPr>
          <p:cNvPr id="3" name="2 - Θέση περιεχομένου"/>
          <p:cNvSpPr>
            <a:spLocks noGrp="1"/>
          </p:cNvSpPr>
          <p:nvPr>
            <p:ph sz="quarter" idx="1"/>
          </p:nvPr>
        </p:nvSpPr>
        <p:spPr/>
        <p:txBody>
          <a:bodyPr/>
          <a:lstStyle/>
          <a:p>
            <a:r>
              <a:rPr lang="el-GR" dirty="0" smtClean="0"/>
              <a:t>Αντίστοιχα, οι προεξοφλημένες ταμειακές ροές για το έργο Β είναι</a:t>
            </a:r>
          </a:p>
          <a:p>
            <a:endParaRPr lang="el-GR" dirty="0" smtClean="0"/>
          </a:p>
          <a:p>
            <a:endParaRPr lang="el-GR" dirty="0" smtClean="0"/>
          </a:p>
          <a:p>
            <a:endParaRPr lang="el-GR" dirty="0" smtClean="0"/>
          </a:p>
          <a:p>
            <a:r>
              <a:rPr lang="el-GR" dirty="0" smtClean="0"/>
              <a:t>Η περίοδος </a:t>
            </a:r>
            <a:r>
              <a:rPr lang="el-GR" dirty="0" err="1" smtClean="0"/>
              <a:t>επανείσπραξης</a:t>
            </a:r>
            <a:r>
              <a:rPr lang="el-GR" dirty="0" smtClean="0"/>
              <a:t> είναι </a:t>
            </a:r>
          </a:p>
          <a:p>
            <a:r>
              <a:rPr lang="el-GR" dirty="0" smtClean="0"/>
              <a:t>1 έτος και 72,727/82,645=1,88 έτη</a:t>
            </a:r>
            <a:endParaRPr lang="el-GR" dirty="0"/>
          </a:p>
        </p:txBody>
      </p:sp>
      <p:graphicFrame>
        <p:nvGraphicFramePr>
          <p:cNvPr id="4" name="3 - Πίνακας"/>
          <p:cNvGraphicFramePr>
            <a:graphicFrameLocks noGrp="1"/>
          </p:cNvGraphicFramePr>
          <p:nvPr/>
        </p:nvGraphicFramePr>
        <p:xfrm>
          <a:off x="1043609" y="2492896"/>
          <a:ext cx="6528047" cy="741680"/>
        </p:xfrm>
        <a:graphic>
          <a:graphicData uri="http://schemas.openxmlformats.org/drawingml/2006/table">
            <a:tbl>
              <a:tblPr firstRow="1" bandRow="1">
                <a:tableStyleId>{0505E3EF-67EA-436B-97B2-0124C06EBD24}</a:tableStyleId>
              </a:tblPr>
              <a:tblGrid>
                <a:gridCol w="2236233"/>
                <a:gridCol w="932118"/>
                <a:gridCol w="995669"/>
                <a:gridCol w="1310895"/>
                <a:gridCol w="1053132"/>
              </a:tblGrid>
              <a:tr h="370840">
                <a:tc>
                  <a:txBody>
                    <a:bodyPr/>
                    <a:lstStyle/>
                    <a:p>
                      <a:r>
                        <a:rPr lang="el-GR" dirty="0" smtClean="0"/>
                        <a:t>Περίοδος</a:t>
                      </a:r>
                      <a:endParaRPr lang="el-GR" dirty="0"/>
                    </a:p>
                  </a:txBody>
                  <a:tcPr/>
                </a:tc>
                <a:tc>
                  <a:txBody>
                    <a:bodyPr/>
                    <a:lstStyle/>
                    <a:p>
                      <a:r>
                        <a:rPr lang="el-GR" dirty="0" smtClean="0"/>
                        <a:t>0</a:t>
                      </a:r>
                      <a:endParaRPr lang="el-GR" dirty="0"/>
                    </a:p>
                  </a:txBody>
                  <a:tcPr/>
                </a:tc>
                <a:tc>
                  <a:txBody>
                    <a:bodyPr/>
                    <a:lstStyle/>
                    <a:p>
                      <a:r>
                        <a:rPr lang="el-GR" dirty="0" smtClean="0"/>
                        <a:t>1</a:t>
                      </a:r>
                      <a:endParaRPr lang="el-GR" dirty="0"/>
                    </a:p>
                  </a:txBody>
                  <a:tcPr/>
                </a:tc>
                <a:tc>
                  <a:txBody>
                    <a:bodyPr/>
                    <a:lstStyle/>
                    <a:p>
                      <a:r>
                        <a:rPr lang="el-GR" dirty="0" smtClean="0"/>
                        <a:t>2</a:t>
                      </a:r>
                      <a:endParaRPr lang="el-GR" dirty="0"/>
                    </a:p>
                  </a:txBody>
                  <a:tcPr/>
                </a:tc>
                <a:tc>
                  <a:txBody>
                    <a:bodyPr/>
                    <a:lstStyle/>
                    <a:p>
                      <a:r>
                        <a:rPr lang="el-GR" dirty="0" smtClean="0"/>
                        <a:t>3</a:t>
                      </a:r>
                      <a:endParaRPr lang="el-GR" dirty="0"/>
                    </a:p>
                  </a:txBody>
                  <a:tcPr/>
                </a:tc>
              </a:tr>
              <a:tr h="370840">
                <a:tc>
                  <a:txBody>
                    <a:bodyPr/>
                    <a:lstStyle/>
                    <a:p>
                      <a:r>
                        <a:rPr lang="el-GR" b="1" dirty="0" err="1" smtClean="0"/>
                        <a:t>Προεξ</a:t>
                      </a:r>
                      <a:r>
                        <a:rPr lang="el-GR" b="1" dirty="0" smtClean="0"/>
                        <a:t>. Ταμ. Ροή </a:t>
                      </a:r>
                      <a:endParaRPr lang="el-GR" b="1" dirty="0"/>
                    </a:p>
                  </a:txBody>
                  <a:tcPr/>
                </a:tc>
                <a:tc>
                  <a:txBody>
                    <a:bodyPr/>
                    <a:lstStyle/>
                    <a:p>
                      <a:r>
                        <a:rPr lang="el-GR" dirty="0" smtClean="0"/>
                        <a:t>-200</a:t>
                      </a:r>
                      <a:endParaRPr lang="el-GR" dirty="0"/>
                    </a:p>
                  </a:txBody>
                  <a:tcPr/>
                </a:tc>
                <a:tc>
                  <a:txBody>
                    <a:bodyPr/>
                    <a:lstStyle/>
                    <a:p>
                      <a:r>
                        <a:rPr lang="el-GR" dirty="0" smtClean="0"/>
                        <a:t>127,273</a:t>
                      </a:r>
                      <a:endParaRPr lang="el-GR" dirty="0"/>
                    </a:p>
                  </a:txBody>
                  <a:tcPr/>
                </a:tc>
                <a:tc>
                  <a:txBody>
                    <a:bodyPr/>
                    <a:lstStyle/>
                    <a:p>
                      <a:r>
                        <a:rPr lang="el-GR" dirty="0" smtClean="0"/>
                        <a:t>82,645</a:t>
                      </a:r>
                      <a:endParaRPr lang="el-GR" dirty="0"/>
                    </a:p>
                  </a:txBody>
                  <a:tcPr/>
                </a:tc>
                <a:tc>
                  <a:txBody>
                    <a:bodyPr/>
                    <a:lstStyle/>
                    <a:p>
                      <a:r>
                        <a:rPr lang="el-GR" dirty="0" smtClean="0"/>
                        <a:t>30,053</a:t>
                      </a:r>
                      <a:endParaRPr lang="el-GR" dirty="0"/>
                    </a:p>
                  </a:txBody>
                  <a:tcPr/>
                </a:tc>
              </a:tr>
            </a:tbl>
          </a:graphicData>
        </a:graphic>
      </p:graphicFrame>
    </p:spTree>
    <p:extLst>
      <p:ext uri="{BB962C8B-B14F-4D97-AF65-F5344CB8AC3E}">
        <p14:creationId xmlns:p14="http://schemas.microsoft.com/office/powerpoint/2010/main" xmlns="" val="4323524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Καθαρή Παρούσα Αξία Ι</a:t>
            </a:r>
            <a:endParaRPr lang="el-GR" dirty="0"/>
          </a:p>
        </p:txBody>
      </p:sp>
      <p:sp>
        <p:nvSpPr>
          <p:cNvPr id="3" name="2 - Θέση περιεχομένου"/>
          <p:cNvSpPr>
            <a:spLocks noGrp="1"/>
          </p:cNvSpPr>
          <p:nvPr>
            <p:ph sz="quarter" idx="1"/>
          </p:nvPr>
        </p:nvSpPr>
        <p:spPr/>
        <p:txBody>
          <a:bodyPr>
            <a:normAutofit fontScale="92500"/>
          </a:bodyPr>
          <a:lstStyle/>
          <a:p>
            <a:r>
              <a:rPr lang="el-GR" dirty="0" smtClean="0"/>
              <a:t>Η Καθαρή Παρούσα Αξία (ΚΠΑ) μιας επένδυσης είναι το άθροισμα των προεξοφλημένων ταμειακών ροών.</a:t>
            </a:r>
          </a:p>
          <a:p>
            <a:r>
              <a:rPr lang="el-GR" dirty="0" smtClean="0"/>
              <a:t>Μια επένδυση προκρίνεται αν η ΚΠΑ είναι θετική.</a:t>
            </a:r>
          </a:p>
          <a:p>
            <a:r>
              <a:rPr lang="en-US" i="1" dirty="0" smtClean="0"/>
              <a:t>r</a:t>
            </a:r>
            <a:r>
              <a:rPr lang="en-US" dirty="0" smtClean="0"/>
              <a:t> </a:t>
            </a:r>
            <a:r>
              <a:rPr lang="el-GR" dirty="0" smtClean="0"/>
              <a:t>το προεξοφλητικό επιτόκιο, </a:t>
            </a:r>
            <a:r>
              <a:rPr lang="el-GR" i="1" dirty="0" smtClean="0"/>
              <a:t>ΤΡ</a:t>
            </a:r>
            <a:r>
              <a:rPr lang="en-US" baseline="-25000" dirty="0" smtClean="0"/>
              <a:t>t</a:t>
            </a:r>
            <a:r>
              <a:rPr lang="en-US" dirty="0" smtClean="0"/>
              <a:t> </a:t>
            </a:r>
            <a:r>
              <a:rPr lang="el-GR" dirty="0" smtClean="0"/>
              <a:t>η ταμειακή ροή της περιόδου </a:t>
            </a:r>
            <a:r>
              <a:rPr lang="en-US" i="1" dirty="0" smtClean="0"/>
              <a:t>t</a:t>
            </a:r>
            <a:r>
              <a:rPr lang="en-US" dirty="0" smtClean="0"/>
              <a:t>, </a:t>
            </a:r>
            <a:r>
              <a:rPr lang="en-US" i="1" dirty="0" smtClean="0"/>
              <a:t>N</a:t>
            </a:r>
            <a:r>
              <a:rPr lang="en-US" dirty="0" smtClean="0"/>
              <a:t> </a:t>
            </a:r>
            <a:r>
              <a:rPr lang="el-GR" dirty="0" smtClean="0"/>
              <a:t>ο αριθμός των περιόδων του έργου (διάρκεια)</a:t>
            </a:r>
            <a:r>
              <a:rPr lang="en-US" dirty="0" smtClean="0"/>
              <a:t>.</a:t>
            </a:r>
            <a:endParaRPr lang="el-GR" dirty="0" smtClean="0"/>
          </a:p>
          <a:p>
            <a:endParaRPr lang="el-GR" dirty="0" smtClean="0"/>
          </a:p>
          <a:p>
            <a:endParaRPr lang="el-GR" dirty="0" smtClean="0"/>
          </a:p>
          <a:p>
            <a:r>
              <a:rPr lang="el-GR" dirty="0" smtClean="0"/>
              <a:t>Η πρώτη ταμειακή ροή συνήθως είναι αρνητική, επειδή εκφράζει το αρχικό ποσό της επένδυσης.</a:t>
            </a:r>
            <a:endParaRPr lang="en-US" dirty="0" smtClean="0"/>
          </a:p>
          <a:p>
            <a:endParaRPr lang="el-GR" dirty="0"/>
          </a:p>
        </p:txBody>
      </p:sp>
      <p:sp>
        <p:nvSpPr>
          <p:cNvPr id="10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1638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638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635896" y="4005064"/>
            <a:ext cx="1837818" cy="783332"/>
          </a:xfrm>
          <a:prstGeom prst="rect">
            <a:avLst/>
          </a:prstGeom>
          <a:noFill/>
        </p:spPr>
      </p:pic>
    </p:spTree>
    <p:extLst>
      <p:ext uri="{BB962C8B-B14F-4D97-AF65-F5344CB8AC3E}">
        <p14:creationId xmlns:p14="http://schemas.microsoft.com/office/powerpoint/2010/main" xmlns="" val="35424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Καθαρή Παρούσα Αξία ΙΙ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Η παρούσα αξία του έργου Α είναι</a:t>
            </a:r>
          </a:p>
          <a:p>
            <a:endParaRPr lang="el-GR" dirty="0" smtClean="0"/>
          </a:p>
          <a:p>
            <a:endParaRPr lang="el-GR" dirty="0" smtClean="0"/>
          </a:p>
          <a:p>
            <a:r>
              <a:rPr lang="el-GR" dirty="0" smtClean="0"/>
              <a:t>Η παρούσα αξία του έργου Β είναι</a:t>
            </a:r>
          </a:p>
          <a:p>
            <a:endParaRPr lang="el-GR" dirty="0" smtClean="0"/>
          </a:p>
          <a:p>
            <a:endParaRPr lang="el-GR" dirty="0" smtClean="0"/>
          </a:p>
          <a:p>
            <a:endParaRPr lang="el-GR" dirty="0" smtClean="0"/>
          </a:p>
          <a:p>
            <a:r>
              <a:rPr lang="el-GR" dirty="0" smtClean="0"/>
              <a:t>Αν τα δύο έργα είναι αμοιβαία αποκλειόμενα, το έργο Β προκρίνεται έναντι του έργου Α. </a:t>
            </a:r>
          </a:p>
          <a:p>
            <a:r>
              <a:rPr lang="el-GR" dirty="0" smtClean="0"/>
              <a:t>Αν δεν υπάρχει κάποιος περιορισμός, τότε προχωράνε και τα δύο έργα γιατί έχουν θετική ΚΠΑ.</a:t>
            </a:r>
          </a:p>
          <a:p>
            <a:endParaRPr lang="el-GR" dirty="0"/>
          </a:p>
        </p:txBody>
      </p:sp>
      <p:sp>
        <p:nvSpPr>
          <p:cNvPr id="205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204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411760" y="2132856"/>
            <a:ext cx="4755131" cy="649982"/>
          </a:xfrm>
          <a:prstGeom prst="rect">
            <a:avLst/>
          </a:prstGeom>
          <a:noFill/>
        </p:spPr>
      </p:pic>
      <p:sp>
        <p:nvSpPr>
          <p:cNvPr id="2052"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2051"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267744" y="3645024"/>
            <a:ext cx="5184576" cy="721990"/>
          </a:xfrm>
          <a:prstGeom prst="rect">
            <a:avLst/>
          </a:prstGeom>
          <a:noFill/>
        </p:spPr>
      </p:pic>
    </p:spTree>
    <p:extLst>
      <p:ext uri="{BB962C8B-B14F-4D97-AF65-F5344CB8AC3E}">
        <p14:creationId xmlns:p14="http://schemas.microsoft.com/office/powerpoint/2010/main" xmlns="" val="326728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Εσωτερικός Βαθμός Απόδοσης Ι</a:t>
            </a:r>
            <a:endParaRPr lang="el-GR" dirty="0"/>
          </a:p>
        </p:txBody>
      </p:sp>
      <p:sp>
        <p:nvSpPr>
          <p:cNvPr id="3" name="2 - Θέση περιεχομένου"/>
          <p:cNvSpPr>
            <a:spLocks noGrp="1"/>
          </p:cNvSpPr>
          <p:nvPr>
            <p:ph sz="quarter" idx="1"/>
          </p:nvPr>
        </p:nvSpPr>
        <p:spPr/>
        <p:txBody>
          <a:bodyPr/>
          <a:lstStyle/>
          <a:p>
            <a:r>
              <a:rPr lang="el-GR" dirty="0" smtClean="0"/>
              <a:t>Ο εσωτερικός βαθμός απόδοσης (ΕΒΑ) είναι το επιτόκιο που καθιστά την ΚΠΑ ίση με το μηδέν.</a:t>
            </a:r>
          </a:p>
          <a:p>
            <a:r>
              <a:rPr lang="el-GR" dirty="0" smtClean="0"/>
              <a:t>Είναι η μέγιστη απαιτούμενη απόδοση που μπορεί να ικανοποιηθεί από τις ταμειακές ροές της επένδυσης. </a:t>
            </a:r>
          </a:p>
          <a:p>
            <a:r>
              <a:rPr lang="el-GR" dirty="0" smtClean="0"/>
              <a:t>Μεγαλύτερη απαιτούμενη απόδοση θα σήμαινε αρνητική ΚΠΑ και δεν θα προκρινόταν η επένδυση.</a:t>
            </a:r>
          </a:p>
          <a:p>
            <a:r>
              <a:rPr lang="el-GR" dirty="0" smtClean="0"/>
              <a:t>Η επένδυση γίνεται αποδεκτή αν το κόστος του κεφαλαίου (κόστος ιδίων κεφαλαίων ή ΜΕΣΚΚ) είναι μικρότερο από τον ΕΒΑ.</a:t>
            </a:r>
            <a:endParaRPr lang="el-GR" dirty="0"/>
          </a:p>
        </p:txBody>
      </p:sp>
    </p:spTree>
    <p:extLst>
      <p:ext uri="{BB962C8B-B14F-4D97-AF65-F5344CB8AC3E}">
        <p14:creationId xmlns:p14="http://schemas.microsoft.com/office/powerpoint/2010/main" xmlns="" val="28870863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Εσωτερικός Βαθμός Απόδοσης ΙΙ</a:t>
            </a:r>
            <a:endParaRPr lang="el-GR" dirty="0"/>
          </a:p>
        </p:txBody>
      </p:sp>
      <p:sp>
        <p:nvSpPr>
          <p:cNvPr id="3" name="2 - Θέση περιεχομένου"/>
          <p:cNvSpPr>
            <a:spLocks noGrp="1"/>
          </p:cNvSpPr>
          <p:nvPr>
            <p:ph sz="quarter" idx="1"/>
          </p:nvPr>
        </p:nvSpPr>
        <p:spPr/>
        <p:txBody>
          <a:bodyPr/>
          <a:lstStyle/>
          <a:p>
            <a:r>
              <a:rPr lang="el-GR" u="sng" dirty="0" smtClean="0"/>
              <a:t>Επένδυση Α:</a:t>
            </a:r>
          </a:p>
          <a:p>
            <a:r>
              <a:rPr lang="el-GR" dirty="0" smtClean="0"/>
              <a:t>Προεξοφλητικό επιτόκιο 10%: ΚΠΑ=37,566</a:t>
            </a:r>
          </a:p>
          <a:p>
            <a:r>
              <a:rPr lang="el-GR" dirty="0" smtClean="0"/>
              <a:t>Προεξοφλητικό επιτόκιο 15%: ΚΠΑ=13,331</a:t>
            </a:r>
          </a:p>
          <a:p>
            <a:r>
              <a:rPr lang="el-GR" dirty="0" smtClean="0"/>
              <a:t>Προεξοφλητικό επιτόκιο 20%: ΚΠΑ=-7,407</a:t>
            </a:r>
          </a:p>
          <a:p>
            <a:r>
              <a:rPr lang="el-GR" dirty="0" smtClean="0"/>
              <a:t>Προεξοφλητικό επιτόκιο 25%: ΚΠΑ=-25,280</a:t>
            </a:r>
          </a:p>
          <a:p>
            <a:endParaRPr lang="el-GR" dirty="0" smtClean="0"/>
          </a:p>
          <a:p>
            <a:r>
              <a:rPr lang="el-GR" dirty="0" smtClean="0"/>
              <a:t>Προεξοφλητικό επιτόκιο 18,126%: ΚΠΑ=0</a:t>
            </a:r>
          </a:p>
          <a:p>
            <a:r>
              <a:rPr lang="el-GR" dirty="0" smtClean="0"/>
              <a:t>Ο ΕΒΑ είναι 18,126%</a:t>
            </a:r>
          </a:p>
          <a:p>
            <a:endParaRPr lang="el-GR" dirty="0" smtClean="0"/>
          </a:p>
          <a:p>
            <a:endParaRPr lang="el-GR" dirty="0" smtClean="0"/>
          </a:p>
          <a:p>
            <a:endParaRPr lang="el-GR" dirty="0" smtClean="0"/>
          </a:p>
          <a:p>
            <a:endParaRPr lang="el-GR" dirty="0" smtClean="0"/>
          </a:p>
          <a:p>
            <a:endParaRPr lang="el-GR" dirty="0"/>
          </a:p>
        </p:txBody>
      </p:sp>
    </p:spTree>
    <p:extLst>
      <p:ext uri="{BB962C8B-B14F-4D97-AF65-F5344CB8AC3E}">
        <p14:creationId xmlns:p14="http://schemas.microsoft.com/office/powerpoint/2010/main" xmlns="" val="6232092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Εσωτερικός Βαθμός Απόδοσης ΙΙΙ</a:t>
            </a:r>
            <a:endParaRPr lang="el-GR" dirty="0"/>
          </a:p>
        </p:txBody>
      </p:sp>
      <p:sp>
        <p:nvSpPr>
          <p:cNvPr id="3" name="2 - Θέση περιεχομένου"/>
          <p:cNvSpPr>
            <a:spLocks noGrp="1"/>
          </p:cNvSpPr>
          <p:nvPr>
            <p:ph sz="quarter" idx="1"/>
          </p:nvPr>
        </p:nvSpPr>
        <p:spPr/>
        <p:txBody>
          <a:bodyPr/>
          <a:lstStyle/>
          <a:p>
            <a:r>
              <a:rPr lang="el-GR" u="sng" dirty="0" smtClean="0"/>
              <a:t>Επένδυση </a:t>
            </a:r>
            <a:r>
              <a:rPr lang="en-US" u="sng" smtClean="0"/>
              <a:t>B</a:t>
            </a:r>
            <a:r>
              <a:rPr lang="el-GR" u="sng" smtClean="0"/>
              <a:t>:</a:t>
            </a:r>
            <a:endParaRPr lang="el-GR" u="sng" dirty="0" smtClean="0"/>
          </a:p>
          <a:p>
            <a:r>
              <a:rPr lang="el-GR" dirty="0" smtClean="0"/>
              <a:t>Προεξοφλητικό επιτόκιο 10%: ΚΠΑ=39,97</a:t>
            </a:r>
          </a:p>
          <a:p>
            <a:r>
              <a:rPr lang="el-GR" dirty="0" smtClean="0"/>
              <a:t>Προεξοφλητικό επιτόκιο 15%: ΚΠΑ=23,654</a:t>
            </a:r>
          </a:p>
          <a:p>
            <a:r>
              <a:rPr lang="el-GR" dirty="0" smtClean="0"/>
              <a:t>Προεξοφλητικό επιτόκιο 20%: ΚΠΑ=9,259</a:t>
            </a:r>
          </a:p>
          <a:p>
            <a:r>
              <a:rPr lang="el-GR" dirty="0" smtClean="0"/>
              <a:t>Προεξοφλητικό επιτόκιο 25%: ΚΠΑ=-3,520</a:t>
            </a:r>
          </a:p>
          <a:p>
            <a:endParaRPr lang="el-GR" dirty="0" smtClean="0"/>
          </a:p>
          <a:p>
            <a:r>
              <a:rPr lang="el-GR" dirty="0" smtClean="0"/>
              <a:t>Προεξοφλητικό επιτόκιο 23,564%: ΚΠΑ=0</a:t>
            </a:r>
          </a:p>
          <a:p>
            <a:r>
              <a:rPr lang="el-GR" dirty="0" smtClean="0"/>
              <a:t>Ο ΕΒΑ είναι 23,564%</a:t>
            </a:r>
          </a:p>
          <a:p>
            <a:endParaRPr lang="el-GR" dirty="0"/>
          </a:p>
        </p:txBody>
      </p:sp>
    </p:spTree>
    <p:extLst>
      <p:ext uri="{BB962C8B-B14F-4D97-AF65-F5344CB8AC3E}">
        <p14:creationId xmlns:p14="http://schemas.microsoft.com/office/powerpoint/2010/main" xmlns="" val="93210904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Εσωτερικός Βαθμός Απόδοσης </a:t>
            </a:r>
            <a:r>
              <a:rPr lang="en-US" dirty="0" smtClean="0"/>
              <a:t>IV</a:t>
            </a:r>
            <a:endParaRPr lang="el-GR" dirty="0"/>
          </a:p>
        </p:txBody>
      </p:sp>
      <p:sp>
        <p:nvSpPr>
          <p:cNvPr id="3" name="2 - Θέση περιεχομένου"/>
          <p:cNvSpPr>
            <a:spLocks noGrp="1"/>
          </p:cNvSpPr>
          <p:nvPr>
            <p:ph sz="quarter" idx="1"/>
          </p:nvPr>
        </p:nvSpPr>
        <p:spPr/>
        <p:txBody>
          <a:bodyPr>
            <a:normAutofit fontScale="92500" lnSpcReduction="20000"/>
          </a:bodyPr>
          <a:lstStyle/>
          <a:p>
            <a:r>
              <a:rPr lang="el-GR" dirty="0" smtClean="0"/>
              <a:t>Αν οι δύο επενδύσεις είναι αμοιβαία αποκλειόμενες, τότε προκρίνεται εκείνη με το μεγαλύτερο ΕΒΑ.</a:t>
            </a:r>
          </a:p>
          <a:p>
            <a:r>
              <a:rPr lang="el-GR" dirty="0" smtClean="0"/>
              <a:t>Αν είναι εφικτή η ανάληψη και των δύο επενδυτικών έργων, τότε προκρίνονται και οι δύο εφόσον ο ΕΒΑ τους είναι μεγαλύτερος από την απαιτούμενη απόδοση (κόστος κεφαλαίου).</a:t>
            </a:r>
          </a:p>
          <a:p>
            <a:r>
              <a:rPr lang="el-GR" dirty="0" smtClean="0"/>
              <a:t>Οι επενδυτικές αποφάσεις με βάση τον ΕΒΑ συμπίπτουν τις περισσότερες φορές (όχι όλες) με τις αποφάσεις με βάση την ΚΠΑ.</a:t>
            </a:r>
          </a:p>
          <a:p>
            <a:r>
              <a:rPr lang="el-GR" dirty="0" smtClean="0"/>
              <a:t>Το κόστος κεφαλαίου, ανάλογα με τους σκοπούς της ανάλυσης, μπορεί να είναι το ΜΕΣΚΚ ή το κόστος κεφαλαίου των επιμέρους επενδυτών. </a:t>
            </a:r>
            <a:br>
              <a:rPr lang="el-GR" dirty="0" smtClean="0"/>
            </a:br>
            <a:endParaRPr lang="el-GR" dirty="0" smtClean="0"/>
          </a:p>
          <a:p>
            <a:endParaRPr lang="el-GR" dirty="0"/>
          </a:p>
        </p:txBody>
      </p:sp>
    </p:spTree>
    <p:extLst>
      <p:ext uri="{BB962C8B-B14F-4D97-AF65-F5344CB8AC3E}">
        <p14:creationId xmlns:p14="http://schemas.microsoft.com/office/powerpoint/2010/main" xmlns="" val="165365013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Η σημασία της χρονικής διάρθρωσης των ταμειακών ροών </a:t>
            </a:r>
            <a:endParaRPr lang="el-GR" dirty="0"/>
          </a:p>
        </p:txBody>
      </p:sp>
      <p:sp>
        <p:nvSpPr>
          <p:cNvPr id="3" name="2 - Θέση περιεχομένου"/>
          <p:cNvSpPr>
            <a:spLocks noGrp="1"/>
          </p:cNvSpPr>
          <p:nvPr>
            <p:ph sz="quarter" idx="1"/>
          </p:nvPr>
        </p:nvSpPr>
        <p:spPr/>
        <p:txBody>
          <a:bodyPr/>
          <a:lstStyle/>
          <a:p>
            <a:r>
              <a:rPr lang="en-US" dirty="0" smtClean="0"/>
              <a:t>r=5%: </a:t>
            </a:r>
            <a:r>
              <a:rPr lang="el-GR" dirty="0" smtClean="0"/>
              <a:t>ΚΠΑ</a:t>
            </a:r>
            <a:r>
              <a:rPr lang="el-GR" baseline="-25000" dirty="0" smtClean="0"/>
              <a:t>Α</a:t>
            </a:r>
            <a:r>
              <a:rPr lang="el-GR" dirty="0" smtClean="0"/>
              <a:t>=58,59 ΚΠΑ</a:t>
            </a:r>
            <a:r>
              <a:rPr lang="el-GR" baseline="-25000" dirty="0" smtClean="0"/>
              <a:t>Β</a:t>
            </a:r>
            <a:r>
              <a:rPr lang="el-GR" dirty="0" smtClean="0"/>
              <a:t>=66,105</a:t>
            </a:r>
          </a:p>
          <a:p>
            <a:r>
              <a:rPr lang="en-US" dirty="0" smtClean="0"/>
              <a:t>r=8%: </a:t>
            </a:r>
            <a:r>
              <a:rPr lang="el-GR" dirty="0" smtClean="0"/>
              <a:t>ΚΠΑ</a:t>
            </a:r>
            <a:r>
              <a:rPr lang="el-GR" baseline="-25000" dirty="0" smtClean="0"/>
              <a:t>Α</a:t>
            </a:r>
            <a:r>
              <a:rPr lang="el-GR" dirty="0" smtClean="0"/>
              <a:t>=36,536 ΚΠΑ</a:t>
            </a:r>
            <a:r>
              <a:rPr lang="el-GR" baseline="-25000" dirty="0" smtClean="0"/>
              <a:t>Β</a:t>
            </a:r>
            <a:r>
              <a:rPr lang="el-GR" dirty="0" smtClean="0"/>
              <a:t>=32,403</a:t>
            </a:r>
          </a:p>
          <a:p>
            <a:r>
              <a:rPr lang="en-US" dirty="0" smtClean="0"/>
              <a:t>r=1</a:t>
            </a:r>
            <a:r>
              <a:rPr lang="el-GR" dirty="0" smtClean="0"/>
              <a:t>1</a:t>
            </a:r>
            <a:r>
              <a:rPr lang="en-US" dirty="0" smtClean="0"/>
              <a:t>%: </a:t>
            </a:r>
            <a:r>
              <a:rPr lang="el-GR" dirty="0" smtClean="0"/>
              <a:t>ΚΠΑ</a:t>
            </a:r>
            <a:r>
              <a:rPr lang="el-GR" baseline="-25000" dirty="0" smtClean="0"/>
              <a:t>Α</a:t>
            </a:r>
            <a:r>
              <a:rPr lang="el-GR" dirty="0" smtClean="0"/>
              <a:t>=39,97 ΚΠΑ</a:t>
            </a:r>
            <a:r>
              <a:rPr lang="el-GR" baseline="-25000" dirty="0" smtClean="0"/>
              <a:t>Β</a:t>
            </a:r>
            <a:r>
              <a:rPr lang="el-GR" dirty="0" smtClean="0"/>
              <a:t>=37,566</a:t>
            </a:r>
          </a:p>
          <a:p>
            <a:r>
              <a:rPr lang="en-US" dirty="0" smtClean="0"/>
              <a:t> </a:t>
            </a:r>
            <a:endParaRPr lang="el-GR" dirty="0" smtClean="0"/>
          </a:p>
          <a:p>
            <a:r>
              <a:rPr lang="en-US" dirty="0" smtClean="0"/>
              <a:t>r=8,75% </a:t>
            </a:r>
            <a:r>
              <a:rPr lang="el-GR" dirty="0" smtClean="0"/>
              <a:t>ΚΠΑ</a:t>
            </a:r>
            <a:r>
              <a:rPr lang="el-GR" baseline="-25000" dirty="0" smtClean="0"/>
              <a:t>Α=</a:t>
            </a:r>
            <a:r>
              <a:rPr lang="el-GR" dirty="0" smtClean="0"/>
              <a:t>ΚΠΑ</a:t>
            </a:r>
            <a:r>
              <a:rPr lang="el-GR" baseline="-25000" dirty="0" smtClean="0"/>
              <a:t>Β</a:t>
            </a:r>
          </a:p>
          <a:p>
            <a:endParaRPr lang="el-GR" dirty="0" smtClean="0"/>
          </a:p>
          <a:p>
            <a:r>
              <a:rPr lang="el-GR" dirty="0" smtClean="0"/>
              <a:t>Η ευαισθησία της ΚΠΑ στο επιτόκιο οφείλεται στη διαφορετική χρονική διάρθρωση των ταμειακών ροών</a:t>
            </a:r>
            <a:endParaRPr lang="el-GR" dirty="0"/>
          </a:p>
        </p:txBody>
      </p:sp>
    </p:spTree>
    <p:extLst>
      <p:ext uri="{BB962C8B-B14F-4D97-AF65-F5344CB8AC3E}">
        <p14:creationId xmlns:p14="http://schemas.microsoft.com/office/powerpoint/2010/main" xmlns="" val="226258000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Επαναλαμβανόμενα έργα Ι</a:t>
            </a:r>
            <a:endParaRPr lang="el-GR" dirty="0"/>
          </a:p>
        </p:txBody>
      </p:sp>
      <p:sp>
        <p:nvSpPr>
          <p:cNvPr id="3" name="2 - Θέση περιεχομένου"/>
          <p:cNvSpPr>
            <a:spLocks noGrp="1"/>
          </p:cNvSpPr>
          <p:nvPr>
            <p:ph sz="quarter" idx="1"/>
          </p:nvPr>
        </p:nvSpPr>
        <p:spPr/>
        <p:txBody>
          <a:bodyPr>
            <a:normAutofit/>
          </a:bodyPr>
          <a:lstStyle/>
          <a:p>
            <a:r>
              <a:rPr lang="el-GR" dirty="0" smtClean="0"/>
              <a:t>Οι πίνακες δείχνουν τις αναμενόμενες ταμειακές ροές των έργων Γ και Δ.</a:t>
            </a:r>
          </a:p>
          <a:p>
            <a:r>
              <a:rPr lang="el-GR" dirty="0" smtClean="0"/>
              <a:t>Έργο Γ:</a:t>
            </a:r>
          </a:p>
          <a:p>
            <a:endParaRPr lang="el-GR" dirty="0" smtClean="0"/>
          </a:p>
          <a:p>
            <a:endParaRPr lang="el-GR" dirty="0" smtClean="0"/>
          </a:p>
          <a:p>
            <a:r>
              <a:rPr lang="el-GR" dirty="0" smtClean="0"/>
              <a:t>Έργο Δ:</a:t>
            </a:r>
          </a:p>
          <a:p>
            <a:endParaRPr lang="el-GR" dirty="0" smtClean="0"/>
          </a:p>
          <a:p>
            <a:endParaRPr lang="el-GR" dirty="0" smtClean="0"/>
          </a:p>
          <a:p>
            <a:r>
              <a:rPr lang="el-GR" dirty="0" smtClean="0"/>
              <a:t>Προεξοφλητικό επιτόκιο 10%</a:t>
            </a:r>
            <a:endParaRPr lang="el-GR" dirty="0"/>
          </a:p>
        </p:txBody>
      </p:sp>
      <p:graphicFrame>
        <p:nvGraphicFramePr>
          <p:cNvPr id="4" name="3 - Πίνακας"/>
          <p:cNvGraphicFramePr>
            <a:graphicFrameLocks noGrp="1"/>
          </p:cNvGraphicFramePr>
          <p:nvPr/>
        </p:nvGraphicFramePr>
        <p:xfrm>
          <a:off x="1403648" y="3068960"/>
          <a:ext cx="6096000" cy="741680"/>
        </p:xfrm>
        <a:graphic>
          <a:graphicData uri="http://schemas.openxmlformats.org/drawingml/2006/table">
            <a:tbl>
              <a:tblPr firstRow="1" bandRow="1">
                <a:tableStyleId>{0505E3EF-67EA-436B-97B2-0124C06EBD24}</a:tableStyleId>
              </a:tblPr>
              <a:tblGrid>
                <a:gridCol w="1524000"/>
                <a:gridCol w="1524000"/>
                <a:gridCol w="1524000"/>
                <a:gridCol w="1524000"/>
              </a:tblGrid>
              <a:tr h="370840">
                <a:tc>
                  <a:txBody>
                    <a:bodyPr/>
                    <a:lstStyle/>
                    <a:p>
                      <a:r>
                        <a:rPr lang="el-GR" dirty="0" smtClean="0"/>
                        <a:t>Περίοδος</a:t>
                      </a:r>
                      <a:r>
                        <a:rPr lang="el-GR" baseline="0" dirty="0" smtClean="0"/>
                        <a:t> </a:t>
                      </a:r>
                      <a:endParaRPr lang="el-GR" dirty="0"/>
                    </a:p>
                  </a:txBody>
                  <a:tcPr/>
                </a:tc>
                <a:tc>
                  <a:txBody>
                    <a:bodyPr/>
                    <a:lstStyle/>
                    <a:p>
                      <a:r>
                        <a:rPr lang="el-GR" dirty="0" smtClean="0"/>
                        <a:t>0</a:t>
                      </a:r>
                      <a:endParaRPr lang="el-GR" dirty="0"/>
                    </a:p>
                  </a:txBody>
                  <a:tcPr/>
                </a:tc>
                <a:tc>
                  <a:txBody>
                    <a:bodyPr/>
                    <a:lstStyle/>
                    <a:p>
                      <a:r>
                        <a:rPr lang="el-GR" dirty="0" smtClean="0"/>
                        <a:t>1</a:t>
                      </a:r>
                      <a:endParaRPr lang="el-GR" dirty="0"/>
                    </a:p>
                  </a:txBody>
                  <a:tcPr/>
                </a:tc>
                <a:tc>
                  <a:txBody>
                    <a:bodyPr/>
                    <a:lstStyle/>
                    <a:p>
                      <a:r>
                        <a:rPr lang="el-GR" dirty="0" smtClean="0"/>
                        <a:t>2</a:t>
                      </a:r>
                      <a:endParaRPr lang="el-GR" dirty="0"/>
                    </a:p>
                  </a:txBody>
                  <a:tcPr/>
                </a:tc>
              </a:tr>
              <a:tr h="370840">
                <a:tc>
                  <a:txBody>
                    <a:bodyPr/>
                    <a:lstStyle/>
                    <a:p>
                      <a:r>
                        <a:rPr lang="el-GR" dirty="0" smtClean="0"/>
                        <a:t>Ταμ. Ροή</a:t>
                      </a:r>
                      <a:endParaRPr lang="el-GR" dirty="0"/>
                    </a:p>
                  </a:txBody>
                  <a:tcPr/>
                </a:tc>
                <a:tc>
                  <a:txBody>
                    <a:bodyPr/>
                    <a:lstStyle/>
                    <a:p>
                      <a:r>
                        <a:rPr lang="el-GR" dirty="0" smtClean="0"/>
                        <a:t>-100</a:t>
                      </a:r>
                      <a:endParaRPr lang="el-GR" dirty="0"/>
                    </a:p>
                  </a:txBody>
                  <a:tcPr/>
                </a:tc>
                <a:tc>
                  <a:txBody>
                    <a:bodyPr/>
                    <a:lstStyle/>
                    <a:p>
                      <a:r>
                        <a:rPr lang="el-GR" dirty="0" smtClean="0"/>
                        <a:t>80</a:t>
                      </a:r>
                      <a:endParaRPr lang="el-GR" dirty="0"/>
                    </a:p>
                  </a:txBody>
                  <a:tcPr/>
                </a:tc>
                <a:tc>
                  <a:txBody>
                    <a:bodyPr/>
                    <a:lstStyle/>
                    <a:p>
                      <a:r>
                        <a:rPr lang="el-GR" dirty="0" smtClean="0"/>
                        <a:t>80</a:t>
                      </a:r>
                      <a:endParaRPr lang="el-GR" dirty="0"/>
                    </a:p>
                  </a:txBody>
                  <a:tcPr/>
                </a:tc>
              </a:tr>
            </a:tbl>
          </a:graphicData>
        </a:graphic>
      </p:graphicFrame>
      <p:graphicFrame>
        <p:nvGraphicFramePr>
          <p:cNvPr id="5" name="4 - Πίνακας"/>
          <p:cNvGraphicFramePr>
            <a:graphicFrameLocks noGrp="1"/>
          </p:cNvGraphicFramePr>
          <p:nvPr/>
        </p:nvGraphicFramePr>
        <p:xfrm>
          <a:off x="827584" y="4509120"/>
          <a:ext cx="6744072" cy="741680"/>
        </p:xfrm>
        <a:graphic>
          <a:graphicData uri="http://schemas.openxmlformats.org/drawingml/2006/table">
            <a:tbl>
              <a:tblPr firstRow="1" bandRow="1">
                <a:tableStyleId>{0505E3EF-67EA-436B-97B2-0124C06EBD24}</a:tableStyleId>
              </a:tblPr>
              <a:tblGrid>
                <a:gridCol w="1296144"/>
                <a:gridCol w="951880"/>
                <a:gridCol w="1124012"/>
                <a:gridCol w="1124012"/>
                <a:gridCol w="1124012"/>
                <a:gridCol w="1124012"/>
              </a:tblGrid>
              <a:tr h="370840">
                <a:tc>
                  <a:txBody>
                    <a:bodyPr/>
                    <a:lstStyle/>
                    <a:p>
                      <a:r>
                        <a:rPr lang="el-GR" dirty="0" smtClean="0"/>
                        <a:t>Περίοδος</a:t>
                      </a:r>
                      <a:endParaRPr lang="el-GR" dirty="0"/>
                    </a:p>
                  </a:txBody>
                  <a:tcPr/>
                </a:tc>
                <a:tc>
                  <a:txBody>
                    <a:bodyPr/>
                    <a:lstStyle/>
                    <a:p>
                      <a:r>
                        <a:rPr lang="el-GR" dirty="0" smtClean="0"/>
                        <a:t>0</a:t>
                      </a:r>
                      <a:endParaRPr lang="el-GR" dirty="0"/>
                    </a:p>
                  </a:txBody>
                  <a:tcPr/>
                </a:tc>
                <a:tc>
                  <a:txBody>
                    <a:bodyPr/>
                    <a:lstStyle/>
                    <a:p>
                      <a:r>
                        <a:rPr lang="el-GR" dirty="0" smtClean="0"/>
                        <a:t>1</a:t>
                      </a:r>
                      <a:endParaRPr lang="el-GR" dirty="0"/>
                    </a:p>
                  </a:txBody>
                  <a:tcPr/>
                </a:tc>
                <a:tc>
                  <a:txBody>
                    <a:bodyPr/>
                    <a:lstStyle/>
                    <a:p>
                      <a:r>
                        <a:rPr lang="el-GR" dirty="0" smtClean="0"/>
                        <a:t>2</a:t>
                      </a:r>
                      <a:endParaRPr lang="el-GR" dirty="0"/>
                    </a:p>
                  </a:txBody>
                  <a:tcPr/>
                </a:tc>
                <a:tc>
                  <a:txBody>
                    <a:bodyPr/>
                    <a:lstStyle/>
                    <a:p>
                      <a:r>
                        <a:rPr lang="el-GR" dirty="0" smtClean="0"/>
                        <a:t>3</a:t>
                      </a:r>
                      <a:endParaRPr lang="el-GR" dirty="0"/>
                    </a:p>
                  </a:txBody>
                  <a:tcPr/>
                </a:tc>
                <a:tc>
                  <a:txBody>
                    <a:bodyPr/>
                    <a:lstStyle/>
                    <a:p>
                      <a:r>
                        <a:rPr lang="el-GR" dirty="0" smtClean="0"/>
                        <a:t>4</a:t>
                      </a:r>
                      <a:endParaRPr lang="el-GR" dirty="0"/>
                    </a:p>
                  </a:txBody>
                  <a:tcPr/>
                </a:tc>
              </a:tr>
              <a:tr h="370840">
                <a:tc>
                  <a:txBody>
                    <a:bodyPr/>
                    <a:lstStyle/>
                    <a:p>
                      <a:r>
                        <a:rPr lang="el-GR" dirty="0" smtClean="0"/>
                        <a:t>Ταμ. Ροή</a:t>
                      </a:r>
                      <a:endParaRPr lang="el-GR" dirty="0"/>
                    </a:p>
                  </a:txBody>
                  <a:tcPr/>
                </a:tc>
                <a:tc>
                  <a:txBody>
                    <a:bodyPr/>
                    <a:lstStyle/>
                    <a:p>
                      <a:r>
                        <a:rPr lang="el-GR" dirty="0" smtClean="0"/>
                        <a:t>-100</a:t>
                      </a:r>
                      <a:endParaRPr lang="el-GR" dirty="0"/>
                    </a:p>
                  </a:txBody>
                  <a:tcPr/>
                </a:tc>
                <a:tc>
                  <a:txBody>
                    <a:bodyPr/>
                    <a:lstStyle/>
                    <a:p>
                      <a:r>
                        <a:rPr lang="el-GR" dirty="0" smtClean="0"/>
                        <a:t>45</a:t>
                      </a:r>
                      <a:endParaRPr lang="el-GR" dirty="0"/>
                    </a:p>
                  </a:txBody>
                  <a:tcPr/>
                </a:tc>
                <a:tc>
                  <a:txBody>
                    <a:bodyPr/>
                    <a:lstStyle/>
                    <a:p>
                      <a:r>
                        <a:rPr lang="el-GR" dirty="0" smtClean="0"/>
                        <a:t>45</a:t>
                      </a:r>
                      <a:endParaRPr lang="el-GR" dirty="0"/>
                    </a:p>
                  </a:txBody>
                  <a:tcPr/>
                </a:tc>
                <a:tc>
                  <a:txBody>
                    <a:bodyPr/>
                    <a:lstStyle/>
                    <a:p>
                      <a:r>
                        <a:rPr lang="el-GR" dirty="0" smtClean="0"/>
                        <a:t>45</a:t>
                      </a:r>
                      <a:endParaRPr lang="el-GR" dirty="0"/>
                    </a:p>
                  </a:txBody>
                  <a:tcPr/>
                </a:tc>
                <a:tc>
                  <a:txBody>
                    <a:bodyPr/>
                    <a:lstStyle/>
                    <a:p>
                      <a:r>
                        <a:rPr lang="el-GR" dirty="0" smtClean="0"/>
                        <a:t>45</a:t>
                      </a:r>
                      <a:endParaRPr lang="el-GR" dirty="0"/>
                    </a:p>
                  </a:txBody>
                  <a:tcPr/>
                </a:tc>
              </a:tr>
            </a:tbl>
          </a:graphicData>
        </a:graphic>
      </p:graphicFrame>
    </p:spTree>
    <p:extLst>
      <p:ext uri="{BB962C8B-B14F-4D97-AF65-F5344CB8AC3E}">
        <p14:creationId xmlns:p14="http://schemas.microsoft.com/office/powerpoint/2010/main" xmlns="" val="6967147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Επαναλαμβανόμενα έργα ΙΙ</a:t>
            </a:r>
            <a:endParaRPr lang="el-GR" dirty="0"/>
          </a:p>
        </p:txBody>
      </p:sp>
      <p:sp>
        <p:nvSpPr>
          <p:cNvPr id="3" name="2 - Θέση περιεχομένου"/>
          <p:cNvSpPr>
            <a:spLocks noGrp="1"/>
          </p:cNvSpPr>
          <p:nvPr>
            <p:ph sz="quarter" idx="1"/>
          </p:nvPr>
        </p:nvSpPr>
        <p:spPr/>
        <p:txBody>
          <a:bodyPr/>
          <a:lstStyle/>
          <a:p>
            <a:r>
              <a:rPr lang="el-GR" dirty="0" smtClean="0"/>
              <a:t>ΚΠΑ</a:t>
            </a:r>
            <a:r>
              <a:rPr lang="el-GR" baseline="-25000" dirty="0" smtClean="0"/>
              <a:t>Γ</a:t>
            </a:r>
            <a:r>
              <a:rPr lang="el-GR" dirty="0" smtClean="0"/>
              <a:t>= 38,843</a:t>
            </a:r>
          </a:p>
          <a:p>
            <a:r>
              <a:rPr lang="el-GR" dirty="0" smtClean="0"/>
              <a:t>ΚΠΑ</a:t>
            </a:r>
            <a:r>
              <a:rPr lang="el-GR" baseline="-25000" dirty="0" smtClean="0"/>
              <a:t>Δ</a:t>
            </a:r>
            <a:r>
              <a:rPr lang="el-GR" dirty="0" smtClean="0"/>
              <a:t>=56,904, το έργο Δ είναι προτιμότερο</a:t>
            </a:r>
          </a:p>
          <a:p>
            <a:r>
              <a:rPr lang="el-GR" dirty="0" smtClean="0"/>
              <a:t>Όμως, το έργο Γ μπορεί να επαναληφθεί, εντός του ίδιου χρονικού ορίζοντα, επομένως οι ταμειακές ροές της επένδυσης Γ είναι:</a:t>
            </a:r>
          </a:p>
          <a:p>
            <a:endParaRPr lang="el-GR" dirty="0" smtClean="0"/>
          </a:p>
          <a:p>
            <a:endParaRPr lang="el-GR" dirty="0" smtClean="0"/>
          </a:p>
          <a:p>
            <a:endParaRPr lang="el-GR" dirty="0" smtClean="0"/>
          </a:p>
          <a:p>
            <a:r>
              <a:rPr lang="el-GR" dirty="0" smtClean="0"/>
              <a:t>ΚΠΑ</a:t>
            </a:r>
            <a:r>
              <a:rPr lang="el-GR" baseline="-25000" dirty="0" smtClean="0"/>
              <a:t>Γ</a:t>
            </a:r>
            <a:r>
              <a:rPr lang="el-GR" dirty="0" smtClean="0"/>
              <a:t>=70,945, προκρίνεται το έργο Γ…</a:t>
            </a:r>
          </a:p>
          <a:p>
            <a:endParaRPr lang="el-GR" dirty="0"/>
          </a:p>
        </p:txBody>
      </p:sp>
      <p:graphicFrame>
        <p:nvGraphicFramePr>
          <p:cNvPr id="4" name="3 - Πίνακας"/>
          <p:cNvGraphicFramePr>
            <a:graphicFrameLocks noGrp="1"/>
          </p:cNvGraphicFramePr>
          <p:nvPr/>
        </p:nvGraphicFramePr>
        <p:xfrm>
          <a:off x="1043610" y="4077072"/>
          <a:ext cx="6600054" cy="1010920"/>
        </p:xfrm>
        <a:graphic>
          <a:graphicData uri="http://schemas.openxmlformats.org/drawingml/2006/table">
            <a:tbl>
              <a:tblPr firstRow="1" bandRow="1">
                <a:tableStyleId>{0505E3EF-67EA-436B-97B2-0124C06EBD24}</a:tableStyleId>
              </a:tblPr>
              <a:tblGrid>
                <a:gridCol w="1368150"/>
                <a:gridCol w="831868"/>
                <a:gridCol w="1100009"/>
                <a:gridCol w="1100009"/>
                <a:gridCol w="1100009"/>
                <a:gridCol w="1100009"/>
              </a:tblGrid>
              <a:tr h="370840">
                <a:tc>
                  <a:txBody>
                    <a:bodyPr/>
                    <a:lstStyle/>
                    <a:p>
                      <a:r>
                        <a:rPr lang="el-GR" dirty="0" smtClean="0"/>
                        <a:t>Περίοδος</a:t>
                      </a:r>
                      <a:endParaRPr lang="el-GR" dirty="0"/>
                    </a:p>
                  </a:txBody>
                  <a:tcPr/>
                </a:tc>
                <a:tc>
                  <a:txBody>
                    <a:bodyPr/>
                    <a:lstStyle/>
                    <a:p>
                      <a:r>
                        <a:rPr lang="el-GR" dirty="0" smtClean="0"/>
                        <a:t>0</a:t>
                      </a:r>
                      <a:endParaRPr lang="el-GR" dirty="0"/>
                    </a:p>
                  </a:txBody>
                  <a:tcPr/>
                </a:tc>
                <a:tc>
                  <a:txBody>
                    <a:bodyPr/>
                    <a:lstStyle/>
                    <a:p>
                      <a:r>
                        <a:rPr lang="el-GR" dirty="0" smtClean="0"/>
                        <a:t>1</a:t>
                      </a:r>
                      <a:endParaRPr lang="el-GR" dirty="0"/>
                    </a:p>
                  </a:txBody>
                  <a:tcPr/>
                </a:tc>
                <a:tc>
                  <a:txBody>
                    <a:bodyPr/>
                    <a:lstStyle/>
                    <a:p>
                      <a:r>
                        <a:rPr lang="el-GR" dirty="0" smtClean="0"/>
                        <a:t>2</a:t>
                      </a:r>
                      <a:endParaRPr lang="el-GR" dirty="0"/>
                    </a:p>
                  </a:txBody>
                  <a:tcPr/>
                </a:tc>
                <a:tc>
                  <a:txBody>
                    <a:bodyPr/>
                    <a:lstStyle/>
                    <a:p>
                      <a:r>
                        <a:rPr lang="el-GR" dirty="0" smtClean="0"/>
                        <a:t>3</a:t>
                      </a:r>
                      <a:endParaRPr lang="el-GR" dirty="0"/>
                    </a:p>
                  </a:txBody>
                  <a:tcPr/>
                </a:tc>
                <a:tc>
                  <a:txBody>
                    <a:bodyPr/>
                    <a:lstStyle/>
                    <a:p>
                      <a:r>
                        <a:rPr lang="el-GR" dirty="0" smtClean="0"/>
                        <a:t>4</a:t>
                      </a:r>
                      <a:endParaRPr lang="el-GR" dirty="0"/>
                    </a:p>
                  </a:txBody>
                  <a:tcPr/>
                </a:tc>
              </a:tr>
              <a:tr h="370840">
                <a:tc>
                  <a:txBody>
                    <a:bodyPr/>
                    <a:lstStyle/>
                    <a:p>
                      <a:r>
                        <a:rPr lang="el-GR" dirty="0" smtClean="0"/>
                        <a:t>Ταμ. Ροή</a:t>
                      </a:r>
                      <a:endParaRPr lang="el-GR" dirty="0"/>
                    </a:p>
                  </a:txBody>
                  <a:tcPr/>
                </a:tc>
                <a:tc>
                  <a:txBody>
                    <a:bodyPr/>
                    <a:lstStyle/>
                    <a:p>
                      <a:r>
                        <a:rPr lang="el-GR" dirty="0" smtClean="0"/>
                        <a:t>-100</a:t>
                      </a:r>
                      <a:endParaRPr lang="el-GR" dirty="0"/>
                    </a:p>
                  </a:txBody>
                  <a:tcPr/>
                </a:tc>
                <a:tc>
                  <a:txBody>
                    <a:bodyPr/>
                    <a:lstStyle/>
                    <a:p>
                      <a:r>
                        <a:rPr lang="el-GR" dirty="0" smtClean="0"/>
                        <a:t>80</a:t>
                      </a:r>
                      <a:endParaRPr lang="el-GR" dirty="0"/>
                    </a:p>
                  </a:txBody>
                  <a:tcPr/>
                </a:tc>
                <a:tc>
                  <a:txBody>
                    <a:bodyPr/>
                    <a:lstStyle/>
                    <a:p>
                      <a:r>
                        <a:rPr lang="el-GR" dirty="0" smtClean="0"/>
                        <a:t>-20 </a:t>
                      </a:r>
                    </a:p>
                    <a:p>
                      <a:r>
                        <a:rPr lang="el-GR" dirty="0" smtClean="0"/>
                        <a:t>(80-100)</a:t>
                      </a:r>
                      <a:endParaRPr lang="el-GR" dirty="0"/>
                    </a:p>
                  </a:txBody>
                  <a:tcPr/>
                </a:tc>
                <a:tc>
                  <a:txBody>
                    <a:bodyPr/>
                    <a:lstStyle/>
                    <a:p>
                      <a:r>
                        <a:rPr lang="el-GR" dirty="0" smtClean="0"/>
                        <a:t>80</a:t>
                      </a:r>
                      <a:endParaRPr lang="el-GR" dirty="0"/>
                    </a:p>
                  </a:txBody>
                  <a:tcPr/>
                </a:tc>
                <a:tc>
                  <a:txBody>
                    <a:bodyPr/>
                    <a:lstStyle/>
                    <a:p>
                      <a:r>
                        <a:rPr lang="el-GR" dirty="0" smtClean="0"/>
                        <a:t>80</a:t>
                      </a:r>
                      <a:endParaRPr lang="el-GR" dirty="0"/>
                    </a:p>
                  </a:txBody>
                  <a:tcPr/>
                </a:tc>
              </a:tr>
            </a:tbl>
          </a:graphicData>
        </a:graphic>
      </p:graphicFrame>
    </p:spTree>
    <p:extLst>
      <p:ext uri="{BB962C8B-B14F-4D97-AF65-F5344CB8AC3E}">
        <p14:creationId xmlns:p14="http://schemas.microsoft.com/office/powerpoint/2010/main" xmlns="" val="9571615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Δείκτης κερδοφορίας</a:t>
            </a:r>
            <a:endParaRPr lang="el-GR" dirty="0"/>
          </a:p>
        </p:txBody>
      </p:sp>
      <p:sp>
        <p:nvSpPr>
          <p:cNvPr id="3" name="2 - Θέση περιεχομένου"/>
          <p:cNvSpPr>
            <a:spLocks noGrp="1"/>
          </p:cNvSpPr>
          <p:nvPr>
            <p:ph sz="quarter" idx="1"/>
          </p:nvPr>
        </p:nvSpPr>
        <p:spPr/>
        <p:txBody>
          <a:bodyPr/>
          <a:lstStyle/>
          <a:p>
            <a:r>
              <a:rPr lang="el-GR" dirty="0" smtClean="0"/>
              <a:t>Ο δείκτης κερδοφορίας (ΔΚ) είναι μια εναλλακτική μαθηματική διατύπωση του κριτηρίου της καθαρής παρούσας αξίας. </a:t>
            </a:r>
          </a:p>
          <a:p>
            <a:r>
              <a:rPr lang="el-GR" dirty="0" smtClean="0"/>
              <a:t>Είναι μια συχνά χρησιμοποιούμενη διατύπωση και, φυσικά, καταλήγει στα ίδια συμπεράσματα αξιολόγησης όπως και η μέθοδος της ΚΠΑ.</a:t>
            </a:r>
          </a:p>
          <a:p>
            <a:r>
              <a:rPr lang="el-GR" dirty="0" smtClean="0"/>
              <a:t>Είναι ο λόγος της παρούσας αξίας των μελλοντικών ταμειακών ροών της επένδυσης προς το αρχικό κόστος.</a:t>
            </a:r>
          </a:p>
          <a:p>
            <a:r>
              <a:rPr lang="el-GR" dirty="0" smtClean="0"/>
              <a:t>ΔΚ</a:t>
            </a:r>
            <a:r>
              <a:rPr lang="el-GR" baseline="-25000" dirty="0" smtClean="0"/>
              <a:t>Α</a:t>
            </a:r>
            <a:r>
              <a:rPr lang="el-GR" dirty="0" smtClean="0"/>
              <a:t>=237,566/200=1,188 , ΔΚ</a:t>
            </a:r>
            <a:r>
              <a:rPr lang="el-GR" baseline="-25000" dirty="0" smtClean="0"/>
              <a:t>Β</a:t>
            </a:r>
            <a:r>
              <a:rPr lang="el-GR" dirty="0" smtClean="0"/>
              <a:t>=239,971/200=1,2</a:t>
            </a:r>
          </a:p>
          <a:p>
            <a:endParaRPr lang="el-GR" dirty="0" smtClean="0"/>
          </a:p>
        </p:txBody>
      </p:sp>
    </p:spTree>
    <p:extLst>
      <p:ext uri="{BB962C8B-B14F-4D97-AF65-F5344CB8AC3E}">
        <p14:creationId xmlns:p14="http://schemas.microsoft.com/office/powerpoint/2010/main" xmlns="" val="38986585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n-US" dirty="0" smtClean="0"/>
              <a:t>Excel</a:t>
            </a:r>
            <a:endParaRPr lang="el-GR" dirty="0"/>
          </a:p>
        </p:txBody>
      </p:sp>
      <p:sp>
        <p:nvSpPr>
          <p:cNvPr id="3" name="2 - Θέση περιεχομένου"/>
          <p:cNvSpPr>
            <a:spLocks noGrp="1"/>
          </p:cNvSpPr>
          <p:nvPr>
            <p:ph sz="quarter" idx="1"/>
          </p:nvPr>
        </p:nvSpPr>
        <p:spPr/>
        <p:txBody>
          <a:bodyPr/>
          <a:lstStyle/>
          <a:p>
            <a:r>
              <a:rPr lang="el-GR" dirty="0" smtClean="0"/>
              <a:t>Παρούσα αξία: </a:t>
            </a:r>
            <a:r>
              <a:rPr lang="en-US" dirty="0" smtClean="0"/>
              <a:t>PV</a:t>
            </a:r>
          </a:p>
          <a:p>
            <a:r>
              <a:rPr lang="el-GR" dirty="0" smtClean="0"/>
              <a:t>Τελική αξία: </a:t>
            </a:r>
            <a:r>
              <a:rPr lang="en-US" dirty="0" smtClean="0"/>
              <a:t>FV</a:t>
            </a:r>
          </a:p>
          <a:p>
            <a:r>
              <a:rPr lang="el-GR" dirty="0" smtClean="0"/>
              <a:t>Καθαρή Παρούσα Αξία: </a:t>
            </a:r>
            <a:r>
              <a:rPr lang="en-US" dirty="0" smtClean="0"/>
              <a:t>NPV</a:t>
            </a:r>
          </a:p>
          <a:p>
            <a:r>
              <a:rPr lang="el-GR" dirty="0" smtClean="0"/>
              <a:t>Εσωτερικός Βαθμός Απόδοσης: </a:t>
            </a:r>
            <a:r>
              <a:rPr lang="en-US" smtClean="0"/>
              <a:t>IRR</a:t>
            </a:r>
            <a:endParaRPr lang="en-US" dirty="0" smtClean="0"/>
          </a:p>
          <a:p>
            <a:r>
              <a:rPr lang="el-GR" dirty="0" smtClean="0"/>
              <a:t>Δόση Δανείου: </a:t>
            </a:r>
            <a:r>
              <a:rPr lang="en-US" dirty="0" smtClean="0"/>
              <a:t>PMT</a:t>
            </a:r>
          </a:p>
          <a:p>
            <a:endParaRPr lang="el-GR" dirty="0"/>
          </a:p>
        </p:txBody>
      </p:sp>
    </p:spTree>
    <p:extLst>
      <p:ext uri="{BB962C8B-B14F-4D97-AF65-F5344CB8AC3E}">
        <p14:creationId xmlns:p14="http://schemas.microsoft.com/office/powerpoint/2010/main" xmlns="" val="1813828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Απόρριψη έργων με θετική παρούσα αξία</a:t>
            </a:r>
            <a:endParaRPr lang="el-GR" dirty="0"/>
          </a:p>
        </p:txBody>
      </p:sp>
      <p:sp>
        <p:nvSpPr>
          <p:cNvPr id="3" name="2 - Θέση περιεχομένου"/>
          <p:cNvSpPr>
            <a:spLocks noGrp="1"/>
          </p:cNvSpPr>
          <p:nvPr>
            <p:ph sz="quarter" idx="1"/>
          </p:nvPr>
        </p:nvSpPr>
        <p:spPr/>
        <p:txBody>
          <a:bodyPr/>
          <a:lstStyle/>
          <a:p>
            <a:r>
              <a:rPr lang="el-GR" dirty="0" smtClean="0"/>
              <a:t>Έλλειψη χρημάτων, υψηλό κόστος χρηματοδότησης (σε αυτήν την περίπτωση πρέπει το προεξοφλητικό επιτόκιο να αυξηθεί για να ενσωματώσει το αυξημένο κόστος χρηματοδότησης)</a:t>
            </a:r>
          </a:p>
          <a:p>
            <a:r>
              <a:rPr lang="el-GR" dirty="0" smtClean="0"/>
              <a:t>Εκτίμηση της διοίκησης πως με το νέο έργο, και την παρέμβαση των χρηματοδοτών, μειώνεται η εξουσία τους.</a:t>
            </a:r>
            <a:endParaRPr lang="el-GR" dirty="0"/>
          </a:p>
        </p:txBody>
      </p:sp>
    </p:spTree>
    <p:extLst>
      <p:ext uri="{BB962C8B-B14F-4D97-AF65-F5344CB8AC3E}">
        <p14:creationId xmlns:p14="http://schemas.microsoft.com/office/powerpoint/2010/main" xmlns="" val="143832071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Η προσέγγιση των πραγματικών δικαιωμάτων Ι</a:t>
            </a:r>
            <a:endParaRPr lang="el-GR" dirty="0"/>
          </a:p>
        </p:txBody>
      </p:sp>
      <p:sp>
        <p:nvSpPr>
          <p:cNvPr id="3" name="2 - Θέση περιεχομένου"/>
          <p:cNvSpPr>
            <a:spLocks noGrp="1"/>
          </p:cNvSpPr>
          <p:nvPr>
            <p:ph sz="quarter" idx="1"/>
          </p:nvPr>
        </p:nvSpPr>
        <p:spPr/>
        <p:txBody>
          <a:bodyPr>
            <a:normAutofit fontScale="92500"/>
          </a:bodyPr>
          <a:lstStyle/>
          <a:p>
            <a:r>
              <a:rPr lang="el-GR" dirty="0" smtClean="0"/>
              <a:t>Η ΚΠΑ είναι ένα δημοφιλές κριτήριο το οποίο αξιολογεί τις επενδύσεις με βάση την τωρινή σύγκριση της παρούσας αξίας του κόστους και του οφέλους.</a:t>
            </a:r>
          </a:p>
          <a:p>
            <a:r>
              <a:rPr lang="el-GR" dirty="0" smtClean="0"/>
              <a:t>Ωστόσο, η σύγκριση δεν είναι ανάγκη να είναι τωρινή…</a:t>
            </a:r>
          </a:p>
          <a:p>
            <a:r>
              <a:rPr lang="el-GR" dirty="0" smtClean="0"/>
              <a:t>Συχνά, ο επενδυτής έχει τη δυνατότητα να επιλέξει το χρόνο υλοποίησης της επένδυσης.</a:t>
            </a:r>
          </a:p>
          <a:p>
            <a:r>
              <a:rPr lang="el-GR" dirty="0" smtClean="0"/>
              <a:t>Π.χ. ο ιδιοκτήτης ενός οικοπέδου επιλέγει το χρόνο δημιουργίας ενός ακινήτου. Ο κάτοχος μιας πατέντας επιλέγει το χρόνο βιομηχανικής υλοποίησης και αξιοποίησης της καινοτομίας.</a:t>
            </a:r>
          </a:p>
          <a:p>
            <a:endParaRPr lang="el-GR" dirty="0"/>
          </a:p>
        </p:txBody>
      </p:sp>
    </p:spTree>
    <p:extLst>
      <p:ext uri="{BB962C8B-B14F-4D97-AF65-F5344CB8AC3E}">
        <p14:creationId xmlns:p14="http://schemas.microsoft.com/office/powerpoint/2010/main" xmlns="" val="383212332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Η προσέγγιση των πραγματικών δικαιωμάτων ΙΙ</a:t>
            </a:r>
            <a:endParaRPr lang="el-GR" dirty="0"/>
          </a:p>
        </p:txBody>
      </p:sp>
      <p:sp>
        <p:nvSpPr>
          <p:cNvPr id="3" name="2 - Θέση περιεχομένου"/>
          <p:cNvSpPr>
            <a:spLocks noGrp="1"/>
          </p:cNvSpPr>
          <p:nvPr>
            <p:ph sz="quarter" idx="1"/>
          </p:nvPr>
        </p:nvSpPr>
        <p:spPr/>
        <p:txBody>
          <a:bodyPr>
            <a:normAutofit fontScale="92500"/>
          </a:bodyPr>
          <a:lstStyle/>
          <a:p>
            <a:r>
              <a:rPr lang="el-GR" dirty="0" smtClean="0"/>
              <a:t>Επομένως: η ορθότερη σύγκριση δεν είναι μεταξύ της παρούσας αξίας του κόστους και του οφέλους στο παρόν, αλλά η σύγκριση του κόστους και του οφέλους σε ένα βέλτιστο χρονικό σημείο της επιλογής μας.</a:t>
            </a:r>
          </a:p>
          <a:p>
            <a:r>
              <a:rPr lang="el-GR" dirty="0" smtClean="0"/>
              <a:t>Η ΚΠΑ πρέπει να ενσωματώσει την αξία της επιχειρησιακής ευελιξίας, της δυνατότητας επιλογής του χρονισμού της επένδυσης (και άλλων επιχειρησιακών επιλογών)</a:t>
            </a:r>
          </a:p>
          <a:p>
            <a:r>
              <a:rPr lang="el-GR" dirty="0" smtClean="0"/>
              <a:t>Αυτή η επενδυτική λογική μοιάζει με την επένδυση σε χρηματοοικονομικά δικαιώματα.</a:t>
            </a:r>
          </a:p>
          <a:p>
            <a:r>
              <a:rPr lang="el-GR" dirty="0" smtClean="0"/>
              <a:t> </a:t>
            </a:r>
            <a:endParaRPr lang="el-GR" dirty="0"/>
          </a:p>
        </p:txBody>
      </p:sp>
    </p:spTree>
    <p:extLst>
      <p:ext uri="{BB962C8B-B14F-4D97-AF65-F5344CB8AC3E}">
        <p14:creationId xmlns:p14="http://schemas.microsoft.com/office/powerpoint/2010/main" xmlns="" val="114196359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Η προσέγγιση των πραγματικών δικαιωμάτων ΙΙΙ</a:t>
            </a:r>
            <a:endParaRPr lang="el-GR" dirty="0"/>
          </a:p>
        </p:txBody>
      </p:sp>
      <p:sp>
        <p:nvSpPr>
          <p:cNvPr id="3" name="2 - Θέση περιεχομένου"/>
          <p:cNvSpPr>
            <a:spLocks noGrp="1"/>
          </p:cNvSpPr>
          <p:nvPr>
            <p:ph sz="quarter" idx="1"/>
          </p:nvPr>
        </p:nvSpPr>
        <p:spPr/>
        <p:txBody>
          <a:bodyPr/>
          <a:lstStyle/>
          <a:p>
            <a:r>
              <a:rPr lang="el-GR" dirty="0" smtClean="0"/>
              <a:t>Ο επενδυτής των χρηματοοικονομικών δικαιωμάτων έχει το δικαίωμα να καταβάλλει ένα καθορισμένο τίμημα για να αγοράσει μια μεταβλητή αξία (π.χ. την αξία μιας μετοχής)</a:t>
            </a:r>
          </a:p>
          <a:p>
            <a:r>
              <a:rPr lang="el-GR" dirty="0" smtClean="0"/>
              <a:t>Ο επενδυτής των πραγματικών δικαιωμάτων (π.χ. ενός ακινήτου) έχει το δικαίωμα να καταβάλει ένα καθορισμένο τίμημα (το κόστος κατασκευής του ακινήτου) και να αγοράσει μια μεταβλητή αξία (την παρούσα αξία των μελλοντικών ενοικίων)</a:t>
            </a:r>
          </a:p>
          <a:p>
            <a:r>
              <a:rPr lang="el-GR" dirty="0" smtClean="0"/>
              <a:t>Το δικαίωμα της επένδυσης έχει αξία.</a:t>
            </a:r>
            <a:endParaRPr lang="el-GR" dirty="0"/>
          </a:p>
        </p:txBody>
      </p:sp>
    </p:spTree>
    <p:extLst>
      <p:ext uri="{BB962C8B-B14F-4D97-AF65-F5344CB8AC3E}">
        <p14:creationId xmlns:p14="http://schemas.microsoft.com/office/powerpoint/2010/main" xmlns="" val="195409111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Βασικές αρχές αποτίμησης Ι </a:t>
            </a:r>
            <a:endParaRPr lang="el-GR" dirty="0"/>
          </a:p>
        </p:txBody>
      </p:sp>
      <p:sp>
        <p:nvSpPr>
          <p:cNvPr id="3" name="2 - Θέση περιεχομένου"/>
          <p:cNvSpPr>
            <a:spLocks noGrp="1"/>
          </p:cNvSpPr>
          <p:nvPr>
            <p:ph sz="quarter" idx="1"/>
          </p:nvPr>
        </p:nvSpPr>
        <p:spPr/>
        <p:txBody>
          <a:bodyPr>
            <a:normAutofit fontScale="92500"/>
          </a:bodyPr>
          <a:lstStyle/>
          <a:p>
            <a:r>
              <a:rPr lang="el-GR" dirty="0" smtClean="0"/>
              <a:t>Μια βασική υπόθεση της χρηματοοικονομικής διοίκησης είναι ότι η αποτίμηση κάθε επένδυσης ορίζεται από την προεξόφληση των ταμειακών ροών που σχετίζονται με την επένδυση.</a:t>
            </a:r>
          </a:p>
          <a:p>
            <a:r>
              <a:rPr lang="el-GR" dirty="0" smtClean="0"/>
              <a:t>Αυτή η υπόθεση δεν αφορά μόνο τις επενδύσεις σε ενσώματα πάγια περιουσιακά στοιχεία (ακίνητα, μεταφορικά μέσα, μηχανήματα κτλ).</a:t>
            </a:r>
          </a:p>
          <a:p>
            <a:r>
              <a:rPr lang="el-GR" dirty="0" smtClean="0"/>
              <a:t>Αφορά και τις επενδύσεις σε ασώματα πάγια περιουσιακά στοιχεία (π.χ. δικαιώματα ευρεσιτεχνίας) </a:t>
            </a:r>
          </a:p>
          <a:p>
            <a:r>
              <a:rPr lang="el-GR" dirty="0" smtClean="0"/>
              <a:t>Αφορά και τις επενδύσεις σε αξιόγραφα (μετοχές, ομόλογα κτλ).</a:t>
            </a:r>
            <a:endParaRPr lang="el-G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Βασικές αρχές αποτίμησης ΙΙ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Η διαφορά μεταξύ επενδύσεων σε αξιόγραφα και επενδύσεων σε ενσώματα πάγια είναι δυσδιάκριτη. </a:t>
            </a:r>
          </a:p>
          <a:p>
            <a:r>
              <a:rPr lang="el-GR" dirty="0" smtClean="0"/>
              <a:t>Η «πραγματική» οικονομία δεν μπορεί να στεγανοποιηθεί ως προς την αγορά αξιόγραφων.</a:t>
            </a:r>
          </a:p>
          <a:p>
            <a:r>
              <a:rPr lang="el-GR" dirty="0" smtClean="0"/>
              <a:t>Ο λόγος είναι ότι τα αξιόγραφα φέρουν εισόδημα που προέρχεται από την «πραγματική» οικονομία.</a:t>
            </a:r>
          </a:p>
          <a:p>
            <a:r>
              <a:rPr lang="el-GR" dirty="0" smtClean="0"/>
              <a:t>Το εισόδημα, π.χ., του κατόχου της μετοχής προέρχεται από τα κέρδη της παραγωγικής διαδικασίας η οποία στηρίζεται στον εξοπλισμό και την ακίνητη περιουσία της παραγωγικής διαδικασίας.</a:t>
            </a:r>
          </a:p>
          <a:p>
            <a:r>
              <a:rPr lang="el-GR" dirty="0" smtClean="0"/>
              <a:t>Το εισόδημα του ομολογιούχου προέρχεται από τον πλούτο που παράγει ο εκδότης του ομολόγου.</a:t>
            </a:r>
            <a:endParaRPr lang="el-G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Βασικές αρχές αποτίμησης ΙΙΙ</a:t>
            </a:r>
            <a:endParaRPr lang="el-GR" dirty="0"/>
          </a:p>
        </p:txBody>
      </p:sp>
      <p:sp>
        <p:nvSpPr>
          <p:cNvPr id="3" name="2 - Θέση περιεχομένου"/>
          <p:cNvSpPr>
            <a:spLocks noGrp="1"/>
          </p:cNvSpPr>
          <p:nvPr>
            <p:ph sz="quarter" idx="1"/>
          </p:nvPr>
        </p:nvSpPr>
        <p:spPr/>
        <p:txBody>
          <a:bodyPr/>
          <a:lstStyle/>
          <a:p>
            <a:r>
              <a:rPr lang="el-GR" dirty="0" smtClean="0"/>
              <a:t>Ο κύριος άξονας αποτίμησης είναι η σχέση μεταξύ κινδύνου και απαιτούμενης απόδοσης.</a:t>
            </a:r>
          </a:p>
          <a:p>
            <a:endParaRPr lang="el-GR" dirty="0" smtClean="0"/>
          </a:p>
          <a:p>
            <a:r>
              <a:rPr lang="el-GR" dirty="0" smtClean="0"/>
              <a:t>Αποτίμηση μετοχών</a:t>
            </a:r>
          </a:p>
          <a:p>
            <a:endParaRPr lang="el-GR" dirty="0" smtClean="0"/>
          </a:p>
          <a:p>
            <a:r>
              <a:rPr lang="el-GR" dirty="0" smtClean="0"/>
              <a:t>Αποτίμηση ομολόγων</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Σημασία της αποτίμησης αξιόγραφων</a:t>
            </a:r>
            <a:endParaRPr lang="el-GR" dirty="0"/>
          </a:p>
        </p:txBody>
      </p:sp>
      <p:sp>
        <p:nvSpPr>
          <p:cNvPr id="3" name="2 - Θέση περιεχομένου"/>
          <p:cNvSpPr>
            <a:spLocks noGrp="1"/>
          </p:cNvSpPr>
          <p:nvPr>
            <p:ph sz="quarter" idx="1"/>
          </p:nvPr>
        </p:nvSpPr>
        <p:spPr/>
        <p:txBody>
          <a:bodyPr/>
          <a:lstStyle/>
          <a:p>
            <a:r>
              <a:rPr lang="el-GR" dirty="0" smtClean="0"/>
              <a:t>Αξιολόγηση επενδύσεων σε αξιόγραφα</a:t>
            </a:r>
          </a:p>
          <a:p>
            <a:r>
              <a:rPr lang="el-GR" dirty="0" smtClean="0"/>
              <a:t>Αποτίμηση επιχειρήσεων</a:t>
            </a:r>
          </a:p>
          <a:p>
            <a:r>
              <a:rPr lang="el-GR" dirty="0" smtClean="0"/>
              <a:t>Αποτελεσματικός σχηματισμός χαρτοφυλακίου (ασφαλιστικά ταμεία)</a:t>
            </a:r>
          </a:p>
          <a:p>
            <a:r>
              <a:rPr lang="el-GR" dirty="0" smtClean="0"/>
              <a:t>Η απαιτούμενη απόδοση των κατόχων των αξιόγραφων συνδέεται με το προεξοφλητικό επιτόκιο που εφαρμόζεται στην αξιολόγηση των επενδύσεων.</a:t>
            </a:r>
            <a:endParaRPr lang="el-G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800" dirty="0" smtClean="0"/>
              <a:t>Προεξοφλώντας τις ταμειακές ροές των αξιόγραφων</a:t>
            </a:r>
            <a:endParaRPr lang="el-GR" sz="2800" dirty="0"/>
          </a:p>
        </p:txBody>
      </p:sp>
      <p:sp>
        <p:nvSpPr>
          <p:cNvPr id="3" name="2 - Θέση περιεχομένου"/>
          <p:cNvSpPr>
            <a:spLocks noGrp="1"/>
          </p:cNvSpPr>
          <p:nvPr>
            <p:ph sz="quarter" idx="1"/>
          </p:nvPr>
        </p:nvSpPr>
        <p:spPr/>
        <p:txBody>
          <a:bodyPr>
            <a:normAutofit fontScale="92500"/>
          </a:bodyPr>
          <a:lstStyle/>
          <a:p>
            <a:r>
              <a:rPr lang="el-GR" dirty="0" smtClean="0"/>
              <a:t>Το προεξοφλητικό επιτόκιο εξαρτάται από:</a:t>
            </a:r>
          </a:p>
          <a:p>
            <a:r>
              <a:rPr lang="el-GR" dirty="0" smtClean="0"/>
              <a:t>Το επίπεδο του κινδύνου, όπως τ</a:t>
            </a:r>
            <a:r>
              <a:rPr lang="el-GR" dirty="0"/>
              <a:t>ο</a:t>
            </a:r>
            <a:r>
              <a:rPr lang="el-GR" dirty="0" smtClean="0"/>
              <a:t> αντιλαμβάνονται οι χρηματοδότες. Φυσικά, ο χρηματοδοτούμενος έχει συμφέρον να πείσει το χρηματοδότη ότι ο κίνδυνος είναι μικρός και έτσι να εφαρμοστεί χαμηλό επιτόκιο…</a:t>
            </a:r>
          </a:p>
          <a:p>
            <a:r>
              <a:rPr lang="el-GR" dirty="0" smtClean="0"/>
              <a:t>Τον ανταγωνισμό στην αγορά κεφαλαίου (το μέγεθος, την ισχύ, τη δυνατότητα του χρηματοδότη και του χρηματοδοτούμενου να διαμορφώνουν το επιτόκιο).</a:t>
            </a:r>
          </a:p>
          <a:p>
            <a:r>
              <a:rPr lang="el-GR" dirty="0" smtClean="0"/>
              <a:t>Την υπόθεση πως οι επενδυτές συνδέουν την απαιτούμενη απόδοση με τον κίνδυνο που αναλαμβάνουν.</a:t>
            </a:r>
            <a:endParaRPr lang="el-G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ομολόγων</a:t>
            </a:r>
            <a:r>
              <a:rPr lang="en-US" dirty="0" smtClean="0"/>
              <a:t> I</a:t>
            </a:r>
            <a:endParaRPr lang="el-GR" dirty="0"/>
          </a:p>
        </p:txBody>
      </p:sp>
      <p:sp>
        <p:nvSpPr>
          <p:cNvPr id="3" name="2 - Θέση περιεχομένου"/>
          <p:cNvSpPr>
            <a:spLocks noGrp="1"/>
          </p:cNvSpPr>
          <p:nvPr>
            <p:ph sz="quarter" idx="1"/>
          </p:nvPr>
        </p:nvSpPr>
        <p:spPr/>
        <p:txBody>
          <a:bodyPr/>
          <a:lstStyle/>
          <a:p>
            <a:r>
              <a:rPr lang="el-GR" dirty="0" smtClean="0"/>
              <a:t>Τα ομόλογα κυκλοφορούν σε μια μεγάλη ποικιλία συμβολαίων.</a:t>
            </a:r>
          </a:p>
          <a:p>
            <a:r>
              <a:rPr lang="el-GR" dirty="0" smtClean="0"/>
              <a:t>Οι κύριες ταμειακές ροές που συνδέονται με τα ομόλογα είναι οι τόκοι (κουπόνια) και η είσπραξη της ονομαστικής αξίας με τη λήξη του ομολόγου.</a:t>
            </a:r>
          </a:p>
          <a:p>
            <a:r>
              <a:rPr lang="el-GR" dirty="0" smtClean="0"/>
              <a:t>Η τιμή του ομολόγου εξαρτάται άμεσα από την προεξόφληση αυτών των ταμειακών ροών.</a:t>
            </a:r>
          </a:p>
          <a:p>
            <a:r>
              <a:rPr lang="el-GR" dirty="0" smtClean="0"/>
              <a:t>Το προεξοφλητικό επιτόκιο ονομάζεται «απόδοση στη λήξη» (</a:t>
            </a:r>
            <a:r>
              <a:rPr lang="en-US" dirty="0" smtClean="0"/>
              <a:t>yield to maturity)</a:t>
            </a:r>
            <a:endParaRPr lang="el-G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Ομολόγων ΙΙ</a:t>
            </a:r>
            <a:endParaRPr lang="el-GR" dirty="0"/>
          </a:p>
        </p:txBody>
      </p:sp>
      <p:sp>
        <p:nvSpPr>
          <p:cNvPr id="3" name="2 - Θέση περιεχομένου"/>
          <p:cNvSpPr>
            <a:spLocks noGrp="1"/>
          </p:cNvSpPr>
          <p:nvPr>
            <p:ph sz="quarter" idx="1"/>
          </p:nvPr>
        </p:nvSpPr>
        <p:spPr/>
        <p:txBody>
          <a:bodyPr/>
          <a:lstStyle/>
          <a:p>
            <a:r>
              <a:rPr lang="el-GR" dirty="0" smtClean="0"/>
              <a:t>Έστω </a:t>
            </a:r>
            <a:r>
              <a:rPr lang="en-US" dirty="0" smtClean="0"/>
              <a:t>Y </a:t>
            </a:r>
            <a:r>
              <a:rPr lang="el-GR" dirty="0" smtClean="0"/>
              <a:t>η απόδοση στη λήξη, Α η ονομαστική αξία του ομολόγου, </a:t>
            </a:r>
            <a:r>
              <a:rPr lang="en-US" dirty="0" smtClean="0"/>
              <a:t>r </a:t>
            </a:r>
            <a:r>
              <a:rPr lang="el-GR" dirty="0" smtClean="0"/>
              <a:t>το επιτόκιο του ομολόγου που αντιστοιχεί στην περίοδο ανατοκισμού, Ρ η τιμή του ομολόγου, Ν οι περίοδοι πληρωμής των τόκων.</a:t>
            </a:r>
          </a:p>
          <a:p>
            <a:endParaRPr lang="el-GR" dirty="0" smtClean="0"/>
          </a:p>
          <a:p>
            <a:endParaRPr lang="el-GR" dirty="0" smtClean="0"/>
          </a:p>
          <a:p>
            <a:r>
              <a:rPr lang="el-GR" dirty="0" smtClean="0"/>
              <a:t>Έστω </a:t>
            </a:r>
            <a:r>
              <a:rPr lang="en-US" dirty="0" smtClean="0"/>
              <a:t>Y=6,5%, r=5%, A=1000 </a:t>
            </a:r>
            <a:r>
              <a:rPr lang="el-GR" dirty="0" smtClean="0"/>
              <a:t>ευρώ, τόκοι (κουπόνια) πληρώνονται ετήσια, Ν=10.</a:t>
            </a:r>
            <a:endParaRPr lang="el-G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02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843808" y="3325193"/>
            <a:ext cx="2530360" cy="751879"/>
          </a:xfrm>
          <a:prstGeom prst="rect">
            <a:avLst/>
          </a:prstGeom>
          <a:noFill/>
        </p:spPr>
      </p:pic>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027"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979712" y="5157192"/>
            <a:ext cx="4608512" cy="812348"/>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Ομολόγων ΙΙΙ</a:t>
            </a:r>
            <a:endParaRPr lang="el-GR" dirty="0"/>
          </a:p>
        </p:txBody>
      </p:sp>
      <p:sp>
        <p:nvSpPr>
          <p:cNvPr id="3" name="2 - Θέση περιεχομένου"/>
          <p:cNvSpPr>
            <a:spLocks noGrp="1"/>
          </p:cNvSpPr>
          <p:nvPr>
            <p:ph sz="quarter" idx="1"/>
          </p:nvPr>
        </p:nvSpPr>
        <p:spPr/>
        <p:txBody>
          <a:bodyPr/>
          <a:lstStyle/>
          <a:p>
            <a:r>
              <a:rPr lang="el-GR" dirty="0" smtClean="0"/>
              <a:t>Η αξία του ομολόγου έχει δύο συστατικά: την προεξοφλημένη αξία των τόκων (κουπονιών) και την προεξοφλημένη αξία της ονομαστικής αξίας.</a:t>
            </a:r>
          </a:p>
          <a:p>
            <a:r>
              <a:rPr lang="el-GR" dirty="0" smtClean="0"/>
              <a:t>Παρούσα αξία τόκων: 359,44</a:t>
            </a:r>
          </a:p>
          <a:p>
            <a:r>
              <a:rPr lang="el-GR" dirty="0" smtClean="0"/>
              <a:t>Ονομαστική αξία: 532,73</a:t>
            </a:r>
          </a:p>
          <a:p>
            <a:endParaRPr lang="el-GR" dirty="0" smtClean="0"/>
          </a:p>
          <a:p>
            <a:r>
              <a:rPr lang="en-US" dirty="0" smtClean="0"/>
              <a:t>Excel: </a:t>
            </a:r>
            <a:r>
              <a:rPr lang="en-US" dirty="0" err="1" smtClean="0"/>
              <a:t>pv</a:t>
            </a:r>
            <a:r>
              <a:rPr lang="en-US" dirty="0" smtClean="0"/>
              <a:t>(0,065;10;50;1000)</a:t>
            </a:r>
            <a:endParaRPr lang="el-GR" dirty="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Η απόδοση στη λήξη Ι</a:t>
            </a:r>
            <a:endParaRPr lang="el-GR" dirty="0"/>
          </a:p>
        </p:txBody>
      </p:sp>
      <p:sp>
        <p:nvSpPr>
          <p:cNvPr id="3" name="2 - Θέση περιεχομένου"/>
          <p:cNvSpPr>
            <a:spLocks noGrp="1"/>
          </p:cNvSpPr>
          <p:nvPr>
            <p:ph sz="quarter" idx="1"/>
          </p:nvPr>
        </p:nvSpPr>
        <p:spPr/>
        <p:txBody>
          <a:bodyPr/>
          <a:lstStyle/>
          <a:p>
            <a:r>
              <a:rPr lang="el-GR" dirty="0" smtClean="0"/>
              <a:t>Οι προσδιοριστικοί παράγοντες της απόδοσης στη λήξη είναι παρόμοιοι με τους γενικούς προσδιοριστικούς παράγοντες των προεξοφλητικών επιτοκίων.</a:t>
            </a:r>
          </a:p>
          <a:p>
            <a:r>
              <a:rPr lang="el-GR" dirty="0" smtClean="0"/>
              <a:t>Κίνδυνος</a:t>
            </a:r>
          </a:p>
          <a:p>
            <a:r>
              <a:rPr lang="el-GR" dirty="0" smtClean="0"/>
              <a:t>Πληθωρισμός </a:t>
            </a:r>
          </a:p>
          <a:p>
            <a:r>
              <a:rPr lang="el-GR" dirty="0" smtClean="0"/>
              <a:t>Ρευστότητα</a:t>
            </a:r>
          </a:p>
          <a:p>
            <a:r>
              <a:rPr lang="el-GR" dirty="0" smtClean="0"/>
              <a:t>Κόστος Ευκαιρίας</a:t>
            </a:r>
            <a:endParaRPr lang="el-G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Η απόδοση στη λήξη ΙΙ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Κίνδυνος</a:t>
            </a:r>
          </a:p>
          <a:p>
            <a:r>
              <a:rPr lang="el-GR" dirty="0" smtClean="0"/>
              <a:t>Αν το αξιόγραφο έχει εκδοθεί από έναν ιδιώτη (μια επιχείρηση):</a:t>
            </a:r>
          </a:p>
          <a:p>
            <a:r>
              <a:rPr lang="el-GR" dirty="0" smtClean="0"/>
              <a:t>Ο επιχειρηματικός κίνδυνος αφορά τη βιωσιμότητα της θέσης της επιχείρησης μέσα στον κλάδο καθώς και, αντίστοιχα, τη δυναμική των εσόδων της επιχείρησης (με τα οποία θα πληρωθούν οι κάτοχοι των αξιόγραφων)</a:t>
            </a:r>
          </a:p>
          <a:p>
            <a:r>
              <a:rPr lang="el-GR" dirty="0" smtClean="0"/>
              <a:t>Ο χρηματοοικονομικός κίνδυνος αφορά τη δυνατότητα της επιχείρησης να ανταποκριθεί στις χρηματοδοτικές της υποχρεώσεις (π.χ. να πληρώσει τα δάνειά της)</a:t>
            </a:r>
          </a:p>
          <a:p>
            <a:r>
              <a:rPr lang="el-GR" dirty="0" smtClean="0"/>
              <a:t>Εμφανώς, ο χρηματοοικονομικός και ο επιχειρηματικός κίνδυνος συνδέονται. </a:t>
            </a:r>
            <a:endParaRPr lang="el-G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Η απόδοση στη λήξη ΙΙ</a:t>
            </a:r>
            <a:r>
              <a:rPr lang="en-US" dirty="0" smtClean="0"/>
              <a:t>I</a:t>
            </a:r>
            <a:endParaRPr lang="el-GR" dirty="0"/>
          </a:p>
        </p:txBody>
      </p:sp>
      <p:sp>
        <p:nvSpPr>
          <p:cNvPr id="3" name="2 - Θέση περιεχομένου"/>
          <p:cNvSpPr>
            <a:spLocks noGrp="1"/>
          </p:cNvSpPr>
          <p:nvPr>
            <p:ph sz="quarter" idx="1"/>
          </p:nvPr>
        </p:nvSpPr>
        <p:spPr/>
        <p:txBody>
          <a:bodyPr>
            <a:normAutofit fontScale="92500" lnSpcReduction="20000"/>
          </a:bodyPr>
          <a:lstStyle/>
          <a:p>
            <a:r>
              <a:rPr lang="el-GR" dirty="0" smtClean="0"/>
              <a:t>Αν το αξιόγραφο έχει εκδοθεί από ένα κράτος, τότε το πλέγμα του «επιχειρηματικού» και του χρηματοοικονομικού κινδύνου αφορά:</a:t>
            </a:r>
          </a:p>
          <a:p>
            <a:endParaRPr lang="el-GR" dirty="0" smtClean="0"/>
          </a:p>
          <a:p>
            <a:r>
              <a:rPr lang="el-GR" dirty="0" smtClean="0"/>
              <a:t>Την αναπτυξιακή δυναμική της οικονομίας</a:t>
            </a:r>
          </a:p>
          <a:p>
            <a:r>
              <a:rPr lang="el-GR" dirty="0" smtClean="0"/>
              <a:t>Τη δυνατότητα της κυβέρνησης να πληρώνει τις χρηματοοικονομικές υποχρεώσεις της.</a:t>
            </a:r>
          </a:p>
          <a:p>
            <a:endParaRPr lang="el-GR" dirty="0" smtClean="0"/>
          </a:p>
          <a:p>
            <a:r>
              <a:rPr lang="el-GR" dirty="0" smtClean="0"/>
              <a:t>Στην περίπτωση των ομολόγων, ο πιστωτικός κίνδυνος είναι βασικός προσδιοριστικός παράγοντας της αξίας τους.</a:t>
            </a:r>
            <a:r>
              <a:rPr lang="en-US" dirty="0" smtClean="0"/>
              <a:t> </a:t>
            </a:r>
            <a:r>
              <a:rPr lang="el-GR" dirty="0" smtClean="0"/>
              <a:t>Οι αξιολογήσεις πιστοληπτικής ικανότητας αποτελούν μετρήσεις αυτού του κινδύνου.</a:t>
            </a:r>
            <a:endParaRPr lang="el-G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Η απόδοση στη λήξη Ι</a:t>
            </a:r>
            <a:r>
              <a:rPr lang="en-US" dirty="0" smtClean="0"/>
              <a:t>V</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Έστω:</a:t>
            </a:r>
          </a:p>
          <a:p>
            <a:r>
              <a:rPr lang="el-GR" dirty="0" smtClean="0"/>
              <a:t>Κόστος ευκαιρίας: 1,5%</a:t>
            </a:r>
          </a:p>
          <a:p>
            <a:r>
              <a:rPr lang="el-GR" dirty="0" smtClean="0"/>
              <a:t>Αποζημίωση για τον κίνδυνο: 1,5%</a:t>
            </a:r>
          </a:p>
          <a:p>
            <a:r>
              <a:rPr lang="el-GR" dirty="0" smtClean="0"/>
              <a:t>Αποζημίωση για τον πληθωρισμό: 2%</a:t>
            </a:r>
          </a:p>
          <a:p>
            <a:r>
              <a:rPr lang="el-GR" dirty="0" smtClean="0"/>
              <a:t>Αποζημίωση για την απώλεια ρευστότητας: 1,5%</a:t>
            </a:r>
          </a:p>
          <a:p>
            <a:endParaRPr lang="el-GR" dirty="0" smtClean="0"/>
          </a:p>
          <a:p>
            <a:r>
              <a:rPr lang="el-GR" dirty="0" smtClean="0"/>
              <a:t>Σύνολο 6,5%.</a:t>
            </a:r>
          </a:p>
          <a:p>
            <a:endParaRPr lang="el-GR" dirty="0" smtClean="0"/>
          </a:p>
          <a:p>
            <a:r>
              <a:rPr lang="el-GR" u="sng" dirty="0" smtClean="0"/>
              <a:t>Προσοχή</a:t>
            </a:r>
            <a:r>
              <a:rPr lang="el-GR" dirty="0" smtClean="0"/>
              <a:t>: τα ποσοστά «αποζημίωσης» είναι εκτιμήσεις για το μέλλον και όχι απλοί απολογισμοί του παρελθόντος.</a:t>
            </a:r>
            <a:endParaRPr lang="el-G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Η απόδοση στη λήξη </a:t>
            </a:r>
            <a:r>
              <a:rPr lang="en-US" dirty="0" smtClean="0"/>
              <a:t>V</a:t>
            </a:r>
            <a:endParaRPr lang="el-GR" dirty="0"/>
          </a:p>
        </p:txBody>
      </p:sp>
      <p:pic>
        <p:nvPicPr>
          <p:cNvPr id="4" name="3 - Θέση περιεχομένου" descr="bonds_big_yield_curve.png"/>
          <p:cNvPicPr>
            <a:picLocks noGrp="1" noChangeAspect="1"/>
          </p:cNvPicPr>
          <p:nvPr>
            <p:ph sz="quarter" idx="1"/>
          </p:nvPr>
        </p:nvPicPr>
        <p:blipFill>
          <a:blip r:embed="rId2" cstate="print"/>
          <a:stretch>
            <a:fillRect/>
          </a:stretch>
        </p:blipFill>
        <p:spPr>
          <a:xfrm>
            <a:off x="2767806" y="2420888"/>
            <a:ext cx="3961386" cy="2535287"/>
          </a:xfrm>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2800" dirty="0" smtClean="0"/>
              <a:t>Η απόδοση στη λήξη και η αποτίμηση ενός ομολόγου Ι</a:t>
            </a:r>
            <a:endParaRPr lang="el-GR" sz="2800" dirty="0"/>
          </a:p>
        </p:txBody>
      </p:sp>
      <p:sp>
        <p:nvSpPr>
          <p:cNvPr id="3" name="2 - Θέση περιεχομένου"/>
          <p:cNvSpPr>
            <a:spLocks noGrp="1"/>
          </p:cNvSpPr>
          <p:nvPr>
            <p:ph sz="quarter" idx="1"/>
          </p:nvPr>
        </p:nvSpPr>
        <p:spPr/>
        <p:txBody>
          <a:bodyPr/>
          <a:lstStyle/>
          <a:p>
            <a:r>
              <a:rPr lang="el-GR" dirty="0" smtClean="0"/>
              <a:t>Αν ενταθεί η συναίσθηση του κινδύνου, από πλευράς των επενδυτών, και η αμοιβή για τον κίνδυνο αυξηθεί στο 3%, τότε η απόδοση στη λήξη θα γίνει 8% και η αξία του ομολόγου θα μειωθεί στα 798,7.</a:t>
            </a:r>
          </a:p>
          <a:p>
            <a:pPr>
              <a:buNone/>
            </a:pPr>
            <a:endParaRPr lang="el-GR" dirty="0" smtClean="0"/>
          </a:p>
          <a:p>
            <a:r>
              <a:rPr lang="el-GR" dirty="0" smtClean="0"/>
              <a:t>Αν μειωθεί ο προσδοκώμενος πληθωρισμός και η αποζημίωση των επενδυτών για τον πληθωρισμό μειωθεί στο 1%, τότε η απόδοση στη λήξη θα γίνει 5,5% και η αξία του ομολόγου θα αυξηθεί στα 962,31.</a:t>
            </a:r>
            <a:endParaRPr lang="el-G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2800" dirty="0" smtClean="0"/>
              <a:t>Η απόδοση στη λήξη και η αποτίμηση ενός ομολόγου ΙΙ</a:t>
            </a:r>
            <a:endParaRPr lang="el-GR" sz="2800" dirty="0"/>
          </a:p>
        </p:txBody>
      </p:sp>
      <p:sp>
        <p:nvSpPr>
          <p:cNvPr id="3" name="2 - Θέση περιεχομένου"/>
          <p:cNvSpPr>
            <a:spLocks noGrp="1"/>
          </p:cNvSpPr>
          <p:nvPr>
            <p:ph sz="quarter" idx="1"/>
          </p:nvPr>
        </p:nvSpPr>
        <p:spPr/>
        <p:txBody>
          <a:bodyPr/>
          <a:lstStyle/>
          <a:p>
            <a:r>
              <a:rPr lang="el-GR" dirty="0" smtClean="0"/>
              <a:t>Η αξία του ομολόγου (η τιμή του ομολόγου στην αγορά) είναι μικρότερη από την ονομαστική αξία αν η απόδοση στη λήξη υπερβαίνει το ονομαστικό επιτόκιο.</a:t>
            </a:r>
          </a:p>
          <a:p>
            <a:endParaRPr lang="el-GR" dirty="0" smtClean="0"/>
          </a:p>
          <a:p>
            <a:r>
              <a:rPr lang="el-GR" dirty="0" smtClean="0"/>
              <a:t>Ο λόγος είναι ότι η αγορά απαιτεί μεγαλύτερη απόδοση, για το συγκεκριμένο επίπεδο κινδύνου, σε σχέση με αυτό που προσφέρει το ομόλογο.</a:t>
            </a:r>
            <a:endParaRPr lang="el-G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2400" dirty="0" smtClean="0"/>
              <a:t>Η απόδοση στη λήξη και η αποτίμηση ενός ομολόγου ΙΙΙ</a:t>
            </a:r>
            <a:endParaRPr lang="el-GR" sz="2400" dirty="0"/>
          </a:p>
        </p:txBody>
      </p:sp>
      <p:graphicFrame>
        <p:nvGraphicFramePr>
          <p:cNvPr id="4" name="3 - Θέση περιεχομένου"/>
          <p:cNvGraphicFramePr>
            <a:graphicFrameLocks noGrp="1"/>
          </p:cNvGraphicFramePr>
          <p:nvPr>
            <p:ph sz="quarter" idx="1"/>
          </p:nvPr>
        </p:nvGraphicFramePr>
        <p:xfrm>
          <a:off x="2123728" y="1463040"/>
          <a:ext cx="4536506" cy="5333853"/>
        </p:xfrm>
        <a:graphic>
          <a:graphicData uri="http://schemas.openxmlformats.org/drawingml/2006/table">
            <a:tbl>
              <a:tblPr firstRow="1" bandRow="1">
                <a:tableStyleId>{5C22544A-7EE6-4342-B048-85BDC9FD1C3A}</a:tableStyleId>
              </a:tblPr>
              <a:tblGrid>
                <a:gridCol w="2376264"/>
                <a:gridCol w="2160242"/>
              </a:tblGrid>
              <a:tr h="578973">
                <a:tc>
                  <a:txBody>
                    <a:bodyPr/>
                    <a:lstStyle/>
                    <a:p>
                      <a:pPr algn="ctr"/>
                      <a:r>
                        <a:rPr lang="el-GR" dirty="0" smtClean="0"/>
                        <a:t>Απόδοση στη λήξη</a:t>
                      </a:r>
                      <a:endParaRPr lang="el-GR" dirty="0"/>
                    </a:p>
                  </a:txBody>
                  <a:tcPr/>
                </a:tc>
                <a:tc>
                  <a:txBody>
                    <a:bodyPr/>
                    <a:lstStyle/>
                    <a:p>
                      <a:r>
                        <a:rPr lang="el-GR" dirty="0" smtClean="0"/>
                        <a:t>Τιμή</a:t>
                      </a:r>
                      <a:r>
                        <a:rPr lang="el-GR" baseline="0" dirty="0" smtClean="0"/>
                        <a:t> ομολόγου</a:t>
                      </a:r>
                      <a:endParaRPr lang="el-GR" dirty="0"/>
                    </a:p>
                  </a:txBody>
                  <a:tcPr/>
                </a:tc>
              </a:tr>
              <a:tr h="330842">
                <a:tc>
                  <a:txBody>
                    <a:bodyPr/>
                    <a:lstStyle/>
                    <a:p>
                      <a:pPr algn="ctr"/>
                      <a:r>
                        <a:rPr lang="el-GR" dirty="0" smtClean="0"/>
                        <a:t>3%</a:t>
                      </a:r>
                      <a:endParaRPr lang="el-GR" dirty="0"/>
                    </a:p>
                  </a:txBody>
                  <a:tcPr/>
                </a:tc>
                <a:tc>
                  <a:txBody>
                    <a:bodyPr/>
                    <a:lstStyle/>
                    <a:p>
                      <a:r>
                        <a:rPr lang="el-GR" dirty="0" smtClean="0"/>
                        <a:t>1170,6</a:t>
                      </a:r>
                      <a:endParaRPr lang="el-GR" dirty="0"/>
                    </a:p>
                  </a:txBody>
                  <a:tcPr/>
                </a:tc>
              </a:tr>
              <a:tr h="330842">
                <a:tc>
                  <a:txBody>
                    <a:bodyPr/>
                    <a:lstStyle/>
                    <a:p>
                      <a:pPr algn="ctr"/>
                      <a:r>
                        <a:rPr lang="el-GR" dirty="0" smtClean="0"/>
                        <a:t>3,5%</a:t>
                      </a:r>
                      <a:endParaRPr lang="el-GR" dirty="0"/>
                    </a:p>
                  </a:txBody>
                  <a:tcPr/>
                </a:tc>
                <a:tc>
                  <a:txBody>
                    <a:bodyPr/>
                    <a:lstStyle/>
                    <a:p>
                      <a:r>
                        <a:rPr lang="el-GR" dirty="0" smtClean="0"/>
                        <a:t>1124,75</a:t>
                      </a:r>
                      <a:endParaRPr lang="el-GR" dirty="0"/>
                    </a:p>
                  </a:txBody>
                  <a:tcPr/>
                </a:tc>
              </a:tr>
              <a:tr h="330842">
                <a:tc>
                  <a:txBody>
                    <a:bodyPr/>
                    <a:lstStyle/>
                    <a:p>
                      <a:pPr algn="ctr"/>
                      <a:r>
                        <a:rPr lang="el-GR" dirty="0" smtClean="0"/>
                        <a:t>4%</a:t>
                      </a:r>
                      <a:endParaRPr lang="el-GR" dirty="0"/>
                    </a:p>
                  </a:txBody>
                  <a:tcPr/>
                </a:tc>
                <a:tc>
                  <a:txBody>
                    <a:bodyPr/>
                    <a:lstStyle/>
                    <a:p>
                      <a:r>
                        <a:rPr lang="el-GR" dirty="0" smtClean="0"/>
                        <a:t>1081,11</a:t>
                      </a:r>
                      <a:endParaRPr lang="el-GR" dirty="0"/>
                    </a:p>
                  </a:txBody>
                  <a:tcPr/>
                </a:tc>
              </a:tr>
              <a:tr h="330842">
                <a:tc>
                  <a:txBody>
                    <a:bodyPr/>
                    <a:lstStyle/>
                    <a:p>
                      <a:pPr algn="ctr"/>
                      <a:r>
                        <a:rPr lang="el-GR" dirty="0" smtClean="0"/>
                        <a:t>4,5%</a:t>
                      </a:r>
                      <a:endParaRPr lang="el-GR" dirty="0"/>
                    </a:p>
                  </a:txBody>
                  <a:tcPr/>
                </a:tc>
                <a:tc>
                  <a:txBody>
                    <a:bodyPr/>
                    <a:lstStyle/>
                    <a:p>
                      <a:r>
                        <a:rPr lang="el-GR" dirty="0" smtClean="0"/>
                        <a:t>1039,56</a:t>
                      </a:r>
                      <a:endParaRPr lang="el-GR" dirty="0"/>
                    </a:p>
                  </a:txBody>
                  <a:tcPr/>
                </a:tc>
              </a:tr>
              <a:tr h="330842">
                <a:tc>
                  <a:txBody>
                    <a:bodyPr/>
                    <a:lstStyle/>
                    <a:p>
                      <a:pPr algn="ctr"/>
                      <a:r>
                        <a:rPr lang="el-GR" b="1" dirty="0" smtClean="0"/>
                        <a:t>5%</a:t>
                      </a:r>
                      <a:endParaRPr lang="el-GR" b="1" dirty="0"/>
                    </a:p>
                  </a:txBody>
                  <a:tcPr/>
                </a:tc>
                <a:tc>
                  <a:txBody>
                    <a:bodyPr/>
                    <a:lstStyle/>
                    <a:p>
                      <a:r>
                        <a:rPr lang="el-GR" b="1" dirty="0" smtClean="0"/>
                        <a:t>1000</a:t>
                      </a:r>
                      <a:endParaRPr lang="el-GR" b="1" dirty="0"/>
                    </a:p>
                  </a:txBody>
                  <a:tcPr/>
                </a:tc>
              </a:tr>
              <a:tr h="330842">
                <a:tc>
                  <a:txBody>
                    <a:bodyPr/>
                    <a:lstStyle/>
                    <a:p>
                      <a:pPr algn="ctr"/>
                      <a:r>
                        <a:rPr lang="el-GR" dirty="0" smtClean="0"/>
                        <a:t>5,5%</a:t>
                      </a:r>
                      <a:endParaRPr lang="el-GR" dirty="0"/>
                    </a:p>
                  </a:txBody>
                  <a:tcPr/>
                </a:tc>
                <a:tc>
                  <a:txBody>
                    <a:bodyPr/>
                    <a:lstStyle/>
                    <a:p>
                      <a:r>
                        <a:rPr lang="el-GR" dirty="0" smtClean="0"/>
                        <a:t>962,31</a:t>
                      </a:r>
                      <a:endParaRPr lang="el-GR" dirty="0"/>
                    </a:p>
                  </a:txBody>
                  <a:tcPr/>
                </a:tc>
              </a:tr>
              <a:tr h="330842">
                <a:tc>
                  <a:txBody>
                    <a:bodyPr/>
                    <a:lstStyle/>
                    <a:p>
                      <a:pPr algn="ctr"/>
                      <a:r>
                        <a:rPr lang="el-GR" dirty="0" smtClean="0"/>
                        <a:t>6%</a:t>
                      </a:r>
                      <a:endParaRPr lang="el-GR" dirty="0"/>
                    </a:p>
                  </a:txBody>
                  <a:tcPr/>
                </a:tc>
                <a:tc>
                  <a:txBody>
                    <a:bodyPr/>
                    <a:lstStyle/>
                    <a:p>
                      <a:r>
                        <a:rPr lang="el-GR" dirty="0" smtClean="0"/>
                        <a:t>926,4</a:t>
                      </a:r>
                      <a:endParaRPr lang="el-GR" dirty="0"/>
                    </a:p>
                  </a:txBody>
                  <a:tcPr/>
                </a:tc>
              </a:tr>
              <a:tr h="330842">
                <a:tc>
                  <a:txBody>
                    <a:bodyPr/>
                    <a:lstStyle/>
                    <a:p>
                      <a:pPr algn="ctr"/>
                      <a:r>
                        <a:rPr lang="el-GR" dirty="0" smtClean="0"/>
                        <a:t>6,5%</a:t>
                      </a:r>
                      <a:endParaRPr lang="el-GR" dirty="0"/>
                    </a:p>
                  </a:txBody>
                  <a:tcPr/>
                </a:tc>
                <a:tc>
                  <a:txBody>
                    <a:bodyPr/>
                    <a:lstStyle/>
                    <a:p>
                      <a:r>
                        <a:rPr lang="el-GR" dirty="0" smtClean="0"/>
                        <a:t>892,17</a:t>
                      </a:r>
                      <a:endParaRPr lang="el-GR" dirty="0"/>
                    </a:p>
                  </a:txBody>
                  <a:tcPr/>
                </a:tc>
              </a:tr>
              <a:tr h="330842">
                <a:tc>
                  <a:txBody>
                    <a:bodyPr/>
                    <a:lstStyle/>
                    <a:p>
                      <a:pPr algn="ctr"/>
                      <a:r>
                        <a:rPr lang="el-GR" dirty="0" smtClean="0"/>
                        <a:t>7%</a:t>
                      </a:r>
                    </a:p>
                  </a:txBody>
                  <a:tcPr/>
                </a:tc>
                <a:tc>
                  <a:txBody>
                    <a:bodyPr/>
                    <a:lstStyle/>
                    <a:p>
                      <a:r>
                        <a:rPr lang="el-GR" dirty="0" smtClean="0"/>
                        <a:t>859,53</a:t>
                      </a:r>
                      <a:endParaRPr lang="el-GR" dirty="0"/>
                    </a:p>
                  </a:txBody>
                  <a:tcPr/>
                </a:tc>
              </a:tr>
              <a:tr h="330842">
                <a:tc>
                  <a:txBody>
                    <a:bodyPr/>
                    <a:lstStyle/>
                    <a:p>
                      <a:pPr algn="ctr"/>
                      <a:r>
                        <a:rPr lang="el-GR" dirty="0" smtClean="0"/>
                        <a:t>7,5%</a:t>
                      </a:r>
                      <a:endParaRPr lang="el-GR" dirty="0"/>
                    </a:p>
                  </a:txBody>
                  <a:tcPr/>
                </a:tc>
                <a:tc>
                  <a:txBody>
                    <a:bodyPr/>
                    <a:lstStyle/>
                    <a:p>
                      <a:r>
                        <a:rPr lang="el-GR" dirty="0" smtClean="0"/>
                        <a:t>828,4</a:t>
                      </a:r>
                      <a:endParaRPr lang="el-GR" dirty="0"/>
                    </a:p>
                  </a:txBody>
                  <a:tcPr/>
                </a:tc>
              </a:tr>
              <a:tr h="330842">
                <a:tc>
                  <a:txBody>
                    <a:bodyPr/>
                    <a:lstStyle/>
                    <a:p>
                      <a:pPr algn="ctr"/>
                      <a:r>
                        <a:rPr lang="el-GR" dirty="0" smtClean="0"/>
                        <a:t>8%</a:t>
                      </a:r>
                      <a:endParaRPr lang="el-GR" dirty="0"/>
                    </a:p>
                  </a:txBody>
                  <a:tcPr/>
                </a:tc>
                <a:tc>
                  <a:txBody>
                    <a:bodyPr/>
                    <a:lstStyle/>
                    <a:p>
                      <a:r>
                        <a:rPr lang="el-GR" dirty="0" smtClean="0"/>
                        <a:t>798,7</a:t>
                      </a:r>
                      <a:endParaRPr lang="el-GR" dirty="0"/>
                    </a:p>
                  </a:txBody>
                  <a:tcPr/>
                </a:tc>
              </a:tr>
              <a:tr h="330842">
                <a:tc>
                  <a:txBody>
                    <a:bodyPr/>
                    <a:lstStyle/>
                    <a:p>
                      <a:pPr algn="ctr"/>
                      <a:r>
                        <a:rPr lang="el-GR" dirty="0" smtClean="0"/>
                        <a:t>8,5%</a:t>
                      </a:r>
                      <a:endParaRPr lang="el-GR" dirty="0"/>
                    </a:p>
                  </a:txBody>
                  <a:tcPr/>
                </a:tc>
                <a:tc>
                  <a:txBody>
                    <a:bodyPr/>
                    <a:lstStyle/>
                    <a:p>
                      <a:r>
                        <a:rPr lang="el-GR" dirty="0" smtClean="0"/>
                        <a:t>770,35</a:t>
                      </a:r>
                      <a:endParaRPr lang="el-GR" dirty="0"/>
                    </a:p>
                  </a:txBody>
                  <a:tcPr/>
                </a:tc>
              </a:tr>
              <a:tr h="330842">
                <a:tc>
                  <a:txBody>
                    <a:bodyPr/>
                    <a:lstStyle/>
                    <a:p>
                      <a:pPr algn="ctr"/>
                      <a:r>
                        <a:rPr lang="el-GR" dirty="0" smtClean="0"/>
                        <a:t>9%</a:t>
                      </a:r>
                      <a:endParaRPr lang="el-GR" dirty="0"/>
                    </a:p>
                  </a:txBody>
                  <a:tcPr/>
                </a:tc>
                <a:tc>
                  <a:txBody>
                    <a:bodyPr/>
                    <a:lstStyle/>
                    <a:p>
                      <a:r>
                        <a:rPr lang="el-GR" dirty="0" smtClean="0"/>
                        <a:t>743,29</a:t>
                      </a:r>
                      <a:endParaRPr lang="el-GR" dirty="0"/>
                    </a:p>
                  </a:txBody>
                  <a:tcPr/>
                </a:tc>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sz="3600" dirty="0" smtClean="0"/>
              <a:t>Η διάρκεια και η αποτίμηση ενός ομολόγου Ι</a:t>
            </a:r>
            <a:endParaRPr lang="el-GR" dirty="0"/>
          </a:p>
        </p:txBody>
      </p:sp>
      <p:graphicFrame>
        <p:nvGraphicFramePr>
          <p:cNvPr id="4" name="3 - Θέση περιεχομένου"/>
          <p:cNvGraphicFramePr>
            <a:graphicFrameLocks noGrp="1"/>
          </p:cNvGraphicFramePr>
          <p:nvPr>
            <p:ph sz="quarter" idx="1"/>
          </p:nvPr>
        </p:nvGraphicFramePr>
        <p:xfrm>
          <a:off x="301625" y="1527175"/>
          <a:ext cx="8504238" cy="4450080"/>
        </p:xfrm>
        <a:graphic>
          <a:graphicData uri="http://schemas.openxmlformats.org/drawingml/2006/table">
            <a:tbl>
              <a:tblPr firstRow="1" bandRow="1">
                <a:tableStyleId>{5C22544A-7EE6-4342-B048-85BDC9FD1C3A}</a:tableStyleId>
              </a:tblPr>
              <a:tblGrid>
                <a:gridCol w="2834746"/>
                <a:gridCol w="2834746"/>
                <a:gridCol w="2834746"/>
              </a:tblGrid>
              <a:tr h="370840">
                <a:tc>
                  <a:txBody>
                    <a:bodyPr/>
                    <a:lstStyle/>
                    <a:p>
                      <a:r>
                        <a:rPr lang="el-GR" dirty="0" smtClean="0"/>
                        <a:t>Διάρκεια (έτη)</a:t>
                      </a:r>
                      <a:endParaRPr lang="el-GR" dirty="0"/>
                    </a:p>
                  </a:txBody>
                  <a:tcPr/>
                </a:tc>
                <a:tc>
                  <a:txBody>
                    <a:bodyPr/>
                    <a:lstStyle/>
                    <a:p>
                      <a:r>
                        <a:rPr lang="el-GR" dirty="0" smtClean="0"/>
                        <a:t>Απόδοση στη λήξη: 7%</a:t>
                      </a:r>
                      <a:endParaRPr lang="el-GR" dirty="0"/>
                    </a:p>
                  </a:txBody>
                  <a:tcPr/>
                </a:tc>
                <a:tc>
                  <a:txBody>
                    <a:bodyPr/>
                    <a:lstStyle/>
                    <a:p>
                      <a:r>
                        <a:rPr lang="el-GR" dirty="0" smtClean="0"/>
                        <a:t>Απόδοση στη λήξη:</a:t>
                      </a:r>
                      <a:r>
                        <a:rPr lang="el-GR" baseline="0" dirty="0" smtClean="0"/>
                        <a:t> 3%</a:t>
                      </a:r>
                      <a:endParaRPr lang="el-GR" dirty="0"/>
                    </a:p>
                  </a:txBody>
                  <a:tcPr/>
                </a:tc>
              </a:tr>
              <a:tr h="370840">
                <a:tc>
                  <a:txBody>
                    <a:bodyPr/>
                    <a:lstStyle/>
                    <a:p>
                      <a:r>
                        <a:rPr lang="el-GR" dirty="0" smtClean="0"/>
                        <a:t>0</a:t>
                      </a:r>
                      <a:endParaRPr lang="el-GR" dirty="0"/>
                    </a:p>
                  </a:txBody>
                  <a:tcPr/>
                </a:tc>
                <a:tc>
                  <a:txBody>
                    <a:bodyPr/>
                    <a:lstStyle/>
                    <a:p>
                      <a:r>
                        <a:rPr lang="el-GR" dirty="0" smtClean="0"/>
                        <a:t>1000</a:t>
                      </a:r>
                      <a:endParaRPr lang="el-GR" dirty="0"/>
                    </a:p>
                  </a:txBody>
                  <a:tcPr/>
                </a:tc>
                <a:tc>
                  <a:txBody>
                    <a:bodyPr/>
                    <a:lstStyle/>
                    <a:p>
                      <a:r>
                        <a:rPr lang="el-GR" dirty="0" smtClean="0"/>
                        <a:t>1000</a:t>
                      </a:r>
                      <a:endParaRPr lang="el-GR" dirty="0"/>
                    </a:p>
                  </a:txBody>
                  <a:tcPr/>
                </a:tc>
              </a:tr>
              <a:tr h="370840">
                <a:tc>
                  <a:txBody>
                    <a:bodyPr/>
                    <a:lstStyle/>
                    <a:p>
                      <a:r>
                        <a:rPr lang="el-GR" dirty="0" smtClean="0"/>
                        <a:t>2</a:t>
                      </a:r>
                      <a:endParaRPr lang="el-GR" dirty="0"/>
                    </a:p>
                  </a:txBody>
                  <a:tcPr/>
                </a:tc>
                <a:tc>
                  <a:txBody>
                    <a:bodyPr/>
                    <a:lstStyle/>
                    <a:p>
                      <a:r>
                        <a:rPr lang="el-GR" dirty="0" smtClean="0"/>
                        <a:t>963,84</a:t>
                      </a:r>
                      <a:endParaRPr lang="el-GR" dirty="0"/>
                    </a:p>
                  </a:txBody>
                  <a:tcPr/>
                </a:tc>
                <a:tc>
                  <a:txBody>
                    <a:bodyPr/>
                    <a:lstStyle/>
                    <a:p>
                      <a:r>
                        <a:rPr lang="el-GR" dirty="0" smtClean="0"/>
                        <a:t>1038,27</a:t>
                      </a:r>
                      <a:endParaRPr lang="el-GR" dirty="0"/>
                    </a:p>
                  </a:txBody>
                  <a:tcPr/>
                </a:tc>
              </a:tr>
              <a:tr h="370840">
                <a:tc>
                  <a:txBody>
                    <a:bodyPr/>
                    <a:lstStyle/>
                    <a:p>
                      <a:r>
                        <a:rPr lang="el-GR" dirty="0" smtClean="0"/>
                        <a:t>4</a:t>
                      </a:r>
                      <a:endParaRPr lang="el-GR" dirty="0"/>
                    </a:p>
                  </a:txBody>
                  <a:tcPr/>
                </a:tc>
                <a:tc>
                  <a:txBody>
                    <a:bodyPr/>
                    <a:lstStyle/>
                    <a:p>
                      <a:r>
                        <a:rPr lang="el-GR" dirty="0" smtClean="0"/>
                        <a:t>932,26</a:t>
                      </a:r>
                      <a:endParaRPr lang="el-GR" dirty="0"/>
                    </a:p>
                  </a:txBody>
                  <a:tcPr/>
                </a:tc>
                <a:tc>
                  <a:txBody>
                    <a:bodyPr/>
                    <a:lstStyle/>
                    <a:p>
                      <a:r>
                        <a:rPr lang="el-GR" dirty="0" smtClean="0"/>
                        <a:t>1074,34</a:t>
                      </a:r>
                      <a:endParaRPr lang="el-GR" dirty="0"/>
                    </a:p>
                  </a:txBody>
                  <a:tcPr/>
                </a:tc>
              </a:tr>
              <a:tr h="370840">
                <a:tc>
                  <a:txBody>
                    <a:bodyPr/>
                    <a:lstStyle/>
                    <a:p>
                      <a:r>
                        <a:rPr lang="el-GR" dirty="0" smtClean="0"/>
                        <a:t>6</a:t>
                      </a:r>
                      <a:endParaRPr lang="el-GR" dirty="0"/>
                    </a:p>
                  </a:txBody>
                  <a:tcPr/>
                </a:tc>
                <a:tc>
                  <a:txBody>
                    <a:bodyPr/>
                    <a:lstStyle/>
                    <a:p>
                      <a:r>
                        <a:rPr lang="el-GR" dirty="0" smtClean="0"/>
                        <a:t>904,67</a:t>
                      </a:r>
                      <a:endParaRPr lang="el-GR" dirty="0"/>
                    </a:p>
                  </a:txBody>
                  <a:tcPr/>
                </a:tc>
                <a:tc>
                  <a:txBody>
                    <a:bodyPr/>
                    <a:lstStyle/>
                    <a:p>
                      <a:r>
                        <a:rPr lang="el-GR" dirty="0" smtClean="0"/>
                        <a:t>1108,34</a:t>
                      </a:r>
                      <a:endParaRPr lang="el-GR" dirty="0"/>
                    </a:p>
                  </a:txBody>
                  <a:tcPr/>
                </a:tc>
              </a:tr>
              <a:tr h="370840">
                <a:tc>
                  <a:txBody>
                    <a:bodyPr/>
                    <a:lstStyle/>
                    <a:p>
                      <a:r>
                        <a:rPr lang="el-GR" dirty="0" smtClean="0"/>
                        <a:t>8</a:t>
                      </a:r>
                      <a:endParaRPr lang="el-GR" dirty="0"/>
                    </a:p>
                  </a:txBody>
                  <a:tcPr/>
                </a:tc>
                <a:tc>
                  <a:txBody>
                    <a:bodyPr/>
                    <a:lstStyle/>
                    <a:p>
                      <a:r>
                        <a:rPr lang="el-GR" dirty="0" smtClean="0"/>
                        <a:t>880,57</a:t>
                      </a:r>
                      <a:endParaRPr lang="el-GR" dirty="0"/>
                    </a:p>
                  </a:txBody>
                  <a:tcPr/>
                </a:tc>
                <a:tc>
                  <a:txBody>
                    <a:bodyPr/>
                    <a:lstStyle/>
                    <a:p>
                      <a:r>
                        <a:rPr lang="el-GR" dirty="0" smtClean="0"/>
                        <a:t>1140,39</a:t>
                      </a:r>
                      <a:endParaRPr lang="el-GR" dirty="0"/>
                    </a:p>
                  </a:txBody>
                  <a:tcPr/>
                </a:tc>
              </a:tr>
              <a:tr h="370840">
                <a:tc>
                  <a:txBody>
                    <a:bodyPr/>
                    <a:lstStyle/>
                    <a:p>
                      <a:r>
                        <a:rPr lang="el-GR" dirty="0" smtClean="0"/>
                        <a:t>10</a:t>
                      </a:r>
                      <a:endParaRPr lang="el-GR" dirty="0"/>
                    </a:p>
                  </a:txBody>
                  <a:tcPr/>
                </a:tc>
                <a:tc>
                  <a:txBody>
                    <a:bodyPr/>
                    <a:lstStyle/>
                    <a:p>
                      <a:r>
                        <a:rPr lang="el-GR" dirty="0" smtClean="0"/>
                        <a:t>859,53</a:t>
                      </a:r>
                      <a:endParaRPr lang="el-GR" dirty="0"/>
                    </a:p>
                  </a:txBody>
                  <a:tcPr/>
                </a:tc>
                <a:tc>
                  <a:txBody>
                    <a:bodyPr/>
                    <a:lstStyle/>
                    <a:p>
                      <a:r>
                        <a:rPr lang="el-GR" dirty="0" smtClean="0"/>
                        <a:t>1170,6</a:t>
                      </a:r>
                      <a:endParaRPr lang="el-GR" dirty="0"/>
                    </a:p>
                  </a:txBody>
                  <a:tcPr/>
                </a:tc>
              </a:tr>
              <a:tr h="370840">
                <a:tc>
                  <a:txBody>
                    <a:bodyPr/>
                    <a:lstStyle/>
                    <a:p>
                      <a:r>
                        <a:rPr lang="el-GR" dirty="0" smtClean="0"/>
                        <a:t>12</a:t>
                      </a:r>
                      <a:endParaRPr lang="el-GR" dirty="0"/>
                    </a:p>
                  </a:txBody>
                  <a:tcPr/>
                </a:tc>
                <a:tc>
                  <a:txBody>
                    <a:bodyPr/>
                    <a:lstStyle/>
                    <a:p>
                      <a:r>
                        <a:rPr lang="el-GR" dirty="0" smtClean="0"/>
                        <a:t>841,15</a:t>
                      </a:r>
                      <a:endParaRPr lang="el-GR" dirty="0"/>
                    </a:p>
                  </a:txBody>
                  <a:tcPr/>
                </a:tc>
                <a:tc>
                  <a:txBody>
                    <a:bodyPr/>
                    <a:lstStyle/>
                    <a:p>
                      <a:r>
                        <a:rPr lang="el-GR" dirty="0" smtClean="0"/>
                        <a:t>1199,08</a:t>
                      </a:r>
                      <a:endParaRPr lang="el-GR" dirty="0"/>
                    </a:p>
                  </a:txBody>
                  <a:tcPr/>
                </a:tc>
              </a:tr>
              <a:tr h="370840">
                <a:tc>
                  <a:txBody>
                    <a:bodyPr/>
                    <a:lstStyle/>
                    <a:p>
                      <a:r>
                        <a:rPr lang="el-GR" dirty="0" smtClean="0"/>
                        <a:t>14</a:t>
                      </a:r>
                      <a:endParaRPr lang="el-GR" dirty="0"/>
                    </a:p>
                  </a:txBody>
                  <a:tcPr/>
                </a:tc>
                <a:tc>
                  <a:txBody>
                    <a:bodyPr/>
                    <a:lstStyle/>
                    <a:p>
                      <a:r>
                        <a:rPr lang="el-GR" dirty="0" smtClean="0"/>
                        <a:t>825,09</a:t>
                      </a:r>
                      <a:endParaRPr lang="el-GR" dirty="0"/>
                    </a:p>
                  </a:txBody>
                  <a:tcPr/>
                </a:tc>
                <a:tc>
                  <a:txBody>
                    <a:bodyPr/>
                    <a:lstStyle/>
                    <a:p>
                      <a:r>
                        <a:rPr lang="el-GR" dirty="0" smtClean="0"/>
                        <a:t>1225,92</a:t>
                      </a:r>
                      <a:endParaRPr lang="el-GR" dirty="0"/>
                    </a:p>
                  </a:txBody>
                  <a:tcPr/>
                </a:tc>
              </a:tr>
              <a:tr h="370840">
                <a:tc>
                  <a:txBody>
                    <a:bodyPr/>
                    <a:lstStyle/>
                    <a:p>
                      <a:r>
                        <a:rPr lang="el-GR" dirty="0" smtClean="0"/>
                        <a:t>16</a:t>
                      </a:r>
                      <a:endParaRPr lang="el-GR" dirty="0"/>
                    </a:p>
                  </a:txBody>
                  <a:tcPr/>
                </a:tc>
                <a:tc>
                  <a:txBody>
                    <a:bodyPr/>
                    <a:lstStyle/>
                    <a:p>
                      <a:r>
                        <a:rPr lang="el-GR" dirty="0" smtClean="0"/>
                        <a:t>811,07</a:t>
                      </a:r>
                      <a:endParaRPr lang="el-GR" dirty="0"/>
                    </a:p>
                  </a:txBody>
                  <a:tcPr/>
                </a:tc>
                <a:tc>
                  <a:txBody>
                    <a:bodyPr/>
                    <a:lstStyle/>
                    <a:p>
                      <a:r>
                        <a:rPr lang="el-GR" dirty="0" smtClean="0"/>
                        <a:t>1251,22</a:t>
                      </a:r>
                      <a:endParaRPr lang="el-GR" dirty="0"/>
                    </a:p>
                  </a:txBody>
                  <a:tcPr/>
                </a:tc>
              </a:tr>
              <a:tr h="370840">
                <a:tc>
                  <a:txBody>
                    <a:bodyPr/>
                    <a:lstStyle/>
                    <a:p>
                      <a:r>
                        <a:rPr lang="el-GR" dirty="0" smtClean="0"/>
                        <a:t>18</a:t>
                      </a:r>
                      <a:endParaRPr lang="el-GR" dirty="0"/>
                    </a:p>
                  </a:txBody>
                  <a:tcPr/>
                </a:tc>
                <a:tc>
                  <a:txBody>
                    <a:bodyPr/>
                    <a:lstStyle/>
                    <a:p>
                      <a:r>
                        <a:rPr lang="el-GR" dirty="0" smtClean="0"/>
                        <a:t>798,82</a:t>
                      </a:r>
                      <a:endParaRPr lang="el-GR" dirty="0"/>
                    </a:p>
                  </a:txBody>
                  <a:tcPr/>
                </a:tc>
                <a:tc>
                  <a:txBody>
                    <a:bodyPr/>
                    <a:lstStyle/>
                    <a:p>
                      <a:r>
                        <a:rPr lang="el-GR" dirty="0" smtClean="0"/>
                        <a:t>1275,07</a:t>
                      </a:r>
                      <a:endParaRPr lang="el-GR" dirty="0"/>
                    </a:p>
                  </a:txBody>
                  <a:tcPr/>
                </a:tc>
              </a:tr>
              <a:tr h="370840">
                <a:tc>
                  <a:txBody>
                    <a:bodyPr/>
                    <a:lstStyle/>
                    <a:p>
                      <a:r>
                        <a:rPr lang="el-GR" dirty="0" smtClean="0"/>
                        <a:t>20</a:t>
                      </a:r>
                      <a:endParaRPr lang="el-GR" dirty="0"/>
                    </a:p>
                  </a:txBody>
                  <a:tcPr/>
                </a:tc>
                <a:tc>
                  <a:txBody>
                    <a:bodyPr/>
                    <a:lstStyle/>
                    <a:p>
                      <a:r>
                        <a:rPr lang="el-GR" dirty="0" smtClean="0"/>
                        <a:t>788,12</a:t>
                      </a:r>
                      <a:endParaRPr lang="el-GR" dirty="0"/>
                    </a:p>
                  </a:txBody>
                  <a:tcPr/>
                </a:tc>
                <a:tc>
                  <a:txBody>
                    <a:bodyPr/>
                    <a:lstStyle/>
                    <a:p>
                      <a:r>
                        <a:rPr lang="el-GR" dirty="0" smtClean="0"/>
                        <a:t>1297,55</a:t>
                      </a:r>
                      <a:endParaRPr lang="el-GR" dirty="0"/>
                    </a:p>
                  </a:txBody>
                  <a:tcPr/>
                </a:tc>
              </a:tr>
            </a:tbl>
          </a:graphicData>
        </a:graphic>
      </p:graphicFrame>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sz="3200" dirty="0" smtClean="0"/>
              <a:t>Η διάρκεια και η αποτίμηση ενός ομολόγου ΙΙ</a:t>
            </a:r>
            <a:endParaRPr lang="el-GR" dirty="0"/>
          </a:p>
        </p:txBody>
      </p:sp>
      <p:sp>
        <p:nvSpPr>
          <p:cNvPr id="3" name="2 - Θέση περιεχομένου"/>
          <p:cNvSpPr>
            <a:spLocks noGrp="1"/>
          </p:cNvSpPr>
          <p:nvPr>
            <p:ph sz="quarter" idx="1"/>
          </p:nvPr>
        </p:nvSpPr>
        <p:spPr/>
        <p:txBody>
          <a:bodyPr/>
          <a:lstStyle/>
          <a:p>
            <a:r>
              <a:rPr lang="el-GR" dirty="0" smtClean="0"/>
              <a:t>Σε περίπτωση που η απόδοση στη λήξη είναι μεγαλύτερη από το ονομαστικό επιτόκιο, τότε η αποζημίωση που παρέχει το ομόλογο στους επενδυτές είναι μικρότερη από την απαιτούμενη.</a:t>
            </a:r>
          </a:p>
          <a:p>
            <a:endParaRPr lang="el-GR" dirty="0" smtClean="0"/>
          </a:p>
          <a:p>
            <a:r>
              <a:rPr lang="el-GR" dirty="0" smtClean="0"/>
              <a:t>Όσο μεγαλύτερη είναι η διάρκεια του ομολόγου τόσο περισσότερο σωρεύονται οι απώλειες λόγω της μεγάλης απόδοσης στη λήξη.</a:t>
            </a:r>
            <a:endParaRPr lang="el-G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Εξαμηνιαία κουπόνια</a:t>
            </a:r>
            <a:endParaRPr lang="el-GR" dirty="0"/>
          </a:p>
        </p:txBody>
      </p:sp>
      <p:sp>
        <p:nvSpPr>
          <p:cNvPr id="3" name="2 - Θέση περιεχομένου"/>
          <p:cNvSpPr>
            <a:spLocks noGrp="1"/>
          </p:cNvSpPr>
          <p:nvPr>
            <p:ph sz="quarter" idx="1"/>
          </p:nvPr>
        </p:nvSpPr>
        <p:spPr/>
        <p:txBody>
          <a:bodyPr/>
          <a:lstStyle/>
          <a:p>
            <a:r>
              <a:rPr lang="el-GR" dirty="0" smtClean="0"/>
              <a:t>Έστω ομόλογο διάρκειας 10 ετών, ονομαστικής αξίας 1000 ευρώ, ονομαστικού επιτοκίου 5%, εξαμηνιαίας καταβολής τόκων, απόδοση στη λήξη 4%.</a:t>
            </a:r>
          </a:p>
          <a:p>
            <a:r>
              <a:rPr lang="el-GR" dirty="0" smtClean="0"/>
              <a:t>Η αξία του ομολόγου είναι</a:t>
            </a:r>
          </a:p>
          <a:p>
            <a:endParaRPr lang="el-GR" dirty="0"/>
          </a:p>
        </p:txBody>
      </p:sp>
      <p:sp>
        <p:nvSpPr>
          <p:cNvPr id="22530"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2252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835696" y="4293096"/>
            <a:ext cx="5611768" cy="999356"/>
          </a:xfrm>
          <a:prstGeom prst="rect">
            <a:avLst/>
          </a:prstGeom>
          <a:noFill/>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a:t>
            </a:r>
            <a:r>
              <a:rPr lang="en-US" dirty="0" smtClean="0"/>
              <a:t> I</a:t>
            </a:r>
            <a:endParaRPr lang="el-GR" dirty="0"/>
          </a:p>
        </p:txBody>
      </p:sp>
      <p:sp>
        <p:nvSpPr>
          <p:cNvPr id="3" name="2 - Θέση περιεχομένου"/>
          <p:cNvSpPr>
            <a:spLocks noGrp="1"/>
          </p:cNvSpPr>
          <p:nvPr>
            <p:ph sz="quarter" idx="1"/>
          </p:nvPr>
        </p:nvSpPr>
        <p:spPr/>
        <p:txBody>
          <a:bodyPr/>
          <a:lstStyle/>
          <a:p>
            <a:r>
              <a:rPr lang="el-GR" dirty="0" smtClean="0"/>
              <a:t>Έστω ότι έχετε επενδύσει τα διαθέσιμά σας σε ομόλογα ελληνικού δημοσίου. Για κάθε ομόλογο με ονομαστική αξία 1000 ευρώ το επιτόκιο είναι 6% και οι τόκοι καταβάλλονται δύο φορές το χρόνο. Το ομόλογο λήγει σε δύο χρόνια. Αν η απόδοση στη λήξη για αυτό το ομόλογο είναι 36% και το ελληνικό δημόσιο σας προσφέρει 500 ευρώ για τη ρευστοποίηση του ομολόγου, είναι συμφέρουσα η πρόταση του ελληνικού δημοσίου;</a:t>
            </a:r>
          </a:p>
          <a:p>
            <a:endParaRPr lang="el-G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ΙΙ</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Οι τόκοι είναι 0,5</a:t>
            </a:r>
            <a:r>
              <a:rPr lang="en-US" sz="2000" dirty="0" smtClean="0"/>
              <a:t>x</a:t>
            </a:r>
            <a:r>
              <a:rPr lang="el-GR" dirty="0" smtClean="0"/>
              <a:t>0,06</a:t>
            </a:r>
            <a:r>
              <a:rPr lang="en-US" sz="2000" dirty="0" smtClean="0"/>
              <a:t>x</a:t>
            </a:r>
            <a:r>
              <a:rPr lang="en-US" dirty="0" smtClean="0"/>
              <a:t>1000=30 </a:t>
            </a:r>
            <a:r>
              <a:rPr lang="el-GR" dirty="0" smtClean="0"/>
              <a:t>ευρώ και καταβάλλονται 4 φορές.</a:t>
            </a:r>
          </a:p>
          <a:p>
            <a:r>
              <a:rPr lang="el-GR" dirty="0" smtClean="0"/>
              <a:t>Με βάση την απόδοση στη λήξη, η παρούσα αξία των τόκων είναι </a:t>
            </a:r>
          </a:p>
          <a:p>
            <a:endParaRPr lang="el-GR" dirty="0" smtClean="0"/>
          </a:p>
          <a:p>
            <a:r>
              <a:rPr lang="el-GR" dirty="0" smtClean="0"/>
              <a:t>Η παρούσα αξία της ονομαστικής αξίας είναι</a:t>
            </a:r>
          </a:p>
          <a:p>
            <a:r>
              <a:rPr lang="el-GR" dirty="0" smtClean="0"/>
              <a:t> </a:t>
            </a:r>
          </a:p>
          <a:p>
            <a:r>
              <a:rPr lang="el-GR" dirty="0" smtClean="0"/>
              <a:t>Η αξία του ομολόγου είναι 596,49</a:t>
            </a:r>
          </a:p>
          <a:p>
            <a:r>
              <a:rPr lang="el-GR" dirty="0" smtClean="0"/>
              <a:t>Επομένως δε συμφέρει η πρόταση του ελληνικού δημοσίου</a:t>
            </a:r>
            <a:endParaRPr lang="el-GR" dirty="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10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027"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835697" y="3068960"/>
            <a:ext cx="6768752" cy="698947"/>
          </a:xfrm>
          <a:prstGeom prst="rect">
            <a:avLst/>
          </a:prstGeom>
          <a:noFill/>
        </p:spPr>
      </p:pic>
      <p:sp>
        <p:nvSpPr>
          <p:cNvPr id="1030"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029"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347864" y="4005064"/>
            <a:ext cx="2046543" cy="576064"/>
          </a:xfrm>
          <a:prstGeom prst="rect">
            <a:avLst/>
          </a:prstGeom>
          <a:noFill/>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ΙΙΙ</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Η τράπεζα </a:t>
            </a:r>
            <a:r>
              <a:rPr lang="en-US" dirty="0" err="1" smtClean="0"/>
              <a:t>Europa</a:t>
            </a:r>
            <a:r>
              <a:rPr lang="en-US" dirty="0" smtClean="0"/>
              <a:t> </a:t>
            </a:r>
            <a:r>
              <a:rPr lang="el-GR" dirty="0" smtClean="0"/>
              <a:t>έχει εκδώσει δύο ομόλογα. Και τα δύο ομόλογα πληρώνουν €</a:t>
            </a:r>
            <a:r>
              <a:rPr lang="en-US" dirty="0" smtClean="0"/>
              <a:t>80</a:t>
            </a:r>
            <a:r>
              <a:rPr lang="el-GR" dirty="0" smtClean="0"/>
              <a:t> ετήσιο τόκο και €1000 στη λήξη. Το ομόλογο Α λήγει σε 15 χρόνια και το ομόλογο Β λήγει σε ένα χρόνο. </a:t>
            </a:r>
          </a:p>
          <a:p>
            <a:r>
              <a:rPr lang="el-GR" dirty="0" smtClean="0"/>
              <a:t>Ποια θα είναι η αγοραία αξία αυτών των ομολόγων όταν η απόδοση στη λήξη είναι α) </a:t>
            </a:r>
            <a:r>
              <a:rPr lang="en-US" dirty="0" smtClean="0"/>
              <a:t>3</a:t>
            </a:r>
            <a:r>
              <a:rPr lang="el-GR" dirty="0" smtClean="0"/>
              <a:t>% β) </a:t>
            </a:r>
            <a:r>
              <a:rPr lang="en-US" dirty="0" smtClean="0"/>
              <a:t>6</a:t>
            </a:r>
            <a:r>
              <a:rPr lang="el-GR" dirty="0" smtClean="0"/>
              <a:t>% και γ) 12%; </a:t>
            </a:r>
          </a:p>
          <a:p>
            <a:r>
              <a:rPr lang="el-GR" dirty="0" smtClean="0"/>
              <a:t>Για ποιο λόγο είναι μεγαλύτερες οι διακυμάνσεις του ομολόγου των 15 ετών στις μεταβολές των επιτοκίων, σε σύγκριση με τις διακυμάνσεις του ομολόγου που λήγει σε ένα έτος;</a:t>
            </a:r>
          </a:p>
          <a:p>
            <a:endParaRPr lang="el-G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Παράδειγμα Ι</a:t>
            </a:r>
            <a:r>
              <a:rPr lang="en-US" dirty="0" smtClean="0"/>
              <a:t>V</a:t>
            </a:r>
            <a:endParaRPr lang="el-GR" dirty="0"/>
          </a:p>
        </p:txBody>
      </p:sp>
      <p:sp>
        <p:nvSpPr>
          <p:cNvPr id="3" name="2 - Θέση περιεχομένου"/>
          <p:cNvSpPr>
            <a:spLocks noGrp="1"/>
          </p:cNvSpPr>
          <p:nvPr>
            <p:ph sz="quarter" idx="1"/>
          </p:nvPr>
        </p:nvSpPr>
        <p:spPr/>
        <p:txBody>
          <a:bodyPr/>
          <a:lstStyle/>
          <a:p>
            <a:r>
              <a:rPr lang="el-GR" dirty="0" smtClean="0"/>
              <a:t>Ομόλογο Α</a:t>
            </a:r>
          </a:p>
          <a:p>
            <a:r>
              <a:rPr lang="el-GR" dirty="0" smtClean="0"/>
              <a:t>Υ=3%</a:t>
            </a:r>
          </a:p>
          <a:p>
            <a:r>
              <a:rPr lang="el-GR" dirty="0" smtClean="0"/>
              <a:t>Υ=12%</a:t>
            </a:r>
          </a:p>
          <a:p>
            <a:endParaRPr lang="el-GR" dirty="0" smtClean="0"/>
          </a:p>
          <a:p>
            <a:r>
              <a:rPr lang="el-GR" dirty="0" smtClean="0"/>
              <a:t>Ομόλογο Β</a:t>
            </a:r>
          </a:p>
          <a:p>
            <a:r>
              <a:rPr lang="el-GR" dirty="0" smtClean="0"/>
              <a:t>Υ=3% </a:t>
            </a:r>
          </a:p>
          <a:p>
            <a:r>
              <a:rPr lang="el-GR" dirty="0" smtClean="0"/>
              <a:t>Υ=12%</a:t>
            </a:r>
          </a:p>
          <a:p>
            <a:endParaRPr lang="el-GR" dirty="0"/>
          </a:p>
        </p:txBody>
      </p:sp>
      <p:sp>
        <p:nvSpPr>
          <p:cNvPr id="3584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35844"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35843" name="Picture 3"/>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123727" y="1988840"/>
            <a:ext cx="2940959" cy="576064"/>
          </a:xfrm>
          <a:prstGeom prst="rect">
            <a:avLst/>
          </a:prstGeom>
          <a:noFill/>
        </p:spPr>
      </p:pic>
      <p:sp>
        <p:nvSpPr>
          <p:cNvPr id="35846"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35845" name="Picture 5"/>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195735" y="2557523"/>
            <a:ext cx="3208273" cy="655453"/>
          </a:xfrm>
          <a:prstGeom prst="rect">
            <a:avLst/>
          </a:prstGeom>
          <a:noFill/>
        </p:spPr>
      </p:pic>
      <p:sp>
        <p:nvSpPr>
          <p:cNvPr id="3584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35847" name="Picture 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979711" y="3884492"/>
            <a:ext cx="3528393" cy="711148"/>
          </a:xfrm>
          <a:prstGeom prst="rect">
            <a:avLst/>
          </a:prstGeom>
          <a:noFill/>
        </p:spPr>
      </p:pic>
      <p:sp>
        <p:nvSpPr>
          <p:cNvPr id="35850"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35849" name="Picture 9"/>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2051719" y="4509120"/>
            <a:ext cx="3456385" cy="718928"/>
          </a:xfrm>
          <a:prstGeom prst="rect">
            <a:avLst/>
          </a:prstGeom>
          <a:noFill/>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μετοχών Ι</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Η βασική προσέγγιση στην αποτίμηση μετοχών στηρίζεται στην υπόθεση ότι ο μόνος λόγος για τον οποίο ο επενδυτής θα αγοράσει μετοχές είναι η συμμετοχή του στα κέρδη της επιχείρησης (ανώνυμης εταιρείας).</a:t>
            </a:r>
          </a:p>
          <a:p>
            <a:endParaRPr lang="el-GR" dirty="0" smtClean="0"/>
          </a:p>
          <a:p>
            <a:r>
              <a:rPr lang="el-GR" dirty="0" smtClean="0"/>
              <a:t>Αυτή η προσέγγιση συναντά δύο ενστάσεις</a:t>
            </a:r>
          </a:p>
          <a:p>
            <a:r>
              <a:rPr lang="el-GR" dirty="0" smtClean="0"/>
              <a:t>Τα κέρδη δεν διανέμονται όλα στους μετόχους</a:t>
            </a:r>
          </a:p>
          <a:p>
            <a:r>
              <a:rPr lang="el-GR" dirty="0" smtClean="0"/>
              <a:t>Ο επενδυτής μπορεί να βγάλει χρήματα από τη μεταπώληση της μετοχής, ανεξάρτητα από το αν η μετοχή αποφέρει μέρισμα.</a:t>
            </a:r>
            <a:endParaRPr lang="el-G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μετοχών ΙΙ</a:t>
            </a:r>
            <a:endParaRPr lang="el-GR" dirty="0"/>
          </a:p>
        </p:txBody>
      </p:sp>
      <p:sp>
        <p:nvSpPr>
          <p:cNvPr id="3" name="2 - Θέση περιεχομένου"/>
          <p:cNvSpPr>
            <a:spLocks noGrp="1"/>
          </p:cNvSpPr>
          <p:nvPr>
            <p:ph sz="quarter" idx="1"/>
          </p:nvPr>
        </p:nvSpPr>
        <p:spPr/>
        <p:txBody>
          <a:bodyPr/>
          <a:lstStyle/>
          <a:p>
            <a:r>
              <a:rPr lang="el-GR" dirty="0" smtClean="0"/>
              <a:t>Απάντηση...</a:t>
            </a:r>
          </a:p>
          <a:p>
            <a:r>
              <a:rPr lang="el-GR" dirty="0" smtClean="0"/>
              <a:t>Τα κέρδη που δεν διανέμονται, </a:t>
            </a:r>
            <a:r>
              <a:rPr lang="el-GR" dirty="0" err="1" smtClean="0"/>
              <a:t>επανεπενδύονται</a:t>
            </a:r>
            <a:r>
              <a:rPr lang="el-GR" dirty="0" smtClean="0"/>
              <a:t> ώστε να ενισχύσουν την κερδοφορία σε μελλοντικές περιόδους, οπότε και θα αποφέρουν μερίσματα.</a:t>
            </a:r>
          </a:p>
          <a:p>
            <a:r>
              <a:rPr lang="el-GR" dirty="0" smtClean="0"/>
              <a:t>Η πώληση μιας μετοχής σε μεγαλύτερη τιμή αποτελεί πώληση δικαιώματος συμμετοχής σε μελλοντικά κέρδη, τα οποία θα αποφέρουν μερίσματα στους κατόχους </a:t>
            </a:r>
            <a:r>
              <a:rPr lang="el-GR" smtClean="0"/>
              <a:t>των μετοχών.</a:t>
            </a:r>
            <a:endParaRPr lang="el-GR" dirty="0"/>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μετοχών ΙΙ</a:t>
            </a:r>
            <a:r>
              <a:rPr lang="en-US" dirty="0" smtClean="0"/>
              <a:t>I</a:t>
            </a:r>
            <a:endParaRPr lang="el-GR" dirty="0"/>
          </a:p>
        </p:txBody>
      </p:sp>
      <p:sp>
        <p:nvSpPr>
          <p:cNvPr id="3" name="2 - Θέση περιεχομένου"/>
          <p:cNvSpPr>
            <a:spLocks noGrp="1"/>
          </p:cNvSpPr>
          <p:nvPr>
            <p:ph sz="quarter" idx="1"/>
          </p:nvPr>
        </p:nvSpPr>
        <p:spPr/>
        <p:txBody>
          <a:bodyPr>
            <a:normAutofit fontScale="70000" lnSpcReduction="20000"/>
          </a:bodyPr>
          <a:lstStyle/>
          <a:p>
            <a:r>
              <a:rPr lang="el-GR" dirty="0" smtClean="0"/>
              <a:t>Αν και οι περισσότερες επιχειρήσεις διεθνώς δεν είναι ανώνυμες εταιρείες, οι ανώνυμες εταιρείες πραγματοποιούν το μεγαλύτερο μέρος της παραγωγικής δραστηριότητας διεθνώς.</a:t>
            </a:r>
          </a:p>
          <a:p>
            <a:endParaRPr lang="el-GR" dirty="0" smtClean="0"/>
          </a:p>
          <a:p>
            <a:r>
              <a:rPr lang="el-GR" dirty="0" smtClean="0"/>
              <a:t>Επίσης, οι τίτλοι ιδιοκτησίας των μεγαλύτερων ανωνύμων</a:t>
            </a:r>
            <a:r>
              <a:rPr lang="en-US" dirty="0" smtClean="0"/>
              <a:t> </a:t>
            </a:r>
            <a:r>
              <a:rPr lang="el-GR" dirty="0" smtClean="0"/>
              <a:t>εταιρειών:</a:t>
            </a:r>
          </a:p>
          <a:p>
            <a:pPr>
              <a:buNone/>
            </a:pPr>
            <a:r>
              <a:rPr lang="el-GR" dirty="0" smtClean="0"/>
              <a:t>Α) αποτελούν αντικείμενο διαπραγμάτευσης σε χρηματιστήρια, διαμορφώνοντας το εθνικό και παγκόσμιο οικονομικό κλίμα και αντικατοπτρίζοντας σε ένα βαθμό, σε ώριμες χρηματιστηριακές αγορές, τη δυναμική της «πραγματικής» οικονομίας.</a:t>
            </a:r>
          </a:p>
          <a:p>
            <a:pPr>
              <a:buNone/>
            </a:pPr>
            <a:r>
              <a:rPr lang="el-GR" dirty="0" smtClean="0"/>
              <a:t>Β) εντάσσονται στα χαρτοφυλάκια των ασφαλιστικών ταμείων, επηρεάζοντας έτσι τη βιωσιμότητά τους.</a:t>
            </a:r>
          </a:p>
          <a:p>
            <a:pPr>
              <a:buNone/>
            </a:pPr>
            <a:r>
              <a:rPr lang="el-GR" dirty="0" smtClean="0"/>
              <a:t>Γ) εκφράζουν τις προοπτικές κερδοφορίας της επιχείρησης, σε αποτελεσματικές χρηματιστηριακές αγορές. </a:t>
            </a:r>
          </a:p>
          <a:p>
            <a:pPr>
              <a:buNone/>
            </a:pPr>
            <a:endParaRPr lang="el-GR" dirty="0" smtClean="0"/>
          </a:p>
          <a:p>
            <a:pPr>
              <a:buNone/>
            </a:pPr>
            <a:r>
              <a:rPr lang="el-GR" dirty="0" smtClean="0"/>
              <a:t>Αυτοί είναι μερικοί από τους λόγους για τους οποίους έχει η αξία η συστηματική μελέτη της αποτίμησης των μετοχών.</a:t>
            </a:r>
            <a:endParaRPr lang="el-G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μετοχών Ι</a:t>
            </a:r>
            <a:r>
              <a:rPr lang="en-US" dirty="0" smtClean="0"/>
              <a:t>V</a:t>
            </a:r>
            <a:endParaRPr lang="el-GR" dirty="0"/>
          </a:p>
        </p:txBody>
      </p:sp>
      <p:sp>
        <p:nvSpPr>
          <p:cNvPr id="3" name="2 - Θέση περιεχομένου"/>
          <p:cNvSpPr>
            <a:spLocks noGrp="1"/>
          </p:cNvSpPr>
          <p:nvPr>
            <p:ph sz="quarter" idx="1"/>
          </p:nvPr>
        </p:nvSpPr>
        <p:spPr/>
        <p:txBody>
          <a:bodyPr>
            <a:normAutofit lnSpcReduction="10000"/>
          </a:bodyPr>
          <a:lstStyle/>
          <a:p>
            <a:endParaRPr lang="el-GR" dirty="0" smtClean="0"/>
          </a:p>
          <a:p>
            <a:r>
              <a:rPr lang="el-GR" dirty="0" smtClean="0"/>
              <a:t>Η κατοχή μετοχών σημαίνει, σε ένα βαθμό, ιδιοκτησία μιας επιχείρησης (ανώνυμης εταιρείας)</a:t>
            </a:r>
          </a:p>
          <a:p>
            <a:r>
              <a:rPr lang="el-GR" dirty="0" smtClean="0"/>
              <a:t>Η ιδιοκτησία σημαίνει έλεγχο της επιχείρησης</a:t>
            </a:r>
          </a:p>
          <a:p>
            <a:r>
              <a:rPr lang="el-GR" dirty="0" smtClean="0"/>
              <a:t>Η αγορά μετοχών είναι, σε μια της διάσταση, αγορά εταιρικού ελέγχου</a:t>
            </a:r>
          </a:p>
          <a:p>
            <a:r>
              <a:rPr lang="el-GR" dirty="0" smtClean="0"/>
              <a:t>Οι μέτοχοι διορίζουν το διοικητικό συμβούλιο</a:t>
            </a:r>
          </a:p>
          <a:p>
            <a:r>
              <a:rPr lang="el-GR" dirty="0" smtClean="0"/>
              <a:t>Το διοικητικό συμβούλιο έχει την τελική ευθύνη για την επιλογή των διοικητικών στελεχών και για τη συνολική πορεία της εταιρείας.</a:t>
            </a:r>
            <a:endParaRPr lang="el-G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Αποτίμηση μετοχών </a:t>
            </a:r>
            <a:r>
              <a:rPr lang="en-US" dirty="0" smtClean="0"/>
              <a:t>V</a:t>
            </a:r>
            <a:endParaRPr lang="el-GR" dirty="0"/>
          </a:p>
        </p:txBody>
      </p:sp>
      <p:sp>
        <p:nvSpPr>
          <p:cNvPr id="3" name="2 - Θέση περιεχομένου"/>
          <p:cNvSpPr>
            <a:spLocks noGrp="1"/>
          </p:cNvSpPr>
          <p:nvPr>
            <p:ph sz="quarter" idx="1"/>
          </p:nvPr>
        </p:nvSpPr>
        <p:spPr/>
        <p:txBody>
          <a:bodyPr>
            <a:normAutofit fontScale="92500"/>
          </a:bodyPr>
          <a:lstStyle/>
          <a:p>
            <a:endParaRPr lang="el-GR" dirty="0" smtClean="0"/>
          </a:p>
          <a:p>
            <a:r>
              <a:rPr lang="el-GR" dirty="0" smtClean="0"/>
              <a:t>Τα στελέχη πρέπει να αξιοποιούν τους διαθέσιμους πόρους τους με βάση τις προτεραιότητες αυτών που χορηγούν αυτούς τους πόρους (αν πόρος είναι το κεφάλαιο, υπάρχουν οι προτεραιότητες του κεφαλαιούχου, το ίδιο και η εργασία, τα δημόσια αγαθά που χρησιμοποιεί η επιχείρηση κτλ).</a:t>
            </a:r>
          </a:p>
          <a:p>
            <a:r>
              <a:rPr lang="el-GR" dirty="0" smtClean="0"/>
              <a:t>Τα στελέχη όμως έχουν και την προσωπική τους ατζέντα και την προσωπική τους προοπτική στην αγορά εργασίας</a:t>
            </a:r>
          </a:p>
          <a:p>
            <a:r>
              <a:rPr lang="el-GR" dirty="0" smtClean="0"/>
              <a:t>Διάσταση ιδιοκτησίας- διοίκησης, πρόβλημα αντιπροσώπευσης, κρίση 2007.</a:t>
            </a:r>
          </a:p>
          <a:p>
            <a:endParaRPr lang="el-GR" dirty="0" smtClean="0"/>
          </a:p>
          <a:p>
            <a:endParaRPr lang="el-GR" dirty="0"/>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Μετοχές</a:t>
            </a:r>
            <a:endParaRPr lang="el-GR" dirty="0"/>
          </a:p>
        </p:txBody>
      </p:sp>
      <p:sp>
        <p:nvSpPr>
          <p:cNvPr id="3" name="2 - Θέση περιεχομένου"/>
          <p:cNvSpPr>
            <a:spLocks noGrp="1"/>
          </p:cNvSpPr>
          <p:nvPr>
            <p:ph sz="quarter" idx="1"/>
          </p:nvPr>
        </p:nvSpPr>
        <p:spPr/>
        <p:txBody>
          <a:bodyPr/>
          <a:lstStyle/>
          <a:p>
            <a:r>
              <a:rPr lang="el-GR" dirty="0" smtClean="0"/>
              <a:t>Κοινές </a:t>
            </a:r>
          </a:p>
          <a:p>
            <a:r>
              <a:rPr lang="el-GR" dirty="0" smtClean="0"/>
              <a:t>Προνομιούχες</a:t>
            </a:r>
          </a:p>
          <a:p>
            <a:endParaRPr lang="el-GR" dirty="0" smtClean="0"/>
          </a:p>
          <a:p>
            <a:r>
              <a:rPr lang="el-GR" dirty="0" smtClean="0"/>
              <a:t>Πρωτογενής – δευτερογενής αγορά</a:t>
            </a:r>
          </a:p>
          <a:p>
            <a:endParaRPr lang="el-GR" dirty="0" smtClean="0"/>
          </a:p>
          <a:p>
            <a:r>
              <a:rPr lang="el-GR" dirty="0" smtClean="0"/>
              <a:t>Δημόσια Εγγραφή</a:t>
            </a:r>
          </a:p>
          <a:p>
            <a:r>
              <a:rPr lang="el-GR" dirty="0" smtClean="0"/>
              <a:t>Αύξηση Κεφαλαίου</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Προσεγγίσεις αποτίμησης μετοχών</a:t>
            </a:r>
            <a:endParaRPr lang="el-GR" dirty="0"/>
          </a:p>
        </p:txBody>
      </p:sp>
      <p:sp>
        <p:nvSpPr>
          <p:cNvPr id="3" name="2 - Θέση περιεχομένου"/>
          <p:cNvSpPr>
            <a:spLocks noGrp="1"/>
          </p:cNvSpPr>
          <p:nvPr>
            <p:ph sz="quarter" idx="1"/>
          </p:nvPr>
        </p:nvSpPr>
        <p:spPr/>
        <p:txBody>
          <a:bodyPr/>
          <a:lstStyle/>
          <a:p>
            <a:pPr>
              <a:buNone/>
            </a:pPr>
            <a:endParaRPr lang="el-GR" dirty="0" smtClean="0"/>
          </a:p>
          <a:p>
            <a:endParaRPr lang="el-GR" dirty="0" smtClean="0"/>
          </a:p>
          <a:p>
            <a:r>
              <a:rPr lang="el-GR" dirty="0" smtClean="0"/>
              <a:t>Προεξόφληση μερισμάτων</a:t>
            </a:r>
          </a:p>
          <a:p>
            <a:endParaRPr lang="el-GR" dirty="0" smtClean="0"/>
          </a:p>
          <a:p>
            <a:r>
              <a:rPr lang="el-GR" dirty="0" smtClean="0"/>
              <a:t>Πολλαπλασιαστές αξίας (με σύνηθες σημείο αναφοράς τον κλάδο της επιχείρησης)</a:t>
            </a:r>
          </a:p>
          <a:p>
            <a:endParaRPr lang="el-GR" dirty="0"/>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Προεξόφληση μερισμάτων Ι</a:t>
            </a:r>
            <a:endParaRPr lang="el-GR" dirty="0"/>
          </a:p>
        </p:txBody>
      </p:sp>
      <p:sp>
        <p:nvSpPr>
          <p:cNvPr id="3" name="2 - Θέση περιεχομένου"/>
          <p:cNvSpPr>
            <a:spLocks noGrp="1"/>
          </p:cNvSpPr>
          <p:nvPr>
            <p:ph sz="quarter" idx="1"/>
          </p:nvPr>
        </p:nvSpPr>
        <p:spPr/>
        <p:txBody>
          <a:bodyPr/>
          <a:lstStyle/>
          <a:p>
            <a:r>
              <a:rPr lang="el-GR" dirty="0" smtClean="0"/>
              <a:t>Η εκτίμησή μας για την αξία («σωστή τιμή») της μετοχής μπορεί να βασιστεί στα μελλοντικά μερίσματα.</a:t>
            </a:r>
          </a:p>
          <a:p>
            <a:r>
              <a:rPr lang="el-GR" dirty="0" smtClean="0"/>
              <a:t>Αν </a:t>
            </a:r>
            <a:r>
              <a:rPr lang="en-US" i="1" dirty="0" smtClean="0"/>
              <a:t>P </a:t>
            </a:r>
            <a:r>
              <a:rPr lang="el-GR" dirty="0" smtClean="0"/>
              <a:t>είναι η εκτίμησή μας για την αξία της μετοχής, </a:t>
            </a:r>
            <a:r>
              <a:rPr lang="en-US" i="1" dirty="0" smtClean="0"/>
              <a:t>k</a:t>
            </a:r>
            <a:r>
              <a:rPr lang="en-US" dirty="0" smtClean="0"/>
              <a:t> </a:t>
            </a:r>
            <a:r>
              <a:rPr lang="el-GR" dirty="0" smtClean="0"/>
              <a:t>η απαιτούμενη απόδοση των μετόχων και </a:t>
            </a:r>
            <a:r>
              <a:rPr lang="en-US" i="1" dirty="0" smtClean="0"/>
              <a:t>D</a:t>
            </a:r>
            <a:r>
              <a:rPr lang="en-US" i="1" baseline="-25000" dirty="0" smtClean="0"/>
              <a:t>i</a:t>
            </a:r>
            <a:r>
              <a:rPr lang="en-US" dirty="0" smtClean="0"/>
              <a:t> </a:t>
            </a:r>
            <a:r>
              <a:rPr lang="el-GR" dirty="0" smtClean="0"/>
              <a:t>η εκτίμησή μας για το μέρισμα της </a:t>
            </a:r>
            <a:r>
              <a:rPr lang="en-US" i="1" dirty="0" err="1" smtClean="0"/>
              <a:t>i</a:t>
            </a:r>
            <a:r>
              <a:rPr lang="en-US" dirty="0" smtClean="0"/>
              <a:t> </a:t>
            </a:r>
            <a:r>
              <a:rPr lang="el-GR" dirty="0" smtClean="0"/>
              <a:t>χρονιάς, τότε η αξία της μετοχής μπορεί να υπολογιστεί από τη σχέση</a:t>
            </a:r>
            <a:endParaRPr lang="el-GR" i="1" dirty="0" smtClean="0"/>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02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843808" y="4869160"/>
            <a:ext cx="4019626" cy="649982"/>
          </a:xfrm>
          <a:prstGeom prst="rect">
            <a:avLst/>
          </a:prstGeom>
          <a:noFill/>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Προεξόφληση μερισμάτων Ι</a:t>
            </a:r>
            <a:r>
              <a:rPr lang="en-US" dirty="0" smtClean="0"/>
              <a:t>I</a:t>
            </a:r>
            <a:endParaRPr lang="el-GR" dirty="0"/>
          </a:p>
        </p:txBody>
      </p:sp>
      <p:sp>
        <p:nvSpPr>
          <p:cNvPr id="3" name="2 - Θέση περιεχομένου"/>
          <p:cNvSpPr>
            <a:spLocks noGrp="1"/>
          </p:cNvSpPr>
          <p:nvPr>
            <p:ph sz="quarter" idx="1"/>
          </p:nvPr>
        </p:nvSpPr>
        <p:spPr/>
        <p:txBody>
          <a:bodyPr>
            <a:normAutofit fontScale="92500"/>
          </a:bodyPr>
          <a:lstStyle/>
          <a:p>
            <a:r>
              <a:rPr lang="el-GR" dirty="0" smtClean="0"/>
              <a:t>Τα μερίσματα μεταβάλλονται.</a:t>
            </a:r>
          </a:p>
          <a:p>
            <a:r>
              <a:rPr lang="el-GR" dirty="0" smtClean="0"/>
              <a:t>Τα μερίσματα είναι το μέρος των κερδών που διανέμεται: αν υποθέσουμε μια σταθερή </a:t>
            </a:r>
            <a:r>
              <a:rPr lang="en-US" dirty="0" smtClean="0"/>
              <a:t>-</a:t>
            </a:r>
            <a:r>
              <a:rPr lang="el-GR" dirty="0" smtClean="0"/>
              <a:t>ως ποσοστό- μερισματική πολιτική τότε ο ρυθμός ανάπτυξης των κερδών είναι και ρυθμός ανάπτυξης των μερισμάτων.</a:t>
            </a:r>
          </a:p>
          <a:p>
            <a:r>
              <a:rPr lang="el-GR" dirty="0" smtClean="0"/>
              <a:t>Τα κέρδη διαχρονικά δεν μεταβάλλονται με ομοιόμορφο τρόπο. Μπορούμε, όμως, να εφαρμόσουμε ένα μέσο όρο των ρυθμών μεταβολής της κερδοφορίας.</a:t>
            </a:r>
          </a:p>
          <a:p>
            <a:r>
              <a:rPr lang="el-GR" dirty="0" smtClean="0"/>
              <a:t>Έτσι, μπορούμε να αντιμετωπίσουμε μαθηματικά τη μεταβολή της κερδοφορίας σα να ήταν σταθερή. </a:t>
            </a:r>
            <a:endParaRPr lang="el-GR" dirty="0"/>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Προεξόφληση μερισμάτων Ι</a:t>
            </a:r>
            <a:r>
              <a:rPr lang="en-US" dirty="0" smtClean="0"/>
              <a:t>I</a:t>
            </a:r>
            <a:r>
              <a:rPr lang="el-GR" dirty="0" smtClean="0"/>
              <a:t>Ι</a:t>
            </a:r>
            <a:endParaRPr lang="el-GR" dirty="0"/>
          </a:p>
        </p:txBody>
      </p:sp>
      <p:sp>
        <p:nvSpPr>
          <p:cNvPr id="3" name="2 - Θέση περιεχομένου"/>
          <p:cNvSpPr>
            <a:spLocks noGrp="1"/>
          </p:cNvSpPr>
          <p:nvPr>
            <p:ph sz="quarter" idx="1"/>
          </p:nvPr>
        </p:nvSpPr>
        <p:spPr/>
        <p:txBody>
          <a:bodyPr>
            <a:normAutofit/>
          </a:bodyPr>
          <a:lstStyle/>
          <a:p>
            <a:r>
              <a:rPr lang="el-GR" dirty="0" smtClean="0"/>
              <a:t>Έστω </a:t>
            </a:r>
            <a:r>
              <a:rPr lang="en-US" dirty="0" smtClean="0"/>
              <a:t>g</a:t>
            </a:r>
            <a:r>
              <a:rPr lang="el-GR" dirty="0" smtClean="0"/>
              <a:t> ο ρυθμός μεταβολής της κερδοφορίας και των μερισμάτων.</a:t>
            </a:r>
          </a:p>
          <a:p>
            <a:r>
              <a:rPr lang="en-US" dirty="0" smtClean="0"/>
              <a:t>D</a:t>
            </a:r>
            <a:r>
              <a:rPr lang="en-US" baseline="-25000" dirty="0" smtClean="0"/>
              <a:t>1</a:t>
            </a:r>
            <a:r>
              <a:rPr lang="en-US" dirty="0" smtClean="0"/>
              <a:t>=D</a:t>
            </a:r>
            <a:r>
              <a:rPr lang="en-US" baseline="-25000" dirty="0" smtClean="0"/>
              <a:t>0</a:t>
            </a:r>
            <a:r>
              <a:rPr lang="en-US" sz="2000" dirty="0" smtClean="0"/>
              <a:t>x</a:t>
            </a:r>
            <a:r>
              <a:rPr lang="en-US" dirty="0" smtClean="0"/>
              <a:t>(1+g)</a:t>
            </a:r>
          </a:p>
          <a:p>
            <a:r>
              <a:rPr lang="en-US" dirty="0" smtClean="0"/>
              <a:t>D</a:t>
            </a:r>
            <a:r>
              <a:rPr lang="en-US" baseline="-25000" dirty="0" smtClean="0"/>
              <a:t>2</a:t>
            </a:r>
            <a:r>
              <a:rPr lang="en-US" dirty="0" smtClean="0"/>
              <a:t>=D</a:t>
            </a:r>
            <a:r>
              <a:rPr lang="en-US" baseline="-25000" dirty="0" smtClean="0"/>
              <a:t>1</a:t>
            </a:r>
            <a:r>
              <a:rPr lang="en-US" sz="2000" dirty="0" smtClean="0"/>
              <a:t>x</a:t>
            </a:r>
            <a:r>
              <a:rPr lang="en-US" dirty="0" smtClean="0"/>
              <a:t>(1+g)=D</a:t>
            </a:r>
            <a:r>
              <a:rPr lang="en-US" baseline="-25000" dirty="0" smtClean="0"/>
              <a:t>0</a:t>
            </a:r>
            <a:r>
              <a:rPr lang="en-US" sz="2000" dirty="0" smtClean="0"/>
              <a:t>x</a:t>
            </a:r>
            <a:r>
              <a:rPr lang="en-US" dirty="0" smtClean="0"/>
              <a:t>(1+g)</a:t>
            </a:r>
            <a:r>
              <a:rPr lang="en-US" baseline="30000" dirty="0" smtClean="0"/>
              <a:t>2</a:t>
            </a:r>
          </a:p>
          <a:p>
            <a:r>
              <a:rPr lang="en-US" dirty="0" smtClean="0"/>
              <a:t>D</a:t>
            </a:r>
            <a:r>
              <a:rPr lang="en-US" baseline="-25000" dirty="0" smtClean="0"/>
              <a:t>N</a:t>
            </a:r>
            <a:r>
              <a:rPr lang="en-US" dirty="0" smtClean="0"/>
              <a:t>=D</a:t>
            </a:r>
            <a:r>
              <a:rPr lang="en-US" baseline="-25000" dirty="0" smtClean="0"/>
              <a:t>0</a:t>
            </a:r>
            <a:r>
              <a:rPr lang="en-US" sz="2000" dirty="0" smtClean="0"/>
              <a:t>x</a:t>
            </a:r>
            <a:r>
              <a:rPr lang="en-US" dirty="0" smtClean="0"/>
              <a:t>(1+g)</a:t>
            </a:r>
            <a:r>
              <a:rPr lang="en-US" baseline="30000" dirty="0" smtClean="0"/>
              <a:t>N</a:t>
            </a:r>
          </a:p>
          <a:p>
            <a:endParaRPr lang="en-US" baseline="30000" dirty="0" smtClean="0"/>
          </a:p>
          <a:p>
            <a:endParaRPr lang="en-US" baseline="30000" dirty="0" smtClean="0"/>
          </a:p>
          <a:p>
            <a:endParaRPr lang="en-US" baseline="30000" dirty="0" smtClean="0"/>
          </a:p>
          <a:p>
            <a:endParaRPr lang="en-US" baseline="30000" dirty="0" smtClean="0"/>
          </a:p>
          <a:p>
            <a:endParaRPr lang="en-US" dirty="0" smtClean="0"/>
          </a:p>
          <a:p>
            <a:endParaRPr lang="el-GR" dirty="0"/>
          </a:p>
        </p:txBody>
      </p:sp>
      <p:sp>
        <p:nvSpPr>
          <p:cNvPr id="4915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49153"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995936" y="4509120"/>
            <a:ext cx="1318602" cy="803523"/>
          </a:xfrm>
          <a:prstGeom prst="rect">
            <a:avLst/>
          </a:prstGeom>
          <a:noFill/>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Προεξόφληση μερισμάτων Ι</a:t>
            </a:r>
            <a:r>
              <a:rPr lang="en-US" dirty="0" smtClean="0"/>
              <a:t>V</a:t>
            </a:r>
            <a:endParaRPr lang="el-GR" dirty="0"/>
          </a:p>
        </p:txBody>
      </p:sp>
      <p:sp>
        <p:nvSpPr>
          <p:cNvPr id="3" name="2 - Θέση περιεχομένου"/>
          <p:cNvSpPr>
            <a:spLocks noGrp="1"/>
          </p:cNvSpPr>
          <p:nvPr>
            <p:ph sz="quarter" idx="1"/>
          </p:nvPr>
        </p:nvSpPr>
        <p:spPr/>
        <p:txBody>
          <a:bodyPr/>
          <a:lstStyle/>
          <a:p>
            <a:r>
              <a:rPr lang="el-GR" dirty="0" smtClean="0"/>
              <a:t>Αν ο ρυθμός ανάπτυξης της κερδοφορίας ήταν μεγαλύτερος από την απαιτούμενη απόδοση των επενδυτών (προεξοφλητικό επιτόκιο) τότε η εκτίμηση της αξίας θα οδηγούνταν στο άπειρο…</a:t>
            </a:r>
            <a:endParaRPr lang="en-US" dirty="0" smtClean="0"/>
          </a:p>
          <a:p>
            <a:endParaRPr lang="el-GR" dirty="0" smtClean="0"/>
          </a:p>
          <a:p>
            <a:r>
              <a:rPr lang="el-GR" dirty="0" smtClean="0"/>
              <a:t>Πρέπει, λοιπόν, </a:t>
            </a:r>
            <a:r>
              <a:rPr lang="en-US" dirty="0" smtClean="0"/>
              <a:t>g&lt;k.</a:t>
            </a:r>
            <a:endParaRPr lang="el-GR" dirty="0"/>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
            </a:r>
            <a:br>
              <a:rPr lang="el-GR" dirty="0" smtClean="0"/>
            </a:br>
            <a:r>
              <a:rPr lang="el-GR" dirty="0" smtClean="0"/>
              <a:t>Εφαρμογή Ι</a:t>
            </a:r>
            <a:endParaRPr lang="el-GR" dirty="0"/>
          </a:p>
        </p:txBody>
      </p:sp>
      <p:sp>
        <p:nvSpPr>
          <p:cNvPr id="3" name="2 - Θέση περιεχομένου"/>
          <p:cNvSpPr>
            <a:spLocks noGrp="1"/>
          </p:cNvSpPr>
          <p:nvPr>
            <p:ph sz="quarter" idx="1"/>
          </p:nvPr>
        </p:nvSpPr>
        <p:spPr/>
        <p:txBody>
          <a:bodyPr/>
          <a:lstStyle/>
          <a:p>
            <a:r>
              <a:rPr lang="el-GR" dirty="0" smtClean="0"/>
              <a:t>Έστω ότι το μέρισμα της προηγούμενης περιόδου ήταν 20 σεντς, ο αναμενόμενος ρυθμός ανάπτυξης των μερισμάτων είναι 5% και η απαιτούμενη απόδοση (προεξοφλητικό επιτόκιο) των μετόχων είναι 10%. </a:t>
            </a:r>
            <a:endParaRPr lang="el-GR" dirty="0"/>
          </a:p>
        </p:txBody>
      </p:sp>
      <p:graphicFrame>
        <p:nvGraphicFramePr>
          <p:cNvPr id="4" name="3 - Πίνακας"/>
          <p:cNvGraphicFramePr>
            <a:graphicFrameLocks noGrp="1"/>
          </p:cNvGraphicFramePr>
          <p:nvPr/>
        </p:nvGraphicFramePr>
        <p:xfrm>
          <a:off x="1763688" y="4005064"/>
          <a:ext cx="4896544" cy="1483360"/>
        </p:xfrm>
        <a:graphic>
          <a:graphicData uri="http://schemas.openxmlformats.org/drawingml/2006/table">
            <a:tbl>
              <a:tblPr firstRow="1" bandRow="1">
                <a:tableStyleId>{0505E3EF-67EA-436B-97B2-0124C06EBD24}</a:tableStyleId>
              </a:tblPr>
              <a:tblGrid>
                <a:gridCol w="864096"/>
                <a:gridCol w="1944216"/>
                <a:gridCol w="2088232"/>
              </a:tblGrid>
              <a:tr h="370840">
                <a:tc>
                  <a:txBody>
                    <a:bodyPr/>
                    <a:lstStyle/>
                    <a:p>
                      <a:endParaRPr lang="el-GR" dirty="0"/>
                    </a:p>
                  </a:txBody>
                  <a:tcPr/>
                </a:tc>
                <a:tc>
                  <a:txBody>
                    <a:bodyPr/>
                    <a:lstStyle/>
                    <a:p>
                      <a:r>
                        <a:rPr lang="el-GR" dirty="0" smtClean="0"/>
                        <a:t>Μέρισμα</a:t>
                      </a:r>
                      <a:endParaRPr lang="el-GR" dirty="0"/>
                    </a:p>
                  </a:txBody>
                  <a:tcPr/>
                </a:tc>
                <a:tc>
                  <a:txBody>
                    <a:bodyPr/>
                    <a:lstStyle/>
                    <a:p>
                      <a:r>
                        <a:rPr lang="el-GR" dirty="0" smtClean="0"/>
                        <a:t>Παρούσα Αξία</a:t>
                      </a:r>
                      <a:endParaRPr lang="el-GR" dirty="0"/>
                    </a:p>
                  </a:txBody>
                  <a:tcPr/>
                </a:tc>
              </a:tr>
              <a:tr h="370840">
                <a:tc>
                  <a:txBody>
                    <a:bodyPr/>
                    <a:lstStyle/>
                    <a:p>
                      <a:r>
                        <a:rPr lang="en-US" b="1" dirty="0" smtClean="0"/>
                        <a:t>D</a:t>
                      </a:r>
                      <a:r>
                        <a:rPr lang="en-US" b="1" baseline="-25000" dirty="0" smtClean="0"/>
                        <a:t>1</a:t>
                      </a:r>
                      <a:endParaRPr lang="el-GR" b="1" baseline="-25000" dirty="0"/>
                    </a:p>
                  </a:txBody>
                  <a:tcPr/>
                </a:tc>
                <a:tc>
                  <a:txBody>
                    <a:bodyPr/>
                    <a:lstStyle/>
                    <a:p>
                      <a:r>
                        <a:rPr lang="en-US" dirty="0" smtClean="0"/>
                        <a:t>0,2</a:t>
                      </a:r>
                      <a:r>
                        <a:rPr lang="en-US" sz="1400" dirty="0" smtClean="0"/>
                        <a:t>x</a:t>
                      </a:r>
                      <a:r>
                        <a:rPr lang="en-US" dirty="0" smtClean="0"/>
                        <a:t>1,05=0,21</a:t>
                      </a:r>
                      <a:endParaRPr lang="el-GR" dirty="0"/>
                    </a:p>
                  </a:txBody>
                  <a:tcPr/>
                </a:tc>
                <a:tc>
                  <a:txBody>
                    <a:bodyPr/>
                    <a:lstStyle/>
                    <a:p>
                      <a:r>
                        <a:rPr lang="en-US" dirty="0" smtClean="0"/>
                        <a:t>0,191=0,2</a:t>
                      </a:r>
                      <a:r>
                        <a:rPr lang="en-US" sz="1400" dirty="0" smtClean="0"/>
                        <a:t>1</a:t>
                      </a:r>
                      <a:r>
                        <a:rPr lang="en-US" dirty="0" smtClean="0"/>
                        <a:t>/1,1</a:t>
                      </a:r>
                      <a:endParaRPr lang="el-GR" dirty="0"/>
                    </a:p>
                  </a:txBody>
                  <a:tcPr/>
                </a:tc>
              </a:tr>
              <a:tr h="370840">
                <a:tc>
                  <a:txBody>
                    <a:bodyPr/>
                    <a:lstStyle/>
                    <a:p>
                      <a:r>
                        <a:rPr lang="en-US" b="1" dirty="0" smtClean="0"/>
                        <a:t>D</a:t>
                      </a:r>
                      <a:r>
                        <a:rPr lang="en-US" b="1" baseline="-25000" dirty="0" smtClean="0"/>
                        <a:t>2</a:t>
                      </a:r>
                      <a:endParaRPr lang="el-GR" b="1" baseline="-25000" dirty="0"/>
                    </a:p>
                  </a:txBody>
                  <a:tcPr/>
                </a:tc>
                <a:tc>
                  <a:txBody>
                    <a:bodyPr/>
                    <a:lstStyle/>
                    <a:p>
                      <a:r>
                        <a:rPr lang="en-US" dirty="0" smtClean="0"/>
                        <a:t>0,2</a:t>
                      </a:r>
                      <a:r>
                        <a:rPr lang="en-US" sz="1400" dirty="0" smtClean="0"/>
                        <a:t>x</a:t>
                      </a:r>
                      <a:r>
                        <a:rPr lang="en-US" dirty="0" smtClean="0"/>
                        <a:t>1,05</a:t>
                      </a:r>
                      <a:r>
                        <a:rPr lang="en-US" baseline="30000" dirty="0" smtClean="0"/>
                        <a:t>2</a:t>
                      </a:r>
                      <a:r>
                        <a:rPr lang="en-US" baseline="0" dirty="0" smtClean="0"/>
                        <a:t>=0,221</a:t>
                      </a:r>
                      <a:endParaRPr lang="el-GR" baseline="0" dirty="0"/>
                    </a:p>
                  </a:txBody>
                  <a:tcPr/>
                </a:tc>
                <a:tc>
                  <a:txBody>
                    <a:bodyPr/>
                    <a:lstStyle/>
                    <a:p>
                      <a:r>
                        <a:rPr lang="en-US" dirty="0" smtClean="0"/>
                        <a:t>0,18=0,221/1,1</a:t>
                      </a:r>
                      <a:r>
                        <a:rPr lang="en-US" baseline="30000" dirty="0" smtClean="0"/>
                        <a:t>2</a:t>
                      </a:r>
                      <a:endParaRPr lang="el-GR" baseline="30000" dirty="0"/>
                    </a:p>
                  </a:txBody>
                  <a:tcPr/>
                </a:tc>
              </a:tr>
              <a:tr h="370840">
                <a:tc>
                  <a:txBody>
                    <a:bodyPr/>
                    <a:lstStyle/>
                    <a:p>
                      <a:r>
                        <a:rPr lang="en-US" b="1" dirty="0" smtClean="0"/>
                        <a:t>D</a:t>
                      </a:r>
                      <a:r>
                        <a:rPr lang="en-US" b="1" baseline="-25000" dirty="0" smtClean="0"/>
                        <a:t>3</a:t>
                      </a:r>
                      <a:endParaRPr lang="el-GR" b="1" baseline="-25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0,2</a:t>
                      </a:r>
                      <a:r>
                        <a:rPr lang="en-US" sz="1400" dirty="0" smtClean="0"/>
                        <a:t>x</a:t>
                      </a:r>
                      <a:r>
                        <a:rPr lang="en-US" dirty="0" smtClean="0"/>
                        <a:t>1,05</a:t>
                      </a:r>
                      <a:r>
                        <a:rPr lang="en-US" baseline="30000" dirty="0" smtClean="0"/>
                        <a:t>3</a:t>
                      </a:r>
                      <a:r>
                        <a:rPr lang="en-US" baseline="0" dirty="0" smtClean="0"/>
                        <a:t>=0,232</a:t>
                      </a:r>
                      <a:endParaRPr lang="el-GR" baseline="0" dirty="0" smtClean="0"/>
                    </a:p>
                  </a:txBody>
                  <a:tcPr/>
                </a:tc>
                <a:tc>
                  <a:txBody>
                    <a:bodyPr/>
                    <a:lstStyle/>
                    <a:p>
                      <a:r>
                        <a:rPr lang="en-US" dirty="0" smtClean="0"/>
                        <a:t>0,174=0,232/1,1</a:t>
                      </a:r>
                      <a:r>
                        <a:rPr lang="en-US" baseline="30000" dirty="0" smtClean="0"/>
                        <a:t>3</a:t>
                      </a:r>
                      <a:endParaRPr lang="el-GR" baseline="30000" dirty="0"/>
                    </a:p>
                  </a:txBody>
                  <a:tcPr/>
                </a:tc>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Εφαρμογή ΙΙ</a:t>
            </a:r>
            <a:endParaRPr lang="el-GR" dirty="0"/>
          </a:p>
        </p:txBody>
      </p:sp>
      <p:sp>
        <p:nvSpPr>
          <p:cNvPr id="3" name="2 - Θέση περιεχομένου"/>
          <p:cNvSpPr>
            <a:spLocks noGrp="1"/>
          </p:cNvSpPr>
          <p:nvPr>
            <p:ph sz="quarter" idx="1"/>
          </p:nvPr>
        </p:nvSpPr>
        <p:spPr/>
        <p:txBody>
          <a:bodyPr/>
          <a:lstStyle/>
          <a:p>
            <a:r>
              <a:rPr lang="el-GR" dirty="0" smtClean="0"/>
              <a:t>Η αξία της επιχείρησης είναι:</a:t>
            </a:r>
          </a:p>
          <a:p>
            <a:endParaRPr lang="el-GR" dirty="0" smtClean="0"/>
          </a:p>
          <a:p>
            <a:endParaRPr lang="el-GR" dirty="0" smtClean="0"/>
          </a:p>
          <a:p>
            <a:r>
              <a:rPr lang="el-GR" dirty="0" smtClean="0"/>
              <a:t>Η αξία της επιχείρησης μετά από ένα χρόνο θα είναι</a:t>
            </a:r>
          </a:p>
          <a:p>
            <a:endParaRPr lang="el-GR" dirty="0" smtClean="0"/>
          </a:p>
          <a:p>
            <a:endParaRPr lang="el-GR" dirty="0" smtClean="0"/>
          </a:p>
          <a:p>
            <a:endParaRPr lang="el-GR" dirty="0"/>
          </a:p>
        </p:txBody>
      </p:sp>
      <p:sp>
        <p:nvSpPr>
          <p:cNvPr id="512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51201"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347864" y="2112175"/>
            <a:ext cx="1800200" cy="670663"/>
          </a:xfrm>
          <a:prstGeom prst="rect">
            <a:avLst/>
          </a:prstGeom>
          <a:noFill/>
        </p:spPr>
      </p:pic>
      <p:sp>
        <p:nvSpPr>
          <p:cNvPr id="51204"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2457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24577" name="Picture 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915816" y="4005064"/>
            <a:ext cx="3240360" cy="648072"/>
          </a:xfrm>
          <a:prstGeom prst="rect">
            <a:avLst/>
          </a:prstGeom>
          <a:noFill/>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Μερισματική απόδοση Ι</a:t>
            </a:r>
            <a:endParaRPr lang="el-GR" dirty="0"/>
          </a:p>
        </p:txBody>
      </p:sp>
      <p:sp>
        <p:nvSpPr>
          <p:cNvPr id="3" name="2 - Θέση περιεχομένου"/>
          <p:cNvSpPr>
            <a:spLocks noGrp="1"/>
          </p:cNvSpPr>
          <p:nvPr>
            <p:ph sz="quarter" idx="1"/>
          </p:nvPr>
        </p:nvSpPr>
        <p:spPr/>
        <p:txBody>
          <a:bodyPr/>
          <a:lstStyle/>
          <a:p>
            <a:r>
              <a:rPr lang="el-GR" dirty="0" smtClean="0"/>
              <a:t>Η μερισματική απόδοση μιας μετοχής είναι ο λόγος του μερίσματος που η μετοχή αποφέρει στο μέτοχο προς την τιμή στην οποία ο μέτοχος αγόρασε τη μετοχή: </a:t>
            </a:r>
            <a:r>
              <a:rPr lang="en-US" dirty="0" smtClean="0"/>
              <a:t>D</a:t>
            </a:r>
            <a:r>
              <a:rPr lang="en-US" baseline="-25000" dirty="0" smtClean="0"/>
              <a:t>1</a:t>
            </a:r>
            <a:r>
              <a:rPr lang="en-US" dirty="0" smtClean="0"/>
              <a:t>/P.</a:t>
            </a:r>
            <a:endParaRPr lang="el-GR" dirty="0" smtClean="0"/>
          </a:p>
          <a:p>
            <a:r>
              <a:rPr lang="el-GR" dirty="0" smtClean="0"/>
              <a:t>Μερισματική απόδοση: 0,21/4,2=0,05</a:t>
            </a:r>
          </a:p>
          <a:p>
            <a:r>
              <a:rPr lang="el-GR" dirty="0" smtClean="0"/>
              <a:t>Κέρδη κεφαλαίου: (4,42-4,2)/4,2=0,051.</a:t>
            </a:r>
          </a:p>
          <a:p>
            <a:r>
              <a:rPr lang="el-GR" dirty="0" smtClean="0"/>
              <a:t>Τα κέρδη του κεφαλαίου είναι αυτά που θα πραγματοποιούνταν αν ο επενδυτής ρευστοποιούσε τη μετοχή μετά από ένα χρόνο.</a:t>
            </a:r>
            <a:endParaRPr lang="en-US" dirty="0" smtClean="0"/>
          </a:p>
          <a:p>
            <a:endParaRPr lang="el-GR" dirty="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Μερισματική απόδοση ΙΙ</a:t>
            </a:r>
            <a:endParaRPr lang="el-GR" dirty="0"/>
          </a:p>
        </p:txBody>
      </p:sp>
      <p:sp>
        <p:nvSpPr>
          <p:cNvPr id="3" name="2 - Θέση περιεχομένου"/>
          <p:cNvSpPr>
            <a:spLocks noGrp="1"/>
          </p:cNvSpPr>
          <p:nvPr>
            <p:ph sz="quarter" idx="1"/>
          </p:nvPr>
        </p:nvSpPr>
        <p:spPr/>
        <p:txBody>
          <a:bodyPr>
            <a:normAutofit fontScale="92500" lnSpcReduction="10000"/>
          </a:bodyPr>
          <a:lstStyle/>
          <a:p>
            <a:r>
              <a:rPr lang="el-GR" dirty="0" smtClean="0"/>
              <a:t>Μερισματική απόδοση + Κέρδη Κεφαλαίου= 0,1</a:t>
            </a:r>
          </a:p>
          <a:p>
            <a:r>
              <a:rPr lang="el-GR" dirty="0" smtClean="0"/>
              <a:t>(Οι στρογγυλοποιήσεις αλλοιώνουν το αποτέλεσμα…) </a:t>
            </a:r>
          </a:p>
          <a:p>
            <a:r>
              <a:rPr lang="el-GR" dirty="0" smtClean="0"/>
              <a:t>Η απαιτούμενη απόδοση των επενδυτών είναι 0,1…</a:t>
            </a:r>
          </a:p>
          <a:p>
            <a:r>
              <a:rPr lang="el-GR" dirty="0" smtClean="0"/>
              <a:t>Επομένως, η απαιτούμενη απόδοση των επενδυτών αποτελείται από την μερισματική απόδοση και τα κέρδη κεφαλαίου.</a:t>
            </a:r>
          </a:p>
          <a:p>
            <a:endParaRPr lang="el-GR" dirty="0" smtClean="0"/>
          </a:p>
          <a:p>
            <a:r>
              <a:rPr lang="el-GR" dirty="0" smtClean="0"/>
              <a:t>Σε μια αποτελεσματική αγορά κεφαλαίου, με σταθερούς ρυθμούς ανάπτυξης της κερδοφορίας, τα κέρδη του κεφαλαίου θα ισούνται με το ρυθμό μεταβολής της κερδοφορίας </a:t>
            </a:r>
            <a:r>
              <a:rPr lang="en-US" dirty="0" smtClean="0"/>
              <a:t>g, 5%.</a:t>
            </a:r>
            <a:endParaRPr lang="el-GR" dirty="0"/>
          </a:p>
        </p:txBody>
      </p:sp>
      <p:sp>
        <p:nvSpPr>
          <p:cNvPr id="54274"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54273"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139952" y="3645024"/>
            <a:ext cx="1224136" cy="612068"/>
          </a:xfrm>
          <a:prstGeom prst="rect">
            <a:avLst/>
          </a:prstGeom>
          <a:noFill/>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ρυθμός ανάπτυξης Ι</a:t>
            </a:r>
            <a:endParaRPr lang="el-GR" dirty="0"/>
          </a:p>
        </p:txBody>
      </p:sp>
      <p:sp>
        <p:nvSpPr>
          <p:cNvPr id="3" name="2 - Θέση περιεχομένου"/>
          <p:cNvSpPr>
            <a:spLocks noGrp="1"/>
          </p:cNvSpPr>
          <p:nvPr>
            <p:ph sz="quarter" idx="1"/>
          </p:nvPr>
        </p:nvSpPr>
        <p:spPr/>
        <p:txBody>
          <a:bodyPr/>
          <a:lstStyle/>
          <a:p>
            <a:r>
              <a:rPr lang="el-GR" dirty="0" smtClean="0"/>
              <a:t>Αν δεν προσδοκούσαμε ανάπτυξη της κερδοφορίας της επιχείρησης, τότε, με </a:t>
            </a:r>
            <a:r>
              <a:rPr lang="en-US" dirty="0" smtClean="0"/>
              <a:t>g=0, </a:t>
            </a:r>
            <a:endParaRPr lang="el-GR" dirty="0" smtClean="0"/>
          </a:p>
          <a:p>
            <a:endParaRPr lang="el-GR" dirty="0" smtClean="0"/>
          </a:p>
          <a:p>
            <a:endParaRPr lang="el-GR" dirty="0" smtClean="0"/>
          </a:p>
          <a:p>
            <a:endParaRPr lang="el-GR" dirty="0" smtClean="0"/>
          </a:p>
          <a:p>
            <a:r>
              <a:rPr lang="el-GR" dirty="0" smtClean="0"/>
              <a:t>Αυτή η περίπτωση έχει ομοιότητες με την αποτίμηση της προνομιούχου μετοχής.</a:t>
            </a:r>
          </a:p>
          <a:p>
            <a:endParaRPr lang="el-GR" dirty="0" smtClean="0"/>
          </a:p>
          <a:p>
            <a:endParaRPr lang="el-GR" dirty="0" smtClean="0"/>
          </a:p>
          <a:p>
            <a:endParaRPr lang="el-GR" dirty="0" smtClean="0"/>
          </a:p>
          <a:p>
            <a:endParaRPr lang="el-GR" dirty="0"/>
          </a:p>
        </p:txBody>
      </p:sp>
      <p:sp>
        <p:nvSpPr>
          <p:cNvPr id="563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56321"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563888" y="2708920"/>
            <a:ext cx="1718712" cy="577974"/>
          </a:xfrm>
          <a:prstGeom prst="rect">
            <a:avLst/>
          </a:prstGeom>
          <a:noFill/>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ρυθμός ανάπτυξης ΙΙ</a:t>
            </a:r>
            <a:endParaRPr lang="el-GR" dirty="0"/>
          </a:p>
        </p:txBody>
      </p:sp>
      <p:sp>
        <p:nvSpPr>
          <p:cNvPr id="3" name="2 - Θέση περιεχομένου"/>
          <p:cNvSpPr>
            <a:spLocks noGrp="1"/>
          </p:cNvSpPr>
          <p:nvPr>
            <p:ph sz="quarter" idx="1"/>
          </p:nvPr>
        </p:nvSpPr>
        <p:spPr/>
        <p:txBody>
          <a:bodyPr/>
          <a:lstStyle/>
          <a:p>
            <a:r>
              <a:rPr lang="el-GR" dirty="0" smtClean="0"/>
              <a:t>Έστω ότι αναμένεται υψηλός ρυθμός αύξησης της κερδοφορίας τα πρώτα τρία χρόνια, 30%, και στη συνέχεια ένας σταθερός ρυθμός αύξησης 5%.</a:t>
            </a:r>
            <a:r>
              <a:rPr lang="en-US" dirty="0" smtClean="0"/>
              <a:t> </a:t>
            </a:r>
            <a:r>
              <a:rPr lang="el-GR" dirty="0" smtClean="0"/>
              <a:t>Κόστος κεφαλαίου 10%.</a:t>
            </a:r>
            <a:endParaRPr lang="el-GR" dirty="0"/>
          </a:p>
        </p:txBody>
      </p:sp>
      <p:graphicFrame>
        <p:nvGraphicFramePr>
          <p:cNvPr id="4" name="3 - Πίνακας"/>
          <p:cNvGraphicFramePr>
            <a:graphicFrameLocks noGrp="1"/>
          </p:cNvGraphicFramePr>
          <p:nvPr/>
        </p:nvGraphicFramePr>
        <p:xfrm>
          <a:off x="1835696" y="3356992"/>
          <a:ext cx="5328592" cy="2595880"/>
        </p:xfrm>
        <a:graphic>
          <a:graphicData uri="http://schemas.openxmlformats.org/drawingml/2006/table">
            <a:tbl>
              <a:tblPr firstRow="1" bandRow="1">
                <a:tableStyleId>{0505E3EF-67EA-436B-97B2-0124C06EBD24}</a:tableStyleId>
              </a:tblPr>
              <a:tblGrid>
                <a:gridCol w="576064"/>
                <a:gridCol w="2448272"/>
                <a:gridCol w="2304256"/>
              </a:tblGrid>
              <a:tr h="370840">
                <a:tc>
                  <a:txBody>
                    <a:bodyPr/>
                    <a:lstStyle/>
                    <a:p>
                      <a:endParaRPr lang="el-GR" dirty="0"/>
                    </a:p>
                  </a:txBody>
                  <a:tcPr/>
                </a:tc>
                <a:tc>
                  <a:txBody>
                    <a:bodyPr/>
                    <a:lstStyle/>
                    <a:p>
                      <a:r>
                        <a:rPr lang="el-GR" dirty="0" smtClean="0"/>
                        <a:t>Μέρισμα</a:t>
                      </a:r>
                      <a:endParaRPr lang="el-GR" dirty="0"/>
                    </a:p>
                  </a:txBody>
                  <a:tcPr/>
                </a:tc>
                <a:tc>
                  <a:txBody>
                    <a:bodyPr/>
                    <a:lstStyle/>
                    <a:p>
                      <a:r>
                        <a:rPr lang="el-GR" dirty="0" smtClean="0"/>
                        <a:t>Παρούσα</a:t>
                      </a:r>
                      <a:r>
                        <a:rPr lang="el-GR" baseline="0" dirty="0" smtClean="0"/>
                        <a:t> αξία</a:t>
                      </a:r>
                      <a:endParaRPr lang="el-GR" dirty="0"/>
                    </a:p>
                  </a:txBody>
                  <a:tcPr/>
                </a:tc>
              </a:tr>
              <a:tr h="370840">
                <a:tc>
                  <a:txBody>
                    <a:bodyPr/>
                    <a:lstStyle/>
                    <a:p>
                      <a:r>
                        <a:rPr lang="en-US" dirty="0" smtClean="0"/>
                        <a:t>D</a:t>
                      </a:r>
                      <a:r>
                        <a:rPr lang="en-US" baseline="-25000" dirty="0" smtClean="0"/>
                        <a:t>1</a:t>
                      </a:r>
                      <a:endParaRPr lang="el-GR" baseline="-25000" dirty="0"/>
                    </a:p>
                  </a:txBody>
                  <a:tcPr/>
                </a:tc>
                <a:tc>
                  <a:txBody>
                    <a:bodyPr/>
                    <a:lstStyle/>
                    <a:p>
                      <a:r>
                        <a:rPr lang="en-US" dirty="0" smtClean="0"/>
                        <a:t>0,2</a:t>
                      </a:r>
                      <a:r>
                        <a:rPr lang="en-US" sz="1400" dirty="0" smtClean="0"/>
                        <a:t>x</a:t>
                      </a:r>
                      <a:r>
                        <a:rPr lang="en-US" dirty="0" smtClean="0"/>
                        <a:t>1,3=0,26</a:t>
                      </a:r>
                      <a:endParaRPr lang="el-GR" dirty="0"/>
                    </a:p>
                  </a:txBody>
                  <a:tcPr/>
                </a:tc>
                <a:tc>
                  <a:txBody>
                    <a:bodyPr/>
                    <a:lstStyle/>
                    <a:p>
                      <a:r>
                        <a:rPr lang="en-US" dirty="0" smtClean="0"/>
                        <a:t>0,26/1,1=0,236</a:t>
                      </a:r>
                      <a:endParaRPr lang="el-GR" dirty="0"/>
                    </a:p>
                  </a:txBody>
                  <a:tcPr/>
                </a:tc>
              </a:tr>
              <a:tr h="370840">
                <a:tc>
                  <a:txBody>
                    <a:bodyPr/>
                    <a:lstStyle/>
                    <a:p>
                      <a:r>
                        <a:rPr lang="en-US" dirty="0" smtClean="0"/>
                        <a:t>D</a:t>
                      </a:r>
                      <a:r>
                        <a:rPr lang="en-US" baseline="-25000" dirty="0" smtClean="0"/>
                        <a:t>2</a:t>
                      </a:r>
                      <a:endParaRPr lang="el-GR" baseline="-25000" dirty="0"/>
                    </a:p>
                  </a:txBody>
                  <a:tcPr/>
                </a:tc>
                <a:tc>
                  <a:txBody>
                    <a:bodyPr/>
                    <a:lstStyle/>
                    <a:p>
                      <a:r>
                        <a:rPr lang="en-US" dirty="0" smtClean="0"/>
                        <a:t>0,2</a:t>
                      </a:r>
                      <a:r>
                        <a:rPr lang="en-US" sz="1400" dirty="0" smtClean="0"/>
                        <a:t>x</a:t>
                      </a:r>
                      <a:r>
                        <a:rPr lang="en-US" dirty="0" smtClean="0"/>
                        <a:t>1,3</a:t>
                      </a:r>
                      <a:r>
                        <a:rPr lang="en-US" baseline="30000" dirty="0" smtClean="0"/>
                        <a:t>2</a:t>
                      </a:r>
                      <a:r>
                        <a:rPr lang="en-US" dirty="0" smtClean="0"/>
                        <a:t>=0,338</a:t>
                      </a:r>
                      <a:endParaRPr lang="el-GR" dirty="0"/>
                    </a:p>
                  </a:txBody>
                  <a:tcPr/>
                </a:tc>
                <a:tc>
                  <a:txBody>
                    <a:bodyPr/>
                    <a:lstStyle/>
                    <a:p>
                      <a:r>
                        <a:rPr lang="en-US" dirty="0" smtClean="0"/>
                        <a:t>0,338/1,1</a:t>
                      </a:r>
                      <a:r>
                        <a:rPr lang="en-US" baseline="30000" dirty="0" smtClean="0"/>
                        <a:t>2</a:t>
                      </a:r>
                      <a:r>
                        <a:rPr lang="en-US" dirty="0" smtClean="0"/>
                        <a:t>=0,279</a:t>
                      </a:r>
                      <a:endParaRPr lang="el-GR" dirty="0"/>
                    </a:p>
                  </a:txBody>
                  <a:tcPr/>
                </a:tc>
              </a:tr>
              <a:tr h="370840">
                <a:tc>
                  <a:txBody>
                    <a:bodyPr/>
                    <a:lstStyle/>
                    <a:p>
                      <a:r>
                        <a:rPr lang="en-US" dirty="0" smtClean="0"/>
                        <a:t>D</a:t>
                      </a:r>
                      <a:r>
                        <a:rPr lang="en-US" baseline="-25000" dirty="0" smtClean="0"/>
                        <a:t>3</a:t>
                      </a:r>
                      <a:endParaRPr lang="el-GR" baseline="-25000" dirty="0"/>
                    </a:p>
                  </a:txBody>
                  <a:tcPr/>
                </a:tc>
                <a:tc>
                  <a:txBody>
                    <a:bodyPr/>
                    <a:lstStyle/>
                    <a:p>
                      <a:r>
                        <a:rPr lang="en-US" dirty="0" smtClean="0"/>
                        <a:t>0,2</a:t>
                      </a:r>
                      <a:r>
                        <a:rPr lang="en-US" sz="1400" dirty="0" smtClean="0"/>
                        <a:t>x</a:t>
                      </a:r>
                      <a:r>
                        <a:rPr lang="en-US" dirty="0" smtClean="0"/>
                        <a:t>1,3</a:t>
                      </a:r>
                      <a:r>
                        <a:rPr lang="en-US" baseline="30000" dirty="0" smtClean="0"/>
                        <a:t>3</a:t>
                      </a:r>
                      <a:r>
                        <a:rPr lang="en-US" dirty="0" smtClean="0"/>
                        <a:t>=0,439</a:t>
                      </a:r>
                      <a:endParaRPr lang="el-GR" dirty="0"/>
                    </a:p>
                  </a:txBody>
                  <a:tcPr/>
                </a:tc>
                <a:tc>
                  <a:txBody>
                    <a:bodyPr/>
                    <a:lstStyle/>
                    <a:p>
                      <a:r>
                        <a:rPr lang="en-US" dirty="0" smtClean="0"/>
                        <a:t>0,439/1,1</a:t>
                      </a:r>
                      <a:r>
                        <a:rPr lang="en-US" baseline="30000" dirty="0" smtClean="0"/>
                        <a:t>3</a:t>
                      </a:r>
                      <a:r>
                        <a:rPr lang="en-US" dirty="0" smtClean="0"/>
                        <a:t>=0,33</a:t>
                      </a:r>
                      <a:endParaRPr lang="el-GR" dirty="0"/>
                    </a:p>
                  </a:txBody>
                  <a:tcPr/>
                </a:tc>
              </a:tr>
              <a:tr h="370840">
                <a:tc>
                  <a:txBody>
                    <a:bodyPr/>
                    <a:lstStyle/>
                    <a:p>
                      <a:r>
                        <a:rPr lang="en-US" dirty="0" smtClean="0"/>
                        <a:t>D</a:t>
                      </a:r>
                      <a:r>
                        <a:rPr lang="en-US" baseline="-25000" dirty="0" smtClean="0"/>
                        <a:t>4</a:t>
                      </a:r>
                      <a:endParaRPr lang="el-GR" baseline="-25000" dirty="0"/>
                    </a:p>
                  </a:txBody>
                  <a:tcPr/>
                </a:tc>
                <a:tc>
                  <a:txBody>
                    <a:bodyPr/>
                    <a:lstStyle/>
                    <a:p>
                      <a:r>
                        <a:rPr lang="en-US" dirty="0" smtClean="0"/>
                        <a:t>0,2</a:t>
                      </a:r>
                      <a:r>
                        <a:rPr lang="en-US" sz="1400" dirty="0" smtClean="0"/>
                        <a:t>x</a:t>
                      </a:r>
                      <a:r>
                        <a:rPr lang="en-US" dirty="0" smtClean="0"/>
                        <a:t>1,3</a:t>
                      </a:r>
                      <a:r>
                        <a:rPr lang="en-US" baseline="30000" dirty="0" smtClean="0"/>
                        <a:t>3</a:t>
                      </a:r>
                      <a:r>
                        <a:rPr lang="en-US" sz="1400" dirty="0" smtClean="0"/>
                        <a:t>x</a:t>
                      </a:r>
                      <a:r>
                        <a:rPr lang="en-US" dirty="0" smtClean="0"/>
                        <a:t>1,05=0,461</a:t>
                      </a:r>
                      <a:endParaRPr lang="el-GR" dirty="0"/>
                    </a:p>
                  </a:txBody>
                  <a:tcPr/>
                </a:tc>
                <a:tc>
                  <a:txBody>
                    <a:bodyPr/>
                    <a:lstStyle/>
                    <a:p>
                      <a:r>
                        <a:rPr lang="en-US" dirty="0" smtClean="0"/>
                        <a:t>0,461/1,1</a:t>
                      </a:r>
                      <a:r>
                        <a:rPr lang="en-US" baseline="30000" dirty="0" smtClean="0"/>
                        <a:t>4</a:t>
                      </a:r>
                      <a:r>
                        <a:rPr lang="en-US" dirty="0" smtClean="0"/>
                        <a:t>=0,315</a:t>
                      </a:r>
                      <a:endParaRPr lang="el-GR" dirty="0"/>
                    </a:p>
                  </a:txBody>
                  <a:tcPr/>
                </a:tc>
              </a:tr>
              <a:tr h="370840">
                <a:tc>
                  <a:txBody>
                    <a:bodyPr/>
                    <a:lstStyle/>
                    <a:p>
                      <a:r>
                        <a:rPr lang="en-US" dirty="0" smtClean="0"/>
                        <a:t>D</a:t>
                      </a:r>
                      <a:r>
                        <a:rPr lang="en-US" baseline="-25000" dirty="0" smtClean="0"/>
                        <a:t>5</a:t>
                      </a:r>
                      <a:endParaRPr lang="el-GR" baseline="-25000" dirty="0"/>
                    </a:p>
                  </a:txBody>
                  <a:tcPr/>
                </a:tc>
                <a:tc>
                  <a:txBody>
                    <a:bodyPr/>
                    <a:lstStyle/>
                    <a:p>
                      <a:r>
                        <a:rPr lang="en-US" dirty="0" smtClean="0"/>
                        <a:t>0,2</a:t>
                      </a:r>
                      <a:r>
                        <a:rPr lang="en-US" sz="1400" dirty="0" smtClean="0"/>
                        <a:t>x</a:t>
                      </a:r>
                      <a:r>
                        <a:rPr lang="en-US" dirty="0" smtClean="0"/>
                        <a:t>1,3</a:t>
                      </a:r>
                      <a:r>
                        <a:rPr lang="en-US" baseline="30000" dirty="0" smtClean="0"/>
                        <a:t>3</a:t>
                      </a:r>
                      <a:r>
                        <a:rPr lang="en-US" sz="1400" dirty="0" smtClean="0"/>
                        <a:t>x</a:t>
                      </a:r>
                      <a:r>
                        <a:rPr lang="en-US" dirty="0" smtClean="0"/>
                        <a:t>1,05</a:t>
                      </a:r>
                      <a:r>
                        <a:rPr lang="en-US" baseline="30000" dirty="0" smtClean="0"/>
                        <a:t>2</a:t>
                      </a:r>
                      <a:r>
                        <a:rPr lang="en-US" baseline="0" dirty="0" smtClean="0"/>
                        <a:t>=0,484</a:t>
                      </a:r>
                      <a:endParaRPr lang="el-GR" baseline="0" dirty="0"/>
                    </a:p>
                  </a:txBody>
                  <a:tcPr/>
                </a:tc>
                <a:tc>
                  <a:txBody>
                    <a:bodyPr/>
                    <a:lstStyle/>
                    <a:p>
                      <a:r>
                        <a:rPr lang="en-US" dirty="0" smtClean="0"/>
                        <a:t>0,484/1,1</a:t>
                      </a:r>
                      <a:r>
                        <a:rPr lang="en-US" baseline="30000" dirty="0" smtClean="0"/>
                        <a:t>5</a:t>
                      </a:r>
                      <a:r>
                        <a:rPr lang="en-US" dirty="0" smtClean="0"/>
                        <a:t>=0,3</a:t>
                      </a:r>
                      <a:endParaRPr lang="el-GR" dirty="0"/>
                    </a:p>
                  </a:txBody>
                  <a:tcPr/>
                </a:tc>
              </a:tr>
              <a:tr h="370840">
                <a:tc>
                  <a:txBody>
                    <a:bodyPr/>
                    <a:lstStyle/>
                    <a:p>
                      <a:r>
                        <a:rPr lang="en-US" dirty="0" smtClean="0"/>
                        <a:t>D</a:t>
                      </a:r>
                      <a:r>
                        <a:rPr lang="en-US" baseline="-25000" dirty="0" smtClean="0"/>
                        <a:t>6</a:t>
                      </a:r>
                      <a:endParaRPr lang="el-GR" baseline="-25000" dirty="0"/>
                    </a:p>
                  </a:txBody>
                  <a:tcPr/>
                </a:tc>
                <a:tc>
                  <a:txBody>
                    <a:bodyPr/>
                    <a:lstStyle/>
                    <a:p>
                      <a:r>
                        <a:rPr lang="en-US" dirty="0" smtClean="0"/>
                        <a:t>0,2</a:t>
                      </a:r>
                      <a:r>
                        <a:rPr lang="en-US" sz="1400" dirty="0" smtClean="0"/>
                        <a:t>x</a:t>
                      </a:r>
                      <a:r>
                        <a:rPr lang="en-US" dirty="0" smtClean="0"/>
                        <a:t>1,3</a:t>
                      </a:r>
                      <a:r>
                        <a:rPr lang="en-US" baseline="30000" dirty="0" smtClean="0"/>
                        <a:t>3</a:t>
                      </a:r>
                      <a:r>
                        <a:rPr lang="en-US" sz="1400" dirty="0" smtClean="0"/>
                        <a:t>x</a:t>
                      </a:r>
                      <a:r>
                        <a:rPr lang="en-US" dirty="0" smtClean="0"/>
                        <a:t>1,05</a:t>
                      </a:r>
                      <a:r>
                        <a:rPr lang="en-US" baseline="30000" dirty="0" smtClean="0"/>
                        <a:t>3</a:t>
                      </a:r>
                      <a:r>
                        <a:rPr lang="en-US" baseline="0" dirty="0" smtClean="0"/>
                        <a:t>=0,509</a:t>
                      </a:r>
                      <a:endParaRPr lang="el-GR" baseline="0" dirty="0"/>
                    </a:p>
                  </a:txBody>
                  <a:tcPr/>
                </a:tc>
                <a:tc>
                  <a:txBody>
                    <a:bodyPr/>
                    <a:lstStyle/>
                    <a:p>
                      <a:r>
                        <a:rPr lang="en-US" dirty="0" smtClean="0"/>
                        <a:t>0,509/1,1</a:t>
                      </a:r>
                      <a:r>
                        <a:rPr lang="en-US" baseline="30000" dirty="0" smtClean="0"/>
                        <a:t>6</a:t>
                      </a:r>
                      <a:r>
                        <a:rPr lang="en-US" dirty="0" smtClean="0"/>
                        <a:t>=0,287</a:t>
                      </a:r>
                      <a:endParaRPr lang="el-GR" dirty="0"/>
                    </a:p>
                  </a:txBody>
                  <a:tcPr/>
                </a:tc>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ρυθμός ανάπτυξης ΙΙ</a:t>
            </a:r>
            <a:r>
              <a:rPr lang="en-US" dirty="0" smtClean="0"/>
              <a:t>I</a:t>
            </a:r>
            <a:endParaRPr lang="el-GR" dirty="0"/>
          </a:p>
        </p:txBody>
      </p:sp>
      <p:sp>
        <p:nvSpPr>
          <p:cNvPr id="3" name="2 - Θέση περιεχομένου"/>
          <p:cNvSpPr>
            <a:spLocks noGrp="1"/>
          </p:cNvSpPr>
          <p:nvPr>
            <p:ph sz="quarter" idx="1"/>
          </p:nvPr>
        </p:nvSpPr>
        <p:spPr/>
        <p:txBody>
          <a:bodyPr/>
          <a:lstStyle/>
          <a:p>
            <a:r>
              <a:rPr lang="el-GR" dirty="0" smtClean="0"/>
              <a:t>Η τιμή είναι η παρούσα αξία των μερισμάτων των τριών πρώτων ετών + η παρούσα αξία των μερισμάτων από την τέταρτη χρονιά και μετά.</a:t>
            </a:r>
          </a:p>
          <a:p>
            <a:r>
              <a:rPr lang="el-GR" dirty="0" smtClean="0"/>
              <a:t>Εξ ορισμού, η παρούσα αξία των μερισμάτων από την τέταρτη χρονιά και μετά είναι η τιμή της μετοχής όπως αυτή υπολογίζεται στην αρχή της τέταρτης χρονιάς.</a:t>
            </a:r>
          </a:p>
          <a:p>
            <a:endParaRPr lang="el-GR" dirty="0" smtClean="0"/>
          </a:p>
          <a:p>
            <a:endParaRPr lang="el-GR" dirty="0" smtClean="0"/>
          </a:p>
          <a:p>
            <a:r>
              <a:rPr lang="el-GR" dirty="0" smtClean="0"/>
              <a:t>Σε όρους παρούσας αξίας: 9,22/1,1</a:t>
            </a:r>
            <a:r>
              <a:rPr lang="el-GR" baseline="30000" dirty="0" smtClean="0"/>
              <a:t>3</a:t>
            </a:r>
            <a:r>
              <a:rPr lang="el-GR" dirty="0" smtClean="0"/>
              <a:t>=6,927.</a:t>
            </a:r>
            <a:endParaRPr lang="en-US" dirty="0" smtClean="0"/>
          </a:p>
          <a:p>
            <a:endParaRPr lang="el-GR" dirty="0"/>
          </a:p>
        </p:txBody>
      </p:sp>
      <p:sp>
        <p:nvSpPr>
          <p:cNvPr id="58373" name="Rectangle 5"/>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sp>
        <p:nvSpPr>
          <p:cNvPr id="58374" name="Rectangle 6"/>
          <p:cNvSpPr>
            <a:spLocks noChangeArrowheads="1"/>
          </p:cNvSpPr>
          <p:nvPr/>
        </p:nvSpPr>
        <p:spPr bwMode="auto">
          <a:xfrm>
            <a:off x="0" y="8191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
        <p:nvSpPr>
          <p:cNvPr id="1945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l-GR"/>
          </a:p>
        </p:txBody>
      </p:sp>
      <p:pic>
        <p:nvPicPr>
          <p:cNvPr id="19457"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275856" y="4365104"/>
            <a:ext cx="2736304" cy="721990"/>
          </a:xfrm>
          <a:prstGeom prst="rect">
            <a:avLst/>
          </a:prstGeom>
          <a:noFill/>
        </p:spPr>
      </p:pic>
      <p:sp>
        <p:nvSpPr>
          <p:cNvPr id="19459" name="Rectangle 3"/>
          <p:cNvSpPr>
            <a:spLocks noChangeArrowheads="1"/>
          </p:cNvSpPr>
          <p:nvPr/>
        </p:nvSpPr>
        <p:spPr bwMode="auto">
          <a:xfrm>
            <a:off x="0" y="8191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l-G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ρυθμός ανάπτυξης Ι</a:t>
            </a:r>
            <a:r>
              <a:rPr lang="en-US" dirty="0" smtClean="0"/>
              <a:t>V</a:t>
            </a:r>
            <a:endParaRPr lang="el-GR" dirty="0"/>
          </a:p>
        </p:txBody>
      </p:sp>
      <p:sp>
        <p:nvSpPr>
          <p:cNvPr id="3" name="2 - Θέση περιεχομένου"/>
          <p:cNvSpPr>
            <a:spLocks noGrp="1"/>
          </p:cNvSpPr>
          <p:nvPr>
            <p:ph sz="quarter" idx="1"/>
          </p:nvPr>
        </p:nvSpPr>
        <p:spPr/>
        <p:txBody>
          <a:bodyPr/>
          <a:lstStyle/>
          <a:p>
            <a:r>
              <a:rPr lang="el-GR" dirty="0" smtClean="0"/>
              <a:t>Η τιμή, στο παρόν, είναι:</a:t>
            </a:r>
          </a:p>
          <a:p>
            <a:r>
              <a:rPr lang="el-GR" dirty="0" smtClean="0"/>
              <a:t>0,236+0,279+0,33+9,22/1,1</a:t>
            </a:r>
            <a:r>
              <a:rPr lang="el-GR" baseline="30000" dirty="0" smtClean="0"/>
              <a:t>3</a:t>
            </a:r>
            <a:r>
              <a:rPr lang="el-GR" dirty="0" smtClean="0"/>
              <a:t>=7,772</a:t>
            </a:r>
          </a:p>
          <a:p>
            <a:r>
              <a:rPr lang="el-GR" dirty="0" smtClean="0"/>
              <a:t>Στο παρόν, η αναμενόμενη μερισματική απόδοση είναι 0,26/7,772=0,033 και τα αναμενόμενα κεφαλαιακά κέρδη είναι 0,1-0,033=0,067</a:t>
            </a:r>
          </a:p>
          <a:p>
            <a:r>
              <a:rPr lang="el-GR" dirty="0" smtClean="0"/>
              <a:t>Η σχέση μεταξύ κεφαλαιακών κερδών, ρυθμού ανάπτυξη των κερδών και μερισματικής απόδοσης αφορά το μακροπρόθεσμο, σταθερό ρυθμό ανάπτυξης.</a:t>
            </a:r>
            <a:endParaRPr lang="el-GR" dirty="0"/>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Ο ρυθμός ανάπτυξης </a:t>
            </a:r>
            <a:r>
              <a:rPr lang="en-US" dirty="0" smtClean="0"/>
              <a:t>V</a:t>
            </a:r>
            <a:endParaRPr lang="el-GR" dirty="0"/>
          </a:p>
        </p:txBody>
      </p:sp>
      <p:sp>
        <p:nvSpPr>
          <p:cNvPr id="3" name="2 - Θέση περιεχομένου"/>
          <p:cNvSpPr>
            <a:spLocks noGrp="1"/>
          </p:cNvSpPr>
          <p:nvPr>
            <p:ph sz="quarter" idx="1"/>
          </p:nvPr>
        </p:nvSpPr>
        <p:spPr/>
        <p:txBody>
          <a:bodyPr/>
          <a:lstStyle/>
          <a:p>
            <a:r>
              <a:rPr lang="el-GR" dirty="0" smtClean="0"/>
              <a:t>Είναι εύλογη η υπόθεση του θετικού αναμενόμενου ρυθμού ανάπτυξης της κερδοφορίας;</a:t>
            </a:r>
          </a:p>
          <a:p>
            <a:r>
              <a:rPr lang="el-GR" dirty="0" smtClean="0"/>
              <a:t>Έστω ότι </a:t>
            </a:r>
            <a:r>
              <a:rPr lang="en-US" dirty="0" smtClean="0"/>
              <a:t>g=-0,05, g </a:t>
            </a:r>
            <a:r>
              <a:rPr lang="el-GR" dirty="0" smtClean="0"/>
              <a:t>σταθερό.</a:t>
            </a:r>
            <a:endParaRPr lang="en-US" dirty="0" smtClean="0"/>
          </a:p>
          <a:p>
            <a:r>
              <a:rPr lang="el-GR" dirty="0" smtClean="0"/>
              <a:t> </a:t>
            </a:r>
            <a:r>
              <a:rPr lang="en-US" dirty="0" smtClean="0"/>
              <a:t>D</a:t>
            </a:r>
            <a:r>
              <a:rPr lang="en-US" sz="2000" baseline="-25000" dirty="0" smtClean="0"/>
              <a:t>1</a:t>
            </a:r>
            <a:r>
              <a:rPr lang="en-US" dirty="0" smtClean="0"/>
              <a:t>=D</a:t>
            </a:r>
            <a:r>
              <a:rPr lang="en-US" sz="2000" baseline="-25000" dirty="0" smtClean="0"/>
              <a:t>0</a:t>
            </a:r>
            <a:r>
              <a:rPr lang="en-US" sz="2000" dirty="0" smtClean="0"/>
              <a:t>x</a:t>
            </a:r>
            <a:r>
              <a:rPr lang="en-US" dirty="0" smtClean="0"/>
              <a:t>(1+g)=0,2</a:t>
            </a:r>
            <a:r>
              <a:rPr lang="en-US" sz="2000" dirty="0" smtClean="0"/>
              <a:t>x</a:t>
            </a:r>
            <a:r>
              <a:rPr lang="en-US" dirty="0" smtClean="0"/>
              <a:t>0,95=0,19</a:t>
            </a:r>
          </a:p>
          <a:p>
            <a:r>
              <a:rPr lang="en-US" dirty="0" smtClean="0"/>
              <a:t>P=0,19/(0,</a:t>
            </a:r>
            <a:r>
              <a:rPr lang="el-GR" dirty="0" smtClean="0"/>
              <a:t>1</a:t>
            </a:r>
            <a:r>
              <a:rPr lang="en-US" dirty="0" smtClean="0"/>
              <a:t>+0,05)=</a:t>
            </a:r>
            <a:r>
              <a:rPr lang="el-GR" dirty="0" smtClean="0"/>
              <a:t>1,267</a:t>
            </a:r>
            <a:endParaRPr lang="en-US" dirty="0" smtClean="0"/>
          </a:p>
          <a:p>
            <a:endParaRPr lang="en-US" dirty="0" smtClean="0"/>
          </a:p>
          <a:p>
            <a:r>
              <a:rPr lang="el-GR" dirty="0" smtClean="0"/>
              <a:t>Αφού ο ρυθμός ανάπτυξης είναι -0,05, τότε η μερισματική απόδοση θα πρέπει να είναι 0,15 (0,19/1,267=0,15)</a:t>
            </a:r>
            <a:endParaRPr lang="el-GR" dirty="0"/>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Κερδοφορία και μακροπρόθεσμη προοπτική</a:t>
            </a:r>
            <a:endParaRPr lang="el-GR" dirty="0"/>
          </a:p>
        </p:txBody>
      </p:sp>
      <p:sp>
        <p:nvSpPr>
          <p:cNvPr id="3" name="2 - Θέση περιεχομένου"/>
          <p:cNvSpPr>
            <a:spLocks noGrp="1"/>
          </p:cNvSpPr>
          <p:nvPr>
            <p:ph sz="quarter" idx="1"/>
          </p:nvPr>
        </p:nvSpPr>
        <p:spPr/>
        <p:txBody>
          <a:bodyPr/>
          <a:lstStyle/>
          <a:p>
            <a:r>
              <a:rPr lang="el-GR" dirty="0" smtClean="0"/>
              <a:t>Η τιμή της μετοχής μετά τα τρία πρώτα χρόνια είναι το μεγαλύτερο μέρος της τιμής: 6,927/7,772 = 0,891</a:t>
            </a:r>
          </a:p>
          <a:p>
            <a:r>
              <a:rPr lang="el-GR" dirty="0" smtClean="0"/>
              <a:t>Ενώ το μεγαλύτερο μέρος της αξίας έγκειται στη μακροπρόθεσμη, σχετικά σταθερή κερδοφορία, οι διοικήσεις των επιχειρήσεων και γενικά η οικονομική συζήτηση εστιάζει στην βραχυπρόθεσμη κερδοφορία.</a:t>
            </a:r>
          </a:p>
          <a:p>
            <a:r>
              <a:rPr lang="el-GR" dirty="0" smtClean="0"/>
              <a:t>«Μυωπία»…</a:t>
            </a:r>
          </a:p>
          <a:p>
            <a:r>
              <a:rPr lang="el-GR" dirty="0" smtClean="0"/>
              <a:t>Σχεδιασμός αμοιβών στη διαχείριση κεφαλαίων και τη διοίκηση επιχειρήσεων</a:t>
            </a:r>
            <a:endParaRPr lang="el-GR" dirty="0"/>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Αποτίμηση με τη μέθοδο του πολλαπλασιαστή Ι</a:t>
            </a:r>
            <a:endParaRPr lang="el-GR" dirty="0"/>
          </a:p>
        </p:txBody>
      </p:sp>
      <p:sp>
        <p:nvSpPr>
          <p:cNvPr id="3" name="2 - Θέση περιεχομένου"/>
          <p:cNvSpPr>
            <a:spLocks noGrp="1"/>
          </p:cNvSpPr>
          <p:nvPr>
            <p:ph sz="quarter" idx="1"/>
          </p:nvPr>
        </p:nvSpPr>
        <p:spPr/>
        <p:txBody>
          <a:bodyPr/>
          <a:lstStyle/>
          <a:p>
            <a:r>
              <a:rPr lang="el-GR" dirty="0" smtClean="0"/>
              <a:t>Εντοπίζουμε τις επιχειρήσεις που είναι παρόμοιες με τη δική μας. Ο κλάδος…</a:t>
            </a:r>
          </a:p>
          <a:p>
            <a:r>
              <a:rPr lang="el-GR" dirty="0" smtClean="0"/>
              <a:t>Υπολογίζουμε το λόγο της τιμής προς τα κέρδη ανά μετοχή, για κάθε μια επιχείρηση</a:t>
            </a:r>
          </a:p>
          <a:p>
            <a:r>
              <a:rPr lang="el-GR" dirty="0" smtClean="0"/>
              <a:t>Υπολογίζουμε το μέσο όρο</a:t>
            </a:r>
          </a:p>
          <a:p>
            <a:r>
              <a:rPr lang="el-GR" dirty="0" smtClean="0"/>
              <a:t>Εκτιμάμε ποια θα είναι τα κέρδη της επιχείρησής μας για τον επόμενο χρόνο.</a:t>
            </a:r>
          </a:p>
          <a:p>
            <a:r>
              <a:rPr lang="el-GR" dirty="0" smtClean="0"/>
              <a:t>Πολλαπλασιάζουμε τα εκτιμώμενα κέρδη ανά μετοχή επί την τιμή του πολλαπλασιαστή.</a:t>
            </a:r>
            <a:endParaRPr lang="el-GR" dirty="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Αποτίμηση με τη μέθοδο του πολλαπλασιαστή ΙΙ</a:t>
            </a:r>
            <a:endParaRPr lang="el-GR" dirty="0"/>
          </a:p>
        </p:txBody>
      </p:sp>
      <p:sp>
        <p:nvSpPr>
          <p:cNvPr id="3" name="2 - Θέση περιεχομένου"/>
          <p:cNvSpPr>
            <a:spLocks noGrp="1"/>
          </p:cNvSpPr>
          <p:nvPr>
            <p:ph sz="quarter" idx="1"/>
          </p:nvPr>
        </p:nvSpPr>
        <p:spPr/>
        <p:txBody>
          <a:bodyPr/>
          <a:lstStyle/>
          <a:p>
            <a:r>
              <a:rPr lang="el-GR" dirty="0" smtClean="0"/>
              <a:t>Π.χ. στον κλάδο των μικροεπεξεργαστών, της αμερικανικής οικονομίας, ο δείκτης </a:t>
            </a:r>
            <a:r>
              <a:rPr lang="en-US" dirty="0" smtClean="0"/>
              <a:t>P/E (</a:t>
            </a:r>
            <a:r>
              <a:rPr lang="el-GR" dirty="0" smtClean="0"/>
              <a:t>Τιμή προς Κέρδη ανά μετοχή) είναι 15,6.</a:t>
            </a:r>
          </a:p>
          <a:p>
            <a:r>
              <a:rPr lang="el-GR" dirty="0" smtClean="0"/>
              <a:t>Η πρόβλεψη για τα κέρδη της </a:t>
            </a:r>
            <a:r>
              <a:rPr lang="en-US" dirty="0" smtClean="0"/>
              <a:t>Intel</a:t>
            </a:r>
            <a:r>
              <a:rPr lang="el-GR" dirty="0" smtClean="0"/>
              <a:t> ανά μετοχή για το τέλος του 2013 είναι 1,96.</a:t>
            </a:r>
          </a:p>
          <a:p>
            <a:r>
              <a:rPr lang="el-GR" dirty="0" smtClean="0"/>
              <a:t>Μια εκτίμηση της «σωστής» τιμής είναι: </a:t>
            </a:r>
            <a:endParaRPr lang="en-US" dirty="0" smtClean="0"/>
          </a:p>
          <a:p>
            <a:r>
              <a:rPr lang="el-GR" dirty="0" smtClean="0"/>
              <a:t>15,6</a:t>
            </a:r>
            <a:r>
              <a:rPr lang="en-US" sz="2000" dirty="0" smtClean="0"/>
              <a:t>x</a:t>
            </a:r>
            <a:r>
              <a:rPr lang="en-US" dirty="0" smtClean="0"/>
              <a:t>1,96=30,576</a:t>
            </a:r>
          </a:p>
          <a:p>
            <a:r>
              <a:rPr lang="el-GR" dirty="0" smtClean="0"/>
              <a:t>Ωστόσο, η τιμή στο χρηματιστήριο 20,25$.</a:t>
            </a:r>
          </a:p>
          <a:p>
            <a:r>
              <a:rPr lang="el-GR" dirty="0" smtClean="0"/>
              <a:t>Υποτιμημένη μετοχή (;)</a:t>
            </a:r>
            <a:endParaRPr lang="el-GR"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Αποτίμηση με τη μέθοδο του πολλαπλασιαστή ΙΙΙ</a:t>
            </a:r>
            <a:endParaRPr lang="el-GR" dirty="0"/>
          </a:p>
        </p:txBody>
      </p:sp>
      <p:sp>
        <p:nvSpPr>
          <p:cNvPr id="3" name="2 - Θέση περιεχομένου"/>
          <p:cNvSpPr>
            <a:spLocks noGrp="1"/>
          </p:cNvSpPr>
          <p:nvPr>
            <p:ph sz="quarter" idx="1"/>
          </p:nvPr>
        </p:nvSpPr>
        <p:spPr/>
        <p:txBody>
          <a:bodyPr/>
          <a:lstStyle/>
          <a:p>
            <a:r>
              <a:rPr lang="el-GR" dirty="0" smtClean="0"/>
              <a:t>Ωστόσο, οι επιχειρήσεις δεν είναι συγκρίσιμες, οι κλάδοι δεν είναι ομοιογενείς.</a:t>
            </a:r>
          </a:p>
          <a:p>
            <a:r>
              <a:rPr lang="el-GR" dirty="0" smtClean="0"/>
              <a:t>Τα ιστορικά χρηματοοικονομικά δεδομένα πιθανότατα δεν αντιστοιχούν στο μέλλον της αξιολογούμενης μετοχής.</a:t>
            </a:r>
          </a:p>
          <a:p>
            <a:endParaRPr lang="el-GR" dirty="0" smtClean="0"/>
          </a:p>
          <a:p>
            <a:r>
              <a:rPr lang="el-GR" dirty="0" smtClean="0"/>
              <a:t>Άλλοι πολλαπλασιαστές: Πωλήσεις, Πελάτες κτλ </a:t>
            </a:r>
            <a:endParaRPr lang="el-GR" dirty="0"/>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Γιατί μεταβάλλονται οι τιμές των μετοχών; Ι</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Οι τιμές των μετοχών μεταβάλλονται γιατί γίνονται συνεχώς συναλλαγές.</a:t>
            </a:r>
          </a:p>
          <a:p>
            <a:r>
              <a:rPr lang="el-GR" dirty="0" smtClean="0"/>
              <a:t>Οι συναλλαγές δε σταματάνε γιατί συνεχώς αλλάζει η γνώμη των επενδυτών για την (συναίνεση της αγοράς ως προς την) πραγματική αξία της μετοχής.</a:t>
            </a:r>
          </a:p>
          <a:p>
            <a:r>
              <a:rPr lang="el-GR" dirty="0" smtClean="0"/>
              <a:t>Κάποιοι θεωρούν τις μετοχές υποτιμημένες, κάποιοι υπερτιμημένες. Αυτό είναι το κίνητρο των συναλλαγών.</a:t>
            </a:r>
          </a:p>
          <a:p>
            <a:r>
              <a:rPr lang="el-GR" dirty="0" smtClean="0"/>
              <a:t>Η εκτίμηση, όμως, για το ποιες μετοχές είναι υπερτιμημένες προσδιορίζεται από τις βασικές συνιστώσες της αποτίμησης των μετοχών.</a:t>
            </a: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Γιατί μεταβάλλονται οι τιμές των μετοχών; ΙΙ</a:t>
            </a:r>
            <a:endParaRPr lang="el-GR" dirty="0"/>
          </a:p>
        </p:txBody>
      </p:sp>
      <p:sp>
        <p:nvSpPr>
          <p:cNvPr id="3" name="2 - Θέση περιεχομένου"/>
          <p:cNvSpPr>
            <a:spLocks noGrp="1"/>
          </p:cNvSpPr>
          <p:nvPr>
            <p:ph sz="quarter" idx="1"/>
          </p:nvPr>
        </p:nvSpPr>
        <p:spPr/>
        <p:txBody>
          <a:bodyPr/>
          <a:lstStyle/>
          <a:p>
            <a:r>
              <a:rPr lang="en-US" dirty="0" smtClean="0"/>
              <a:t>P=D</a:t>
            </a:r>
            <a:r>
              <a:rPr lang="en-US" baseline="-25000" dirty="0" smtClean="0"/>
              <a:t>1</a:t>
            </a:r>
            <a:r>
              <a:rPr lang="en-US" dirty="0" smtClean="0"/>
              <a:t>/(k-g)</a:t>
            </a:r>
          </a:p>
          <a:p>
            <a:r>
              <a:rPr lang="el-GR" dirty="0" smtClean="0"/>
              <a:t>Οι μεταβολές και η ποικιλία των απόψεων για την «πραγματική» αξία της μετοχής μπορούν να ενσωματωθούν στις βασικές παραμέτρους της αποτίμησης:</a:t>
            </a:r>
          </a:p>
          <a:p>
            <a:r>
              <a:rPr lang="en-US" dirty="0" smtClean="0"/>
              <a:t>D</a:t>
            </a:r>
            <a:r>
              <a:rPr lang="en-US" baseline="-25000" dirty="0" smtClean="0"/>
              <a:t>1</a:t>
            </a:r>
          </a:p>
          <a:p>
            <a:r>
              <a:rPr lang="en-US" dirty="0" smtClean="0"/>
              <a:t>K</a:t>
            </a:r>
          </a:p>
          <a:p>
            <a:r>
              <a:rPr lang="en-US" dirty="0" smtClean="0"/>
              <a:t>g</a:t>
            </a:r>
            <a:endParaRPr lang="el-GR" dirty="0"/>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Γιατί μεταβάλλονται οι τιμές των μετοχών; ΙΙ</a:t>
            </a:r>
            <a:r>
              <a:rPr lang="en-US" dirty="0" smtClean="0"/>
              <a:t>I</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Θεωρούμε μια μετοχή υποτιμημένη αν το αναμενόμενο (από εμάς) μέρισμα της επόμενης χρονιάς (</a:t>
            </a:r>
            <a:r>
              <a:rPr lang="en-US" dirty="0" smtClean="0"/>
              <a:t>D</a:t>
            </a:r>
            <a:r>
              <a:rPr lang="el-GR" baseline="-25000" dirty="0" smtClean="0"/>
              <a:t>1</a:t>
            </a:r>
            <a:r>
              <a:rPr lang="el-GR" dirty="0" smtClean="0"/>
              <a:t>) είναι μεγαλύτερο από αυτό που εκτιμά η αγορά.</a:t>
            </a:r>
          </a:p>
          <a:p>
            <a:r>
              <a:rPr lang="el-GR" dirty="0" smtClean="0"/>
              <a:t>Την εκτίμηση της αγοράς τη βρίσκουμε λύνοντας την εξίσωση της τιμής ως προς </a:t>
            </a:r>
            <a:r>
              <a:rPr lang="en-US" dirty="0" smtClean="0"/>
              <a:t>D</a:t>
            </a:r>
            <a:r>
              <a:rPr lang="en-US" baseline="-25000" dirty="0" smtClean="0"/>
              <a:t>1</a:t>
            </a:r>
            <a:r>
              <a:rPr lang="en-US" dirty="0" smtClean="0"/>
              <a:t>, </a:t>
            </a:r>
            <a:r>
              <a:rPr lang="el-GR" dirty="0" smtClean="0"/>
              <a:t>αν ξέρουμε την απαιτούμενη απόδοση και το ρυθμό ανάπτυξης της κερδοφορίας.</a:t>
            </a:r>
          </a:p>
          <a:p>
            <a:r>
              <a:rPr lang="el-GR" dirty="0" smtClean="0"/>
              <a:t>Μπορεί να έχουμε ιδιαίτερη πληροφόρηση και εκτίμηση για τη μερισματική πολιτική της επόμενης χρονιάς, τις πωλήσεις, το μερίδιο αγοράς.</a:t>
            </a:r>
            <a:endParaRPr lang="el-GR" dirty="0"/>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Γιατί μεταβάλλονται οι τιμές των μετοχών; Ι</a:t>
            </a:r>
            <a:r>
              <a:rPr lang="en-US" dirty="0" smtClean="0"/>
              <a:t>V</a:t>
            </a:r>
            <a:endParaRPr lang="el-GR" dirty="0"/>
          </a:p>
        </p:txBody>
      </p:sp>
      <p:sp>
        <p:nvSpPr>
          <p:cNvPr id="3" name="2 - Θέση περιεχομένου"/>
          <p:cNvSpPr>
            <a:spLocks noGrp="1"/>
          </p:cNvSpPr>
          <p:nvPr>
            <p:ph sz="quarter" idx="1"/>
          </p:nvPr>
        </p:nvSpPr>
        <p:spPr>
          <a:xfrm>
            <a:off x="323528" y="1556792"/>
            <a:ext cx="8503920" cy="4572000"/>
          </a:xfrm>
        </p:spPr>
        <p:txBody>
          <a:bodyPr/>
          <a:lstStyle/>
          <a:p>
            <a:r>
              <a:rPr lang="el-GR" dirty="0" smtClean="0"/>
              <a:t>Θεωρούμε μια μετοχή υποτιμημένη αν η απαιτούμενη (από εμάς) απόδοση είναι μικρότερη από εκείνη που εφαρμόζει η αγορά.</a:t>
            </a:r>
          </a:p>
          <a:p>
            <a:r>
              <a:rPr lang="el-GR" dirty="0" smtClean="0"/>
              <a:t>Επομένως, αυτό σημαίνει ότι διαφωνούμε με την αγορά ως προς </a:t>
            </a:r>
          </a:p>
          <a:p>
            <a:pPr>
              <a:buNone/>
            </a:pPr>
            <a:r>
              <a:rPr lang="el-GR" dirty="0" smtClean="0"/>
              <a:t>Α) Πληθωριστικές προσδοκίες</a:t>
            </a:r>
          </a:p>
          <a:p>
            <a:pPr>
              <a:buNone/>
            </a:pPr>
            <a:r>
              <a:rPr lang="el-GR" dirty="0" smtClean="0"/>
              <a:t>Β) Κίνδυνος (πολλές κατηγορίες κινδύνου…)</a:t>
            </a:r>
          </a:p>
          <a:p>
            <a:pPr>
              <a:buNone/>
            </a:pPr>
            <a:r>
              <a:rPr lang="el-GR" dirty="0" smtClean="0"/>
              <a:t>Γ) Κόστος ευκαιρίας</a:t>
            </a:r>
          </a:p>
          <a:p>
            <a:pPr>
              <a:buNone/>
            </a:pPr>
            <a:r>
              <a:rPr lang="el-GR" dirty="0" smtClean="0"/>
              <a:t>Δ) Ρευστότητα </a:t>
            </a:r>
            <a:endParaRPr lang="el-GR" dirty="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a:bodyPr>
          <a:lstStyle/>
          <a:p>
            <a:r>
              <a:rPr lang="el-GR" dirty="0" smtClean="0"/>
              <a:t>Γιατί μεταβάλλονται οι τιμές των μετοχών; </a:t>
            </a:r>
            <a:r>
              <a:rPr lang="en-US" dirty="0" smtClean="0"/>
              <a:t>V</a:t>
            </a:r>
            <a:endParaRPr lang="el-GR" dirty="0"/>
          </a:p>
        </p:txBody>
      </p:sp>
      <p:sp>
        <p:nvSpPr>
          <p:cNvPr id="3" name="2 - Θέση περιεχομένου"/>
          <p:cNvSpPr>
            <a:spLocks noGrp="1"/>
          </p:cNvSpPr>
          <p:nvPr>
            <p:ph sz="quarter" idx="1"/>
          </p:nvPr>
        </p:nvSpPr>
        <p:spPr/>
        <p:txBody>
          <a:bodyPr/>
          <a:lstStyle/>
          <a:p>
            <a:r>
              <a:rPr lang="el-GR" dirty="0" smtClean="0"/>
              <a:t>Θεωρούμε μια μετοχή υποτιμημένη αν ο εκτιμώμενος (από εμάς) ρυθμός ανάπτυξης της κερδοφορίας είναι μεγαλύτερος από εκείνων που εφαρμόζει η αγορά.</a:t>
            </a:r>
          </a:p>
          <a:p>
            <a:r>
              <a:rPr lang="el-GR" dirty="0" smtClean="0"/>
              <a:t>Έχουμε διαφορετικές εκτιμήσεις ως προς τις προοπτικές της επιχείρησης, την επιχειρησιακή της ευελιξία και τις προοπτικές ανάπτυξης («πραγματικά δικαιώματα»).</a:t>
            </a:r>
            <a:endParaRPr lang="el-GR" dirty="0"/>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normAutofit fontScale="90000"/>
          </a:bodyPr>
          <a:lstStyle/>
          <a:p>
            <a:r>
              <a:rPr lang="el-GR" dirty="0" smtClean="0"/>
              <a:t>Γιατί μεταβάλλονται οι τιμές των μετοχών; </a:t>
            </a:r>
            <a:r>
              <a:rPr lang="en-US" dirty="0" smtClean="0"/>
              <a:t>V</a:t>
            </a:r>
            <a:r>
              <a:rPr lang="el-GR" dirty="0" smtClean="0"/>
              <a:t>Ι</a:t>
            </a:r>
            <a:endParaRPr lang="el-GR" dirty="0"/>
          </a:p>
        </p:txBody>
      </p:sp>
      <p:sp>
        <p:nvSpPr>
          <p:cNvPr id="3" name="2 - Θέση περιεχομένου"/>
          <p:cNvSpPr>
            <a:spLocks noGrp="1"/>
          </p:cNvSpPr>
          <p:nvPr>
            <p:ph sz="quarter" idx="1"/>
          </p:nvPr>
        </p:nvSpPr>
        <p:spPr/>
        <p:txBody>
          <a:bodyPr/>
          <a:lstStyle/>
          <a:p>
            <a:r>
              <a:rPr lang="el-GR" dirty="0" smtClean="0"/>
              <a:t>Στο βαθμό που οι μεταβολές των τιμών εκφράζουν μεταβολές των απόψεων των επενδυτών και οι απόψεις των επενδυτών βασίζονται σε πληροφορίες και γνώμες:</a:t>
            </a:r>
          </a:p>
          <a:p>
            <a:r>
              <a:rPr lang="el-GR" dirty="0" smtClean="0"/>
              <a:t>Απουσία διακυμάνσεων σημαίνει απουσία πληροφοριών ή αδυναμία του μηχανισμού της αγοράς να ενσωματώσει τις καινούριες πληροφορίες </a:t>
            </a:r>
          </a:p>
          <a:p>
            <a:r>
              <a:rPr lang="el-GR" dirty="0" smtClean="0"/>
              <a:t>Οι τιμές ενσωματώνουν πληροφορίες και φήμες, «σωστές» και «λανθασμένες» απόψεις. </a:t>
            </a:r>
            <a:endParaRPr lang="el-GR" dirty="0"/>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Ισορροπία στην αγορά κεφαλαίου</a:t>
            </a:r>
            <a:endParaRPr lang="el-GR" dirty="0"/>
          </a:p>
        </p:txBody>
      </p:sp>
      <p:sp>
        <p:nvSpPr>
          <p:cNvPr id="3" name="2 - Θέση περιεχομένου"/>
          <p:cNvSpPr>
            <a:spLocks noGrp="1"/>
          </p:cNvSpPr>
          <p:nvPr>
            <p:ph sz="quarter" idx="1"/>
          </p:nvPr>
        </p:nvSpPr>
        <p:spPr/>
        <p:txBody>
          <a:bodyPr>
            <a:normAutofit fontScale="85000" lnSpcReduction="10000"/>
          </a:bodyPr>
          <a:lstStyle/>
          <a:p>
            <a:r>
              <a:rPr lang="el-GR" dirty="0" smtClean="0"/>
              <a:t>Όταν η απαιτούμενη απόδοση ισούται με την αναμενόμενη.</a:t>
            </a:r>
          </a:p>
          <a:p>
            <a:r>
              <a:rPr lang="el-GR" dirty="0" smtClean="0"/>
              <a:t>Τις περισσότερες φορές, η ισορροπία στην αγορά κεφαλαίου προϋποθέτει ότι η αγορά κεφαλαίου είναι αποτελεσματική.</a:t>
            </a:r>
          </a:p>
          <a:p>
            <a:r>
              <a:rPr lang="el-GR" dirty="0" smtClean="0"/>
              <a:t>Μια αγορά είναι αποτελεσματική όταν οι τιμές ενσωματώνουν κάθε σχετική πληροφορία. Επομένως, δε χρειάζεται να αναζητήσουμε οποιαδήποτε άλλη πληροφορία πέρα από την τιμή της μετοχής αυτή τη στιγμή.</a:t>
            </a:r>
          </a:p>
          <a:p>
            <a:r>
              <a:rPr lang="el-GR" dirty="0" smtClean="0"/>
              <a:t>Σ’ αυτή την υπόθεση στηρίζονται τα περισσότερα υποδείγματα της χρηματοοικονομικής και, κατ’ επέκταση, τα περισσότερα εργαλεία που η χρηματοοικονομική έχει προσφέρει στην πράξη της χρηματοδοτικής διοίκησης.</a:t>
            </a:r>
            <a:endParaRPr lang="el-GR" dirty="0"/>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Αποτελεσματικότητα ασθενούς μορφής</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Δεν μπορούμε να βγάλουμε κέρδη μελετώντας τις τιμές στο παρελθόν. Η ιστορία των μεταβολών της τιμής μιας μετοχής είναι ενσωματωμένη </a:t>
            </a:r>
          </a:p>
          <a:p>
            <a:endParaRPr lang="el-GR" dirty="0" smtClean="0"/>
          </a:p>
          <a:p>
            <a:r>
              <a:rPr lang="el-GR" dirty="0" smtClean="0"/>
              <a:t>Κέρδη: περισσότερα από μια «αναμενόμενη» απόδοση σε επίπεδο ισορροπίας.</a:t>
            </a:r>
          </a:p>
          <a:p>
            <a:endParaRPr lang="el-GR" dirty="0" smtClean="0"/>
          </a:p>
          <a:p>
            <a:r>
              <a:rPr lang="el-GR" dirty="0" smtClean="0"/>
              <a:t>Όσοι δεν πιστεύουν πως οι αγορές είναι αποτελεσματικές (ασθενούς μορφής) κάνουν τεχνική ανάλυση και αναπτύσσουν οικονομετρικά υποδείγματα πρόβλεψης της πορείας των μετοχών.</a:t>
            </a:r>
            <a:endParaRPr lang="el-GR" dirty="0"/>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Αποτελεσματικότητα </a:t>
            </a:r>
            <a:r>
              <a:rPr lang="el-GR" dirty="0" err="1" smtClean="0"/>
              <a:t>ημι</a:t>
            </a:r>
            <a:r>
              <a:rPr lang="el-GR" dirty="0" smtClean="0"/>
              <a:t>-ισχυρής μορφής</a:t>
            </a:r>
            <a:endParaRPr lang="el-GR" dirty="0"/>
          </a:p>
        </p:txBody>
      </p:sp>
      <p:sp>
        <p:nvSpPr>
          <p:cNvPr id="3" name="2 - Θέση περιεχομένου"/>
          <p:cNvSpPr>
            <a:spLocks noGrp="1"/>
          </p:cNvSpPr>
          <p:nvPr>
            <p:ph sz="quarter" idx="1"/>
          </p:nvPr>
        </p:nvSpPr>
        <p:spPr/>
        <p:txBody>
          <a:bodyPr>
            <a:normAutofit/>
          </a:bodyPr>
          <a:lstStyle/>
          <a:p>
            <a:r>
              <a:rPr lang="el-GR" dirty="0" smtClean="0"/>
              <a:t>Οι τιμές ενσωματώνουν όχι μόνο την ιστορία της μεταβολής των τιμών αλλά και όλη τη δημόσια διαθέσιμη πληροφορία (π.χ. ισολογισμοί και ετήσιες εκθέσεις ΔΣ)</a:t>
            </a:r>
          </a:p>
          <a:p>
            <a:r>
              <a:rPr lang="el-GR" dirty="0" smtClean="0"/>
              <a:t>Όσοι δεν πιστεύουν ότι οι αγορές είναι αποτελεσματικές (</a:t>
            </a:r>
            <a:r>
              <a:rPr lang="el-GR" dirty="0" err="1" smtClean="0"/>
              <a:t>ημι</a:t>
            </a:r>
            <a:r>
              <a:rPr lang="el-GR" dirty="0" smtClean="0"/>
              <a:t>-ισχυρής μορφής) κάνουν ανάλυση χρηματοοικονομικών καταστάσεων και των δεδομένων του κλάδου προκειμένου να εντοπίσουν σφάλματα στην εκτίμηση της αγοράς για τη μελλοντική κερδοφορία και τον κίνδυνο της μετοχής.</a:t>
            </a:r>
            <a:endParaRPr lang="el-GR" dirty="0"/>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Αποτελεσματικότητα ισχυρής μορφής</a:t>
            </a:r>
            <a:endParaRPr lang="el-GR" dirty="0"/>
          </a:p>
        </p:txBody>
      </p:sp>
      <p:sp>
        <p:nvSpPr>
          <p:cNvPr id="3" name="2 - Θέση περιεχομένου"/>
          <p:cNvSpPr>
            <a:spLocks noGrp="1"/>
          </p:cNvSpPr>
          <p:nvPr>
            <p:ph sz="quarter" idx="1"/>
          </p:nvPr>
        </p:nvSpPr>
        <p:spPr/>
        <p:txBody>
          <a:bodyPr>
            <a:normAutofit lnSpcReduction="10000"/>
          </a:bodyPr>
          <a:lstStyle/>
          <a:p>
            <a:r>
              <a:rPr lang="el-GR" dirty="0" smtClean="0"/>
              <a:t>Οι τιμές ενσωματώνουν κάθε πληροφορία, ακόμα και πληροφορίες που διακινούνται στο εσωτερικό της επιχείρησης.</a:t>
            </a:r>
          </a:p>
          <a:p>
            <a:endParaRPr lang="el-GR" dirty="0" smtClean="0"/>
          </a:p>
          <a:p>
            <a:r>
              <a:rPr lang="el-GR" dirty="0" smtClean="0"/>
              <a:t>Όσοι δεν πιστεύουν ότι οι αγορές είναι αποτελεσματικές (ισχυρής μορφής) προσπαθούν να εντοπίσουν πληροφορίες εντός των επιχειρήσεων, οι οποίες διαφοροποιούνται από τις εκτιμήσεις της αγοράς.</a:t>
            </a:r>
          </a:p>
          <a:p>
            <a:r>
              <a:rPr lang="el-GR" dirty="0" smtClean="0"/>
              <a:t>Σε ορισμένες περιπτώσεις, είναι παράνομα τα κέρδη που προέρχονται από «εσωτερική» πληροφόρηση.</a:t>
            </a:r>
            <a:endParaRPr lang="el-GR" dirty="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Αποτελεσματικότητα και πραγματικότητα</a:t>
            </a:r>
            <a:endParaRPr lang="el-GR" dirty="0"/>
          </a:p>
        </p:txBody>
      </p:sp>
      <p:sp>
        <p:nvSpPr>
          <p:cNvPr id="3" name="2 - Θέση περιεχομένου"/>
          <p:cNvSpPr>
            <a:spLocks noGrp="1"/>
          </p:cNvSpPr>
          <p:nvPr>
            <p:ph sz="quarter" idx="1"/>
          </p:nvPr>
        </p:nvSpPr>
        <p:spPr/>
        <p:txBody>
          <a:bodyPr/>
          <a:lstStyle/>
          <a:p>
            <a:r>
              <a:rPr lang="el-GR" dirty="0" smtClean="0"/>
              <a:t>Σε ανεπτυγμένες αγορές, οι περισσότερες μελέτες διαπιστώνουν αποτελεσματικότητα ασθενούς μορφής.</a:t>
            </a:r>
          </a:p>
          <a:p>
            <a:r>
              <a:rPr lang="el-GR" dirty="0" smtClean="0"/>
              <a:t>Τα υπερκέρδη μπορεί να οφείλονται α) σε εσφαλμένο υπόδειγμα ισορροπίας ή β) σε αναποτελεσματικότητα των αγορών.</a:t>
            </a:r>
          </a:p>
          <a:p>
            <a:r>
              <a:rPr lang="el-GR" dirty="0" smtClean="0"/>
              <a:t>Οι περισσότεροι επαγγελματίες διαχειριστές κεφαλαίων δεν πραγματοποιούν υπερκέρδη, διαχρονικά. Είναι αποτελεσματικές </a:t>
            </a:r>
            <a:r>
              <a:rPr lang="el-GR" smtClean="0"/>
              <a:t>οι αγορές; </a:t>
            </a:r>
            <a:endParaRPr lang="el-GR" dirty="0"/>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dirty="0" smtClean="0"/>
              <a:t>Προτεινόμενη Βιβλιογραφία</a:t>
            </a:r>
            <a:endParaRPr lang="el-GR" dirty="0"/>
          </a:p>
        </p:txBody>
      </p:sp>
      <p:sp>
        <p:nvSpPr>
          <p:cNvPr id="3" name="2 - Θέση περιεχομένου"/>
          <p:cNvSpPr>
            <a:spLocks noGrp="1"/>
          </p:cNvSpPr>
          <p:nvPr>
            <p:ph sz="quarter" idx="1"/>
          </p:nvPr>
        </p:nvSpPr>
        <p:spPr/>
        <p:txBody>
          <a:bodyPr>
            <a:normAutofit fontScale="70000" lnSpcReduction="20000"/>
          </a:bodyPr>
          <a:lstStyle/>
          <a:p>
            <a:r>
              <a:rPr lang="el-GR" dirty="0" smtClean="0"/>
              <a:t>Βασιλείου, Δ. </a:t>
            </a:r>
            <a:r>
              <a:rPr lang="el-GR" dirty="0" err="1" smtClean="0"/>
              <a:t>Ηρειώτης</a:t>
            </a:r>
            <a:r>
              <a:rPr lang="el-GR" dirty="0" smtClean="0"/>
              <a:t>, Ν. (2008) Χρηματοοικονομική Διοίκηση, </a:t>
            </a:r>
            <a:r>
              <a:rPr lang="el-GR" dirty="0" err="1" smtClean="0"/>
              <a:t>Εκδ</a:t>
            </a:r>
            <a:r>
              <a:rPr lang="el-GR" dirty="0" smtClean="0"/>
              <a:t>. </a:t>
            </a:r>
            <a:r>
              <a:rPr lang="en-US" dirty="0" err="1" smtClean="0"/>
              <a:t>Rosili</a:t>
            </a:r>
            <a:endParaRPr lang="en-US" dirty="0" smtClean="0"/>
          </a:p>
          <a:p>
            <a:r>
              <a:rPr lang="el-GR" dirty="0" smtClean="0"/>
              <a:t> </a:t>
            </a:r>
            <a:r>
              <a:rPr lang="el-GR" dirty="0" err="1" smtClean="0"/>
              <a:t>Αλεξάκης</a:t>
            </a:r>
            <a:r>
              <a:rPr lang="el-GR" dirty="0" smtClean="0"/>
              <a:t>, Χ., Ξανθάκης, Ε. (2007) Χρηματοοικονομική Ανάλυση Επιχειρήσεων, </a:t>
            </a:r>
            <a:r>
              <a:rPr lang="el-GR" dirty="0" err="1" smtClean="0"/>
              <a:t>Εκδ</a:t>
            </a:r>
            <a:r>
              <a:rPr lang="el-GR" dirty="0" smtClean="0"/>
              <a:t>. Σταμούλης.</a:t>
            </a:r>
            <a:endParaRPr lang="en-US" dirty="0" smtClean="0"/>
          </a:p>
          <a:p>
            <a:r>
              <a:rPr lang="en-US" dirty="0" err="1" smtClean="0"/>
              <a:t>Brealey</a:t>
            </a:r>
            <a:r>
              <a:rPr lang="en-US" dirty="0" smtClean="0"/>
              <a:t>, R., Myers, S., Allen, F. (2014) </a:t>
            </a:r>
            <a:r>
              <a:rPr lang="el-GR" dirty="0" smtClean="0"/>
              <a:t>Αρχές Χρηματοοικονονομικής των Επιχειρήσεων. Εκδ. </a:t>
            </a:r>
            <a:r>
              <a:rPr lang="en-US" smtClean="0"/>
              <a:t>Utopia.</a:t>
            </a:r>
            <a:endParaRPr lang="el-GR" dirty="0" smtClean="0"/>
          </a:p>
          <a:p>
            <a:endParaRPr lang="el-GR" dirty="0" smtClean="0"/>
          </a:p>
          <a:p>
            <a:r>
              <a:rPr lang="en-US" dirty="0" smtClean="0"/>
              <a:t>Chatfield, R.E., </a:t>
            </a:r>
            <a:r>
              <a:rPr lang="en-US" dirty="0" err="1" smtClean="0"/>
              <a:t>Dalbor</a:t>
            </a:r>
            <a:r>
              <a:rPr lang="en-US" dirty="0" smtClean="0"/>
              <a:t>, M. (2004) Hospitality Financial Management. </a:t>
            </a:r>
            <a:r>
              <a:rPr lang="el-GR" dirty="0" smtClean="0"/>
              <a:t>Εκδ. </a:t>
            </a:r>
            <a:r>
              <a:rPr lang="en-US" dirty="0" smtClean="0"/>
              <a:t>Prentice Hall.</a:t>
            </a:r>
          </a:p>
          <a:p>
            <a:r>
              <a:rPr lang="en-US" dirty="0" smtClean="0"/>
              <a:t>Andrew, W.P., </a:t>
            </a:r>
            <a:r>
              <a:rPr lang="en-US" dirty="0" err="1" smtClean="0"/>
              <a:t>Damitio</a:t>
            </a:r>
            <a:r>
              <a:rPr lang="en-US" dirty="0" smtClean="0"/>
              <a:t> J.W., </a:t>
            </a:r>
            <a:r>
              <a:rPr lang="en-US" dirty="0" err="1" smtClean="0"/>
              <a:t>Schmidgall</a:t>
            </a:r>
            <a:r>
              <a:rPr lang="en-US" dirty="0" smtClean="0"/>
              <a:t>, R.S. (2006) Financial Management for the Hospitality Industry. </a:t>
            </a:r>
            <a:r>
              <a:rPr lang="el-GR" dirty="0" smtClean="0"/>
              <a:t>Εκδ.</a:t>
            </a:r>
            <a:r>
              <a:rPr lang="en-US" dirty="0" smtClean="0"/>
              <a:t> Prentice Hall.</a:t>
            </a:r>
          </a:p>
          <a:p>
            <a:r>
              <a:rPr lang="en-US" dirty="0" smtClean="0"/>
              <a:t>Block, S., </a:t>
            </a:r>
            <a:r>
              <a:rPr lang="en-US" dirty="0" err="1" smtClean="0"/>
              <a:t>Hirt</a:t>
            </a:r>
            <a:r>
              <a:rPr lang="en-US" dirty="0" smtClean="0"/>
              <a:t>, G., </a:t>
            </a:r>
            <a:r>
              <a:rPr lang="en-US" dirty="0" err="1" smtClean="0"/>
              <a:t>Danielsen</a:t>
            </a:r>
            <a:r>
              <a:rPr lang="en-US" dirty="0" smtClean="0"/>
              <a:t>, B. (2010) Foundations of Financial Management. </a:t>
            </a:r>
            <a:r>
              <a:rPr lang="el-GR" dirty="0" err="1" smtClean="0"/>
              <a:t>Εκδ</a:t>
            </a:r>
            <a:r>
              <a:rPr lang="el-GR" dirty="0" smtClean="0"/>
              <a:t>. </a:t>
            </a:r>
            <a:r>
              <a:rPr lang="en-US" dirty="0" smtClean="0"/>
              <a:t>McGraw Hill/Irwin. </a:t>
            </a:r>
            <a:endParaRPr lang="el-GR" dirty="0" smtClean="0"/>
          </a:p>
          <a:p>
            <a:r>
              <a:rPr lang="en-US" dirty="0" smtClean="0"/>
              <a:t>Brigham, E.F., </a:t>
            </a:r>
            <a:r>
              <a:rPr lang="en-US" dirty="0" err="1" smtClean="0"/>
              <a:t>Ehrhardt</a:t>
            </a:r>
            <a:r>
              <a:rPr lang="en-US" dirty="0" smtClean="0"/>
              <a:t>, M.C. </a:t>
            </a:r>
            <a:r>
              <a:rPr lang="el-GR" dirty="0" smtClean="0"/>
              <a:t>(2011) </a:t>
            </a:r>
            <a:r>
              <a:rPr lang="en-US" dirty="0" smtClean="0"/>
              <a:t>Financial Management: Theory and </a:t>
            </a:r>
            <a:r>
              <a:rPr lang="en-US" dirty="0" err="1" smtClean="0"/>
              <a:t>Practicr</a:t>
            </a:r>
            <a:r>
              <a:rPr lang="en-US" dirty="0" smtClean="0"/>
              <a:t>, </a:t>
            </a:r>
            <a:r>
              <a:rPr lang="el-GR" dirty="0" err="1" smtClean="0"/>
              <a:t>Εκδ</a:t>
            </a:r>
            <a:r>
              <a:rPr lang="el-GR" dirty="0" smtClean="0"/>
              <a:t>. </a:t>
            </a:r>
            <a:r>
              <a:rPr lang="en-US" dirty="0" smtClean="0"/>
              <a:t>South Western.</a:t>
            </a:r>
            <a:endParaRPr lang="el-GR" dirty="0" smtClean="0"/>
          </a:p>
          <a:p>
            <a:r>
              <a:rPr lang="en-US" dirty="0" err="1" smtClean="0"/>
              <a:t>Berk</a:t>
            </a:r>
            <a:r>
              <a:rPr lang="en-US" dirty="0" smtClean="0"/>
              <a:t>, J. </a:t>
            </a:r>
            <a:r>
              <a:rPr lang="en-US" dirty="0" err="1" smtClean="0"/>
              <a:t>DeMarzo,P</a:t>
            </a:r>
            <a:r>
              <a:rPr lang="en-US" dirty="0" smtClean="0"/>
              <a:t>. (2010) Corporate Finance, </a:t>
            </a:r>
            <a:r>
              <a:rPr lang="el-GR" dirty="0" err="1" smtClean="0"/>
              <a:t>Εκδ</a:t>
            </a:r>
            <a:r>
              <a:rPr lang="el-GR" dirty="0" smtClean="0"/>
              <a:t>. </a:t>
            </a:r>
            <a:r>
              <a:rPr lang="en-US" dirty="0" smtClean="0"/>
              <a:t>Prentice Hall.</a:t>
            </a:r>
            <a:endParaRPr lang="el-GR"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Δημοτικός">
  <a:themeElements>
    <a:clrScheme name="Δημοτικός">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Δημοτικός">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Δημοτικός">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2369</TotalTime>
  <Words>7134</Words>
  <Application>Microsoft Office PowerPoint</Application>
  <PresentationFormat>Προβολή στην οθόνη (4:3)</PresentationFormat>
  <Paragraphs>882</Paragraphs>
  <Slides>121</Slides>
  <Notes>1</Notes>
  <HiddenSlides>0</HiddenSlides>
  <MMClips>0</MMClips>
  <ScaleCrop>false</ScaleCrop>
  <HeadingPairs>
    <vt:vector size="4" baseType="variant">
      <vt:variant>
        <vt:lpstr>Θέμα</vt:lpstr>
      </vt:variant>
      <vt:variant>
        <vt:i4>1</vt:i4>
      </vt:variant>
      <vt:variant>
        <vt:lpstr>Τίτλοι διαφανειών</vt:lpstr>
      </vt:variant>
      <vt:variant>
        <vt:i4>121</vt:i4>
      </vt:variant>
    </vt:vector>
  </HeadingPairs>
  <TitlesOfParts>
    <vt:vector size="122" baseType="lpstr">
      <vt:lpstr>Δημοτικός</vt:lpstr>
      <vt:lpstr>Αρχές αξιολόγησης επενδύσεων</vt:lpstr>
      <vt:lpstr>Μεταβολή της αξίας του χρήματος με το πέρασμα του χρόνου Ι</vt:lpstr>
      <vt:lpstr>Μεταβολή της αξίας του χρήματος με το πέρασμα του χρόνου ΙΙ</vt:lpstr>
      <vt:lpstr>Μεταβολή της αξίας του χρήματος με το πέρασμα του χρόνου ΙΙΙ</vt:lpstr>
      <vt:lpstr>Μεταβολή της αξίας του χρήματος με το πέρασμα του χρόνου ΙV</vt:lpstr>
      <vt:lpstr>Μεταβολή της αξίας του χρήματος με το πέρασμα του χρόνου V</vt:lpstr>
      <vt:lpstr>Μεταβολή της αξίας του χρήματος με το πέρασμα του χρόνου VΙ</vt:lpstr>
      <vt:lpstr>Βασικές έννοιες</vt:lpstr>
      <vt:lpstr>Τελική αξία – Παρούσα αξία Ι</vt:lpstr>
      <vt:lpstr>Τελική αξία – Παρούσα αξία ΙΙ</vt:lpstr>
      <vt:lpstr>Τελική αξία – Παρούσα αξία ΙΙΙ</vt:lpstr>
      <vt:lpstr>Τελική αξία – Παρούσα αξία IV</vt:lpstr>
      <vt:lpstr>Τελική αξία – Παρούσα αξία V</vt:lpstr>
      <vt:lpstr>Τελική αξία – Παρούσα αξία VΙ</vt:lpstr>
      <vt:lpstr>Παράδειγμα Ι</vt:lpstr>
      <vt:lpstr>Παράδειγμα ΙΙ</vt:lpstr>
      <vt:lpstr>Παράδειγμα ΙΙΙ</vt:lpstr>
      <vt:lpstr>Σειρά πληρωμών Ι</vt:lpstr>
      <vt:lpstr>Σειρά πληρωμών Ι</vt:lpstr>
      <vt:lpstr>Παράδειγμα I</vt:lpstr>
      <vt:lpstr>Παράδειγμα ΙI</vt:lpstr>
      <vt:lpstr>Παράδειγμα ΙΙΙ</vt:lpstr>
      <vt:lpstr>Παράδειγμα IV</vt:lpstr>
      <vt:lpstr>Παράδειγμα V</vt:lpstr>
      <vt:lpstr>Παράδειγμα VΙ</vt:lpstr>
      <vt:lpstr>Παράδειγμα VΙΙ</vt:lpstr>
      <vt:lpstr>Το κόστος κεφαλαίου και τα συστατικά του Ι </vt:lpstr>
      <vt:lpstr>Το κόστος κεφαλαίου και τα συστατικά του ΙΙ</vt:lpstr>
      <vt:lpstr>Το κόστος κεφαλαίου και τα συστατικά του ΙΙΙ</vt:lpstr>
      <vt:lpstr>Μέσο Σταθμικό Κόστος Κεφαλαίου</vt:lpstr>
      <vt:lpstr>Το κόστος των ιδίων κεφαλαίων</vt:lpstr>
      <vt:lpstr>Ο υπολογισμός του κόστος δανείου Ι</vt:lpstr>
      <vt:lpstr>Ο υπολογισμός του κόστος δανείου ΙΙ</vt:lpstr>
      <vt:lpstr>Υπολογισμός του ΜΕΣΚΚ Ι</vt:lpstr>
      <vt:lpstr>Υπολογισμός του ΜΕΣΚΚ ΙΙ</vt:lpstr>
      <vt:lpstr>Υπολογισμός του ΜΕΣΚΚ ΙΙΙ</vt:lpstr>
      <vt:lpstr>Ποιο κόστος κεφαλαίου εφαρμόζουμε στην αξιολόγηση των επενδύσεων;</vt:lpstr>
      <vt:lpstr>Κριτήρια αξιολόγησης επενδύσεων Ι</vt:lpstr>
      <vt:lpstr>Κριτήρια αξιολόγησης επενδύσεων ΙΙ</vt:lpstr>
      <vt:lpstr>Στάδια αξιολόγησης επενδύσεων</vt:lpstr>
      <vt:lpstr>Ανεξάρτητα και αμοιβαίως αποκλειόμενα έργα</vt:lpstr>
      <vt:lpstr>Περίοδος επανείσπραξης Ι</vt:lpstr>
      <vt:lpstr>Περίοδος επανείσπραξης ΙΙ</vt:lpstr>
      <vt:lpstr>Περίοδος επανείσπραξης ΙΙΙ</vt:lpstr>
      <vt:lpstr>Περίοδος επανείσπραξης IV</vt:lpstr>
      <vt:lpstr>Περίοδος επανείσπραξης V</vt:lpstr>
      <vt:lpstr>Περίοδος επανείσπραξης VI</vt:lpstr>
      <vt:lpstr>Καθαρή Παρούσα Αξία Ι</vt:lpstr>
      <vt:lpstr>Καθαρή Παρούσα Αξία ΙΙ</vt:lpstr>
      <vt:lpstr>Εσωτερικός Βαθμός Απόδοσης Ι</vt:lpstr>
      <vt:lpstr>Εσωτερικός Βαθμός Απόδοσης ΙΙ</vt:lpstr>
      <vt:lpstr>Εσωτερικός Βαθμός Απόδοσης ΙΙΙ</vt:lpstr>
      <vt:lpstr>Εσωτερικός Βαθμός Απόδοσης IV</vt:lpstr>
      <vt:lpstr>Η σημασία της χρονικής διάρθρωσης των ταμειακών ροών </vt:lpstr>
      <vt:lpstr>Επαναλαμβανόμενα έργα Ι</vt:lpstr>
      <vt:lpstr>Επαναλαμβανόμενα έργα ΙΙ</vt:lpstr>
      <vt:lpstr>Δείκτης κερδοφορίας</vt:lpstr>
      <vt:lpstr>Excel</vt:lpstr>
      <vt:lpstr>Απόρριψη έργων με θετική παρούσα αξία</vt:lpstr>
      <vt:lpstr>Η προσέγγιση των πραγματικών δικαιωμάτων Ι</vt:lpstr>
      <vt:lpstr>Η προσέγγιση των πραγματικών δικαιωμάτων ΙΙ</vt:lpstr>
      <vt:lpstr>Η προσέγγιση των πραγματικών δικαιωμάτων ΙΙΙ</vt:lpstr>
      <vt:lpstr>Βασικές αρχές αποτίμησης Ι </vt:lpstr>
      <vt:lpstr>Βασικές αρχές αποτίμησης ΙΙ</vt:lpstr>
      <vt:lpstr>Βασικές αρχές αποτίμησης ΙΙΙ</vt:lpstr>
      <vt:lpstr>Σημασία της αποτίμησης αξιόγραφων</vt:lpstr>
      <vt:lpstr>Προεξοφλώντας τις ταμειακές ροές των αξιόγραφων</vt:lpstr>
      <vt:lpstr>Αποτίμηση ομολόγων I</vt:lpstr>
      <vt:lpstr>Αποτίμηση Ομολόγων ΙΙ</vt:lpstr>
      <vt:lpstr>Αποτίμηση Ομολόγων ΙΙΙ</vt:lpstr>
      <vt:lpstr>Η απόδοση στη λήξη Ι</vt:lpstr>
      <vt:lpstr>Η απόδοση στη λήξη ΙΙ</vt:lpstr>
      <vt:lpstr>Η απόδοση στη λήξη ΙΙI</vt:lpstr>
      <vt:lpstr>Η απόδοση στη λήξη ΙV</vt:lpstr>
      <vt:lpstr>Η απόδοση στη λήξη V</vt:lpstr>
      <vt:lpstr>Η απόδοση στη λήξη και η αποτίμηση ενός ομολόγου Ι</vt:lpstr>
      <vt:lpstr>Η απόδοση στη λήξη και η αποτίμηση ενός ομολόγου ΙΙ</vt:lpstr>
      <vt:lpstr>Η απόδοση στη λήξη και η αποτίμηση ενός ομολόγου ΙΙΙ</vt:lpstr>
      <vt:lpstr>Η διάρκεια και η αποτίμηση ενός ομολόγου Ι</vt:lpstr>
      <vt:lpstr>Η διάρκεια και η αποτίμηση ενός ομολόγου ΙΙ</vt:lpstr>
      <vt:lpstr>Εξαμηνιαία κουπόνια</vt:lpstr>
      <vt:lpstr>Παράδειγμα I</vt:lpstr>
      <vt:lpstr>Παράδειγμα ΙΙ</vt:lpstr>
      <vt:lpstr>Παράδειγμα ΙΙΙ</vt:lpstr>
      <vt:lpstr>Παράδειγμα ΙV</vt:lpstr>
      <vt:lpstr>Αποτίμηση μετοχών Ι</vt:lpstr>
      <vt:lpstr>Αποτίμηση μετοχών ΙΙ</vt:lpstr>
      <vt:lpstr>Αποτίμηση μετοχών ΙΙI</vt:lpstr>
      <vt:lpstr>Αποτίμηση μετοχών ΙV</vt:lpstr>
      <vt:lpstr>Αποτίμηση μετοχών V</vt:lpstr>
      <vt:lpstr>Μετοχές</vt:lpstr>
      <vt:lpstr>Προσεγγίσεις αποτίμησης μετοχών</vt:lpstr>
      <vt:lpstr>Προεξόφληση μερισμάτων Ι</vt:lpstr>
      <vt:lpstr>Προεξόφληση μερισμάτων ΙI</vt:lpstr>
      <vt:lpstr>Προεξόφληση μερισμάτων ΙIΙ</vt:lpstr>
      <vt:lpstr>Προεξόφληση μερισμάτων ΙV</vt:lpstr>
      <vt:lpstr> Εφαρμογή Ι</vt:lpstr>
      <vt:lpstr>Εφαρμογή ΙΙ</vt:lpstr>
      <vt:lpstr>Μερισματική απόδοση Ι</vt:lpstr>
      <vt:lpstr>Μερισματική απόδοση ΙΙ</vt:lpstr>
      <vt:lpstr>Ο ρυθμός ανάπτυξης Ι</vt:lpstr>
      <vt:lpstr>Ο ρυθμός ανάπτυξης ΙΙ</vt:lpstr>
      <vt:lpstr>Ο ρυθμός ανάπτυξης ΙΙI</vt:lpstr>
      <vt:lpstr>Ο ρυθμός ανάπτυξης ΙV</vt:lpstr>
      <vt:lpstr>Ο ρυθμός ανάπτυξης V</vt:lpstr>
      <vt:lpstr>Κερδοφορία και μακροπρόθεσμη προοπτική</vt:lpstr>
      <vt:lpstr>Αποτίμηση με τη μέθοδο του πολλαπλασιαστή Ι</vt:lpstr>
      <vt:lpstr>Αποτίμηση με τη μέθοδο του πολλαπλασιαστή ΙΙ</vt:lpstr>
      <vt:lpstr>Αποτίμηση με τη μέθοδο του πολλαπλασιαστή ΙΙΙ</vt:lpstr>
      <vt:lpstr>Γιατί μεταβάλλονται οι τιμές των μετοχών; Ι</vt:lpstr>
      <vt:lpstr>Γιατί μεταβάλλονται οι τιμές των μετοχών; ΙΙ</vt:lpstr>
      <vt:lpstr>Γιατί μεταβάλλονται οι τιμές των μετοχών; ΙΙI</vt:lpstr>
      <vt:lpstr>Γιατί μεταβάλλονται οι τιμές των μετοχών; ΙV</vt:lpstr>
      <vt:lpstr>Γιατί μεταβάλλονται οι τιμές των μετοχών; V</vt:lpstr>
      <vt:lpstr>Γιατί μεταβάλλονται οι τιμές των μετοχών; VΙ</vt:lpstr>
      <vt:lpstr>Ισορροπία στην αγορά κεφαλαίου</vt:lpstr>
      <vt:lpstr>Αποτελεσματικότητα ασθενούς μορφής</vt:lpstr>
      <vt:lpstr>Αποτελεσματικότητα ημι-ισχυρής μορφής</vt:lpstr>
      <vt:lpstr>Αποτελεσματικότητα ισχυρής μορφής</vt:lpstr>
      <vt:lpstr>Αποτελεσματικότητα και πραγματικότητα</vt:lpstr>
      <vt:lpstr>Προτεινόμενη Βιβλιογραφία</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andreas</dc:creator>
  <cp:lastModifiedBy>k.vlatta</cp:lastModifiedBy>
  <cp:revision>126</cp:revision>
  <cp:lastPrinted>2015-02-10T06:28:42Z</cp:lastPrinted>
  <dcterms:created xsi:type="dcterms:W3CDTF">2013-02-19T07:24:56Z</dcterms:created>
  <dcterms:modified xsi:type="dcterms:W3CDTF">2015-05-21T11:28:53Z</dcterms:modified>
</cp:coreProperties>
</file>