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56" r:id="rId2"/>
    <p:sldId id="330" r:id="rId3"/>
    <p:sldId id="278" r:id="rId4"/>
    <p:sldId id="258" r:id="rId5"/>
    <p:sldId id="279" r:id="rId6"/>
    <p:sldId id="334" r:id="rId7"/>
    <p:sldId id="280" r:id="rId8"/>
    <p:sldId id="281" r:id="rId9"/>
    <p:sldId id="283" r:id="rId10"/>
    <p:sldId id="284" r:id="rId11"/>
    <p:sldId id="288" r:id="rId12"/>
    <p:sldId id="289" r:id="rId13"/>
    <p:sldId id="287" r:id="rId14"/>
    <p:sldId id="286" r:id="rId15"/>
    <p:sldId id="291" r:id="rId16"/>
    <p:sldId id="335" r:id="rId17"/>
    <p:sldId id="336" r:id="rId18"/>
    <p:sldId id="337" r:id="rId19"/>
    <p:sldId id="338" r:id="rId20"/>
    <p:sldId id="340" r:id="rId21"/>
    <p:sldId id="310" r:id="rId22"/>
    <p:sldId id="311" r:id="rId23"/>
    <p:sldId id="331" r:id="rId24"/>
    <p:sldId id="313" r:id="rId25"/>
    <p:sldId id="314" r:id="rId26"/>
    <p:sldId id="315" r:id="rId27"/>
    <p:sldId id="329" r:id="rId28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7" autoAdjust="0"/>
    <p:restoredTop sz="98515" autoAdjust="0"/>
  </p:normalViewPr>
  <p:slideViewPr>
    <p:cSldViewPr>
      <p:cViewPr>
        <p:scale>
          <a:sx n="90" d="100"/>
          <a:sy n="90" d="100"/>
        </p:scale>
        <p:origin x="444" y="8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to_sgritz:Data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vdiamant:Desktop:&#913;&#960;&#972;&#966;&#959;&#953;&#964;&#959;&#953;:2015_Data%20and%20Presentations:Syros_DPSD:AEGEAN_DPSD_2015_ALUMNI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Sheet1!$B$5:$B$7</c:f>
              <c:strCache>
                <c:ptCount val="3"/>
                <c:pt idx="0">
                  <c:v>Εργάζονται</c:v>
                </c:pt>
                <c:pt idx="1">
                  <c:v>Δεν εργάζονται</c:v>
                </c:pt>
                <c:pt idx="2">
                  <c:v>Δεν έχουν εργαστεί ποτέ</c:v>
                </c:pt>
              </c:strCache>
            </c:strRef>
          </c:cat>
          <c:val>
            <c:numRef>
              <c:f>Sheet1!$C$5:$C$7</c:f>
              <c:numCache>
                <c:formatCode>General</c:formatCode>
                <c:ptCount val="3"/>
                <c:pt idx="0">
                  <c:v>192</c:v>
                </c:pt>
                <c:pt idx="1">
                  <c:v>24</c:v>
                </c:pt>
                <c:pt idx="2">
                  <c:v>21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Lbls>
            <c:dLbl>
              <c:idx val="0"/>
              <c:layout>
                <c:manualLayout>
                  <c:x val="8.4889643463496207E-3"/>
                  <c:y val="9.0548953027730597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"/>
                  <c:y val="-0.15135186483533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4.4533597894859597E-2"/>
                  <c:y val="2.9875010551887401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10928946718798301"/>
                  <c:y val="-2.9191314369543701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2.1229441881469802E-2"/>
                  <c:y val="-3.9389231410439603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214489536896735"/>
                  <c:y val="0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Σύνολα!$C$7:$C$12</c:f>
              <c:strCache>
                <c:ptCount val="6"/>
                <c:pt idx="0">
                  <c:v>Εργάζονται</c:v>
                </c:pt>
                <c:pt idx="1">
                  <c:v>Δεν εργάζονται τώρα</c:v>
                </c:pt>
                <c:pt idx="2">
                  <c:v>Δεν έχουν εργαστεί ποτέ</c:v>
                </c:pt>
                <c:pt idx="3">
                  <c:v>Στρατιωτική θητεία</c:v>
                </c:pt>
                <c:pt idx="4">
                  <c:v>Μεταπτυχιακό/Διδακτορικό (χωρίς παράλληλη αμειβόμενη απασχόληση)</c:v>
                </c:pt>
                <c:pt idx="5">
                  <c:v>Μεταπτυχιακό/Διδακτορικό (με παράλληλη αμειβόμενη απασχόληση)</c:v>
                </c:pt>
              </c:strCache>
            </c:strRef>
          </c:cat>
          <c:val>
            <c:numRef>
              <c:f>Σύνολα!$D$7:$D$12</c:f>
              <c:numCache>
                <c:formatCode>General</c:formatCode>
                <c:ptCount val="6"/>
                <c:pt idx="0">
                  <c:v>161</c:v>
                </c:pt>
                <c:pt idx="1">
                  <c:v>38</c:v>
                </c:pt>
                <c:pt idx="2">
                  <c:v>7</c:v>
                </c:pt>
                <c:pt idx="3">
                  <c:v>4</c:v>
                </c:pt>
                <c:pt idx="4">
                  <c:v>14</c:v>
                </c:pt>
                <c:pt idx="5">
                  <c:v>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</c:dPt>
          <c:dPt>
            <c:idx val="1"/>
            <c:bubble3D val="0"/>
            <c:explosion val="1"/>
          </c:dPt>
          <c:dLbls>
            <c:dLbl>
              <c:idx val="0"/>
              <c:layout>
                <c:manualLayout>
                  <c:x val="1.02953781958265E-2"/>
                  <c:y val="9.5977028014059801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1.2873547971197601E-2"/>
                  <c:y val="-5.5470696490646398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Σύνολα!$C$14:$C$15</c:f>
              <c:strCache>
                <c:ptCount val="2"/>
                <c:pt idx="0">
                  <c:v>Ελλάδα</c:v>
                </c:pt>
                <c:pt idx="1">
                  <c:v>Εξωτερικό</c:v>
                </c:pt>
              </c:strCache>
            </c:strRef>
          </c:cat>
          <c:val>
            <c:numRef>
              <c:f>Σύνολα!$D$14:$D$15</c:f>
              <c:numCache>
                <c:formatCode>General</c:formatCode>
                <c:ptCount val="2"/>
                <c:pt idx="0">
                  <c:v>179</c:v>
                </c:pt>
                <c:pt idx="1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l-GR" b="0"/>
              <a:t>Ελλάδα</a:t>
            </a:r>
            <a:endParaRPr lang="en-US" b="0"/>
          </a:p>
        </c:rich>
      </c:tx>
      <c:layout>
        <c:manualLayout>
          <c:xMode val="edge"/>
          <c:yMode val="edge"/>
          <c:x val="0.736878073311379"/>
          <c:y val="0.14529233849324799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0.18421676479702501"/>
                  <c:y val="3.2586343805495598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228546795574604"/>
                  <c:y val="-5.2083319093580702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9.6550743657042803E-2"/>
                  <c:y val="5.33537474482356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Σύνολα!$C$17:$C$18</c:f>
              <c:strCache>
                <c:ptCount val="2"/>
                <c:pt idx="0">
                  <c:v>Δημόσιος Τομέας</c:v>
                </c:pt>
                <c:pt idx="1">
                  <c:v>Ιδιωτικός Τομέας</c:v>
                </c:pt>
              </c:strCache>
            </c:strRef>
          </c:cat>
          <c:val>
            <c:numRef>
              <c:f>Σύνολα!$D$17:$D$18</c:f>
              <c:numCache>
                <c:formatCode>General</c:formatCode>
                <c:ptCount val="2"/>
                <c:pt idx="0">
                  <c:v>4</c:v>
                </c:pt>
                <c:pt idx="1">
                  <c:v>130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l-GR" b="0"/>
              <a:t>Εξωτερικό</a:t>
            </a:r>
            <a:endParaRPr lang="en-US" b="0"/>
          </a:p>
        </c:rich>
      </c:tx>
      <c:layout>
        <c:manualLayout>
          <c:xMode val="edge"/>
          <c:yMode val="edge"/>
          <c:x val="0.61803196927288895"/>
          <c:y val="0.182889840183905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spPr>
            <a:solidFill>
              <a:schemeClr val="accent3"/>
            </a:solidFill>
          </c:spPr>
          <c:explosion val="40"/>
          <c:dPt>
            <c:idx val="0"/>
            <c:bubble3D val="0"/>
            <c:explosion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8.66209900293234E-2"/>
                  <c:y val="8.6779140795526399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61672530436731E-2"/>
                  <c:y val="8.4781459035521405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5.5555555555555601E-2"/>
                  <c:y val="-2.3148148148148098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Σύνολα!$C$21:$C$22</c:f>
              <c:strCache>
                <c:ptCount val="2"/>
                <c:pt idx="0">
                  <c:v>Δημόσιος Τομέας</c:v>
                </c:pt>
                <c:pt idx="1">
                  <c:v>Ιδιωτικός Τομέας</c:v>
                </c:pt>
              </c:strCache>
            </c:strRef>
          </c:cat>
          <c:val>
            <c:numRef>
              <c:f>Σύνολα!$D$21:$D$22</c:f>
              <c:numCache>
                <c:formatCode>General</c:formatCode>
                <c:ptCount val="2"/>
                <c:pt idx="0">
                  <c:v>10</c:v>
                </c:pt>
                <c:pt idx="1">
                  <c:v>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 b="0">
                <a:latin typeface="Palatino Linotype"/>
                <a:cs typeface="Palatino Linotype"/>
              </a:defRPr>
            </a:pPr>
            <a:r>
              <a:rPr lang="el-GR" sz="1400" b="0" dirty="0">
                <a:latin typeface="Palatino Linotype"/>
                <a:cs typeface="Palatino Linotype"/>
              </a:rPr>
              <a:t>Συμμετοχή </a:t>
            </a:r>
            <a:endParaRPr lang="el-GR" sz="1400" b="0" dirty="0" smtClean="0">
              <a:latin typeface="Palatino Linotype"/>
              <a:cs typeface="Palatino Linotype"/>
            </a:endParaRPr>
          </a:p>
          <a:p>
            <a:pPr>
              <a:defRPr sz="1400" b="0">
                <a:latin typeface="Palatino Linotype"/>
                <a:cs typeface="Palatino Linotype"/>
              </a:defRPr>
            </a:pPr>
            <a:r>
              <a:rPr lang="el-GR" sz="1400" b="0" dirty="0" smtClean="0">
                <a:latin typeface="Palatino Linotype"/>
                <a:cs typeface="Palatino Linotype"/>
              </a:rPr>
              <a:t>σε </a:t>
            </a:r>
            <a:r>
              <a:rPr lang="el-GR" sz="1400" b="0" dirty="0">
                <a:latin typeface="Palatino Linotype"/>
                <a:cs typeface="Palatino Linotype"/>
              </a:rPr>
              <a:t>πρόγραμμα </a:t>
            </a:r>
            <a:r>
              <a:rPr lang="el-GR" sz="1400" b="0" dirty="0" smtClean="0">
                <a:latin typeface="Palatino Linotype"/>
                <a:cs typeface="Palatino Linotype"/>
              </a:rPr>
              <a:t>Πρακτικής </a:t>
            </a:r>
            <a:r>
              <a:rPr lang="el-GR" sz="1400" b="0" dirty="0">
                <a:latin typeface="Palatino Linotype"/>
                <a:cs typeface="Palatino Linotype"/>
              </a:rPr>
              <a:t>Άσκησης</a:t>
            </a:r>
            <a:endParaRPr lang="en-US" sz="1400" b="0" dirty="0">
              <a:latin typeface="Palatino Linotype"/>
              <a:cs typeface="Palatino Linotype"/>
            </a:endParaRP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</c:dPt>
          <c:dPt>
            <c:idx val="1"/>
            <c:bubble3D val="0"/>
            <c:explosion val="7"/>
          </c:dPt>
          <c:dLbls>
            <c:dLbl>
              <c:idx val="0"/>
              <c:layout>
                <c:manualLayout>
                  <c:x val="3.10147363059536E-2"/>
                  <c:y val="5.329260139652349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3049604363009699E-2"/>
                  <c:y val="-4.6662101306638303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>
                    <a:latin typeface="Palatino Linotype"/>
                    <a:cs typeface="Palatino Linotype"/>
                  </a:defRPr>
                </a:pPr>
                <a:endParaRPr lang="el-G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Σύνολα!$C$35:$C$36</c:f>
              <c:strCache>
                <c:ptCount val="2"/>
                <c:pt idx="0">
                  <c:v>Ναι</c:v>
                </c:pt>
                <c:pt idx="1">
                  <c:v>Όχι</c:v>
                </c:pt>
              </c:strCache>
            </c:strRef>
          </c:cat>
          <c:val>
            <c:numRef>
              <c:f>Σύνολα!$D$35:$D$36</c:f>
              <c:numCache>
                <c:formatCode>General</c:formatCode>
                <c:ptCount val="2"/>
                <c:pt idx="0">
                  <c:v>243</c:v>
                </c:pt>
                <c:pt idx="1">
                  <c:v>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 b="0"/>
            </a:pPr>
            <a:r>
              <a:rPr lang="el-GR" sz="1400" b="0" dirty="0"/>
              <a:t>Εύρεση εργασίας </a:t>
            </a:r>
            <a:endParaRPr lang="el-GR" sz="1400" b="0" dirty="0" smtClean="0"/>
          </a:p>
          <a:p>
            <a:pPr>
              <a:defRPr sz="1400" b="0"/>
            </a:pPr>
            <a:r>
              <a:rPr lang="el-GR" sz="1400" b="0" dirty="0" smtClean="0"/>
              <a:t>μέσω </a:t>
            </a:r>
            <a:r>
              <a:rPr lang="el-GR" sz="1400" b="0" dirty="0"/>
              <a:t>Πρακτικής Άσκησης</a:t>
            </a:r>
            <a:endParaRPr lang="en-US" sz="1400" b="0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explosion val="8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4.9200051573409502E-2"/>
                  <c:y val="-2.2264887234751701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1039481957491299E-2"/>
                  <c:y val="3.5040023225106501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Σύνολα!$C$38:$C$39</c:f>
              <c:strCache>
                <c:ptCount val="2"/>
                <c:pt idx="0">
                  <c:v>Ναι </c:v>
                </c:pt>
                <c:pt idx="1">
                  <c:v>Όχι</c:v>
                </c:pt>
              </c:strCache>
            </c:strRef>
          </c:cat>
          <c:val>
            <c:numRef>
              <c:f>Σύνολα!$D$38:$D$39</c:f>
              <c:numCache>
                <c:formatCode>General</c:formatCode>
                <c:ptCount val="2"/>
                <c:pt idx="0">
                  <c:v>34</c:v>
                </c:pt>
                <c:pt idx="1">
                  <c:v>209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'ΠΠΣ-Ελλάδα'!$A$1:$A$19</c:f>
              <c:strCache>
                <c:ptCount val="19"/>
                <c:pt idx="0">
                  <c:v>Αττική</c:v>
                </c:pt>
                <c:pt idx="1">
                  <c:v>Κυκλάδες</c:v>
                </c:pt>
                <c:pt idx="2">
                  <c:v>Θεσσαλονίκη</c:v>
                </c:pt>
                <c:pt idx="3">
                  <c:v>Ηράκλειο</c:v>
                </c:pt>
                <c:pt idx="4">
                  <c:v>Ιωάννινα</c:v>
                </c:pt>
                <c:pt idx="5">
                  <c:v>Μαγνησία</c:v>
                </c:pt>
                <c:pt idx="6">
                  <c:v>Βοιωτία</c:v>
                </c:pt>
                <c:pt idx="7">
                  <c:v>Εύβοια</c:v>
                </c:pt>
                <c:pt idx="8">
                  <c:v>Λάρισα</c:v>
                </c:pt>
                <c:pt idx="9">
                  <c:v>Σάμος</c:v>
                </c:pt>
                <c:pt idx="10">
                  <c:v>Φωκίδα</c:v>
                </c:pt>
                <c:pt idx="11">
                  <c:v>Χανιά</c:v>
                </c:pt>
                <c:pt idx="12">
                  <c:v>Αιτωλοακαρνανία</c:v>
                </c:pt>
                <c:pt idx="13">
                  <c:v>Αχαΐα</c:v>
                </c:pt>
                <c:pt idx="14">
                  <c:v>Ηλεία</c:v>
                </c:pt>
                <c:pt idx="15">
                  <c:v>Μεσσηνία</c:v>
                </c:pt>
                <c:pt idx="16">
                  <c:v>Τρίκαλα</c:v>
                </c:pt>
                <c:pt idx="17">
                  <c:v>Φθιώτιδα</c:v>
                </c:pt>
                <c:pt idx="18">
                  <c:v>Χίος</c:v>
                </c:pt>
              </c:strCache>
            </c:strRef>
          </c:cat>
          <c:val>
            <c:numRef>
              <c:f>'ΠΠΣ-Ελλάδα'!$D$1:$D$19</c:f>
              <c:numCache>
                <c:formatCode>0%</c:formatCode>
                <c:ptCount val="19"/>
                <c:pt idx="0">
                  <c:v>0.63128491620111704</c:v>
                </c:pt>
                <c:pt idx="1">
                  <c:v>0.106145251396648</c:v>
                </c:pt>
                <c:pt idx="2">
                  <c:v>8.9385474860335198E-2</c:v>
                </c:pt>
                <c:pt idx="3">
                  <c:v>3.3519553072625698E-2</c:v>
                </c:pt>
                <c:pt idx="4">
                  <c:v>1.67597765363128E-2</c:v>
                </c:pt>
                <c:pt idx="5">
                  <c:v>1.67597765363128E-2</c:v>
                </c:pt>
                <c:pt idx="6">
                  <c:v>1.11731843575419E-2</c:v>
                </c:pt>
                <c:pt idx="7">
                  <c:v>1.11731843575419E-2</c:v>
                </c:pt>
                <c:pt idx="8">
                  <c:v>1.11731843575419E-2</c:v>
                </c:pt>
                <c:pt idx="9">
                  <c:v>1.11731843575419E-2</c:v>
                </c:pt>
                <c:pt idx="10">
                  <c:v>1.11731843575419E-2</c:v>
                </c:pt>
                <c:pt idx="11">
                  <c:v>1.11731843575419E-2</c:v>
                </c:pt>
                <c:pt idx="12">
                  <c:v>5.5865921787709499E-3</c:v>
                </c:pt>
                <c:pt idx="13">
                  <c:v>5.5865921787709499E-3</c:v>
                </c:pt>
                <c:pt idx="14">
                  <c:v>5.5865921787709499E-3</c:v>
                </c:pt>
                <c:pt idx="15">
                  <c:v>5.5865921787709499E-3</c:v>
                </c:pt>
                <c:pt idx="16">
                  <c:v>5.5865921787709499E-3</c:v>
                </c:pt>
                <c:pt idx="17">
                  <c:v>5.5865921787709499E-3</c:v>
                </c:pt>
                <c:pt idx="18">
                  <c:v>5.5865921787709499E-3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9287936"/>
        <c:axId val="109472000"/>
        <c:axId val="0"/>
      </c:bar3DChart>
      <c:catAx>
        <c:axId val="109287936"/>
        <c:scaling>
          <c:orientation val="minMax"/>
        </c:scaling>
        <c:delete val="0"/>
        <c:axPos val="b"/>
        <c:majorTickMark val="out"/>
        <c:minorTickMark val="none"/>
        <c:tickLblPos val="nextTo"/>
        <c:crossAx val="109472000"/>
        <c:crosses val="autoZero"/>
        <c:auto val="1"/>
        <c:lblAlgn val="ctr"/>
        <c:lblOffset val="100"/>
        <c:noMultiLvlLbl val="0"/>
      </c:catAx>
      <c:valAx>
        <c:axId val="10947200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092879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'ΠΠΣ-Εξωτερικό'!$A$1:$A$14</c:f>
              <c:strCache>
                <c:ptCount val="14"/>
                <c:pt idx="0">
                  <c:v>UK</c:v>
                </c:pt>
                <c:pt idx="1">
                  <c:v>The Netherlands</c:v>
                </c:pt>
                <c:pt idx="2">
                  <c:v>Sweden</c:v>
                </c:pt>
                <c:pt idx="3">
                  <c:v>Germany</c:v>
                </c:pt>
                <c:pt idx="4">
                  <c:v>Spain</c:v>
                </c:pt>
                <c:pt idx="5">
                  <c:v>Switzerland</c:v>
                </c:pt>
                <c:pt idx="6">
                  <c:v>Brazil</c:v>
                </c:pt>
                <c:pt idx="7">
                  <c:v>China</c:v>
                </c:pt>
                <c:pt idx="8">
                  <c:v>Cyprus</c:v>
                </c:pt>
                <c:pt idx="9">
                  <c:v>Denmark</c:v>
                </c:pt>
                <c:pt idx="10">
                  <c:v>France</c:v>
                </c:pt>
                <c:pt idx="11">
                  <c:v>Italy</c:v>
                </c:pt>
                <c:pt idx="12">
                  <c:v>Norway</c:v>
                </c:pt>
                <c:pt idx="13">
                  <c:v>United Arab Emirates</c:v>
                </c:pt>
              </c:strCache>
            </c:strRef>
          </c:cat>
          <c:val>
            <c:numRef>
              <c:f>'ΠΠΣ-Εξωτερικό'!$D$1:$D$14</c:f>
              <c:numCache>
                <c:formatCode>0%</c:formatCode>
                <c:ptCount val="14"/>
                <c:pt idx="0">
                  <c:v>0.484375</c:v>
                </c:pt>
                <c:pt idx="1">
                  <c:v>0.140625</c:v>
                </c:pt>
                <c:pt idx="2">
                  <c:v>0.125</c:v>
                </c:pt>
                <c:pt idx="3">
                  <c:v>6.25E-2</c:v>
                </c:pt>
                <c:pt idx="4">
                  <c:v>3.125E-2</c:v>
                </c:pt>
                <c:pt idx="5">
                  <c:v>3.125E-2</c:v>
                </c:pt>
                <c:pt idx="6">
                  <c:v>1.5625E-2</c:v>
                </c:pt>
                <c:pt idx="7">
                  <c:v>1.5625E-2</c:v>
                </c:pt>
                <c:pt idx="8">
                  <c:v>1.5625E-2</c:v>
                </c:pt>
                <c:pt idx="9">
                  <c:v>1.5625E-2</c:v>
                </c:pt>
                <c:pt idx="10">
                  <c:v>1.5625E-2</c:v>
                </c:pt>
                <c:pt idx="11">
                  <c:v>1.5625E-2</c:v>
                </c:pt>
                <c:pt idx="12">
                  <c:v>1.5625E-2</c:v>
                </c:pt>
                <c:pt idx="13">
                  <c:v>1.5625E-2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9356544"/>
        <c:axId val="109474304"/>
        <c:axId val="0"/>
      </c:bar3DChart>
      <c:catAx>
        <c:axId val="109356544"/>
        <c:scaling>
          <c:orientation val="minMax"/>
        </c:scaling>
        <c:delete val="0"/>
        <c:axPos val="b"/>
        <c:majorTickMark val="out"/>
        <c:minorTickMark val="none"/>
        <c:tickLblPos val="nextTo"/>
        <c:crossAx val="109474304"/>
        <c:crosses val="autoZero"/>
        <c:auto val="1"/>
        <c:lblAlgn val="ctr"/>
        <c:lblOffset val="100"/>
        <c:noMultiLvlLbl val="0"/>
      </c:catAx>
      <c:valAx>
        <c:axId val="10947430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093565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explosion val="7"/>
          </c:dPt>
          <c:dPt>
            <c:idx val="1"/>
            <c:bubble3D val="0"/>
            <c:explosion val="5"/>
          </c:dPt>
          <c:dPt>
            <c:idx val="2"/>
            <c:bubble3D val="0"/>
            <c:explosion val="7"/>
          </c:dPt>
          <c:dPt>
            <c:idx val="3"/>
            <c:bubble3D val="0"/>
            <c:explosion val="8"/>
          </c:dPt>
          <c:dPt>
            <c:idx val="4"/>
            <c:bubble3D val="0"/>
            <c:explosion val="7"/>
          </c:dPt>
          <c:dLbls>
            <c:dLbl>
              <c:idx val="0"/>
              <c:layout>
                <c:manualLayout>
                  <c:x val="1.7723395512462801E-2"/>
                  <c:y val="-0.12885437246655501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2.32974910394265E-2"/>
                  <c:y val="4.2787286063569602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8231774243504301E-2"/>
                  <c:y val="-6.1639747419749799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2.32974910394265E-2"/>
                  <c:y val="-3.97310513447433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1.2544802867383501E-2"/>
                  <c:y val="-2.1393643031784801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Σύνολα!$C$25:$C$29</c:f>
              <c:strCache>
                <c:ptCount val="5"/>
                <c:pt idx="0">
                  <c:v>0 εώς 3 μήνες</c:v>
                </c:pt>
                <c:pt idx="1">
                  <c:v>3 έως 6 μήνες</c:v>
                </c:pt>
                <c:pt idx="2">
                  <c:v>6 έως 12 μήνες</c:v>
                </c:pt>
                <c:pt idx="3">
                  <c:v>12 έως 24 μήνες</c:v>
                </c:pt>
                <c:pt idx="4">
                  <c:v>24 μήνες και άνω</c:v>
                </c:pt>
              </c:strCache>
            </c:strRef>
          </c:cat>
          <c:val>
            <c:numRef>
              <c:f>Σύνολα!$D$25:$D$29</c:f>
              <c:numCache>
                <c:formatCode>General</c:formatCode>
                <c:ptCount val="5"/>
                <c:pt idx="0">
                  <c:v>122</c:v>
                </c:pt>
                <c:pt idx="1">
                  <c:v>32</c:v>
                </c:pt>
                <c:pt idx="2">
                  <c:v>41</c:v>
                </c:pt>
                <c:pt idx="3">
                  <c:v>26</c:v>
                </c:pt>
                <c:pt idx="4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413253706293403E-2"/>
          <c:y val="8.2927352544993796E-2"/>
          <c:w val="0.85048713236795204"/>
          <c:h val="0.83414529491001199"/>
        </c:manualLayout>
      </c:layout>
      <c:pie3DChart>
        <c:varyColors val="1"/>
        <c:ser>
          <c:idx val="0"/>
          <c:order val="0"/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Lbls>
            <c:dLbl>
              <c:idx val="0"/>
              <c:layout>
                <c:manualLayout>
                  <c:x val="3.4444183831895202E-2"/>
                  <c:y val="1.1972847255302999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1.29637017054573E-2"/>
                  <c:y val="1.16460766976472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8651625202389299"/>
                  <c:y val="0.29285696357060498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207991978901469"/>
                  <c:y val="0.38991819644262898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7036894452572601"/>
                  <c:y val="0.5070476559915120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18156440990807299"/>
                  <c:y val="0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Σύνολα!$F$7:$F$12</c:f>
              <c:strCache>
                <c:ptCount val="6"/>
                <c:pt idx="0">
                  <c:v>Εργάζονται</c:v>
                </c:pt>
                <c:pt idx="1">
                  <c:v>Δεν εργάζονται τώρα</c:v>
                </c:pt>
                <c:pt idx="2">
                  <c:v>Δεν έχουν εργαστεί ποτέ</c:v>
                </c:pt>
                <c:pt idx="3">
                  <c:v>Στρατιωτική θητεία</c:v>
                </c:pt>
                <c:pt idx="4">
                  <c:v>Μεταπτυχιακό/Διδακτορικό (χωρίς παράλληλη αμειβόμενη απασχόληση)</c:v>
                </c:pt>
                <c:pt idx="5">
                  <c:v>Μεταπτυχιακό/Διδακτορικό (με παράλληλη αμειβόμενη απασχόληση)</c:v>
                </c:pt>
              </c:strCache>
            </c:strRef>
          </c:cat>
          <c:val>
            <c:numRef>
              <c:f>Σύνολα!$G$7:$G$12</c:f>
              <c:numCache>
                <c:formatCode>General</c:formatCode>
                <c:ptCount val="6"/>
                <c:pt idx="0">
                  <c:v>37</c:v>
                </c:pt>
                <c:pt idx="1">
                  <c:v>2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</c:dPt>
          <c:dPt>
            <c:idx val="1"/>
            <c:bubble3D val="0"/>
          </c:dPt>
          <c:dLbls>
            <c:dLbl>
              <c:idx val="0"/>
              <c:layout>
                <c:manualLayout>
                  <c:x val="9.1666666666666605E-2"/>
                  <c:y val="4.6296296296294602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7.5899370826178605E-2"/>
                  <c:y val="-9.2592786663508592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Σύνολα!$F$14:$F$15</c:f>
              <c:strCache>
                <c:ptCount val="2"/>
                <c:pt idx="0">
                  <c:v>Ελλάδα</c:v>
                </c:pt>
                <c:pt idx="1">
                  <c:v>Εξωτερικό</c:v>
                </c:pt>
              </c:strCache>
            </c:strRef>
          </c:cat>
          <c:val>
            <c:numRef>
              <c:f>Σύνολα!$G$14:$G$15</c:f>
              <c:numCache>
                <c:formatCode>General</c:formatCode>
                <c:ptCount val="2"/>
                <c:pt idx="0">
                  <c:v>40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l-GR" b="0"/>
              <a:t>Ελλάδα</a:t>
            </a:r>
            <a:endParaRPr lang="en-US" b="0"/>
          </a:p>
        </c:rich>
      </c:tx>
      <c:layout>
        <c:manualLayout>
          <c:xMode val="edge"/>
          <c:yMode val="edge"/>
          <c:x val="0.76409334761820602"/>
          <c:y val="4.9327354260089697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explosion val="0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4.0440189734371003E-2"/>
                  <c:y val="-4.3999152572296203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1.8352036321536602E-2"/>
                  <c:y val="9.9638783941244993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4.0948275862068999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Σύνολα!$F$17:$F$18</c:f>
              <c:strCache>
                <c:ptCount val="2"/>
                <c:pt idx="0">
                  <c:v>Δημόσιος Τομέας</c:v>
                </c:pt>
                <c:pt idx="1">
                  <c:v>Ιδιωτικός Τομέας</c:v>
                </c:pt>
              </c:strCache>
            </c:strRef>
          </c:cat>
          <c:val>
            <c:numRef>
              <c:f>Σύνολα!$G$17:$G$18</c:f>
              <c:numCache>
                <c:formatCode>General</c:formatCode>
                <c:ptCount val="2"/>
                <c:pt idx="0">
                  <c:v>10</c:v>
                </c:pt>
                <c:pt idx="1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l-GR" b="0"/>
              <a:t>Εξωτερικό</a:t>
            </a:r>
            <a:endParaRPr lang="en-US" b="0"/>
          </a:p>
        </c:rich>
      </c:tx>
      <c:layout>
        <c:manualLayout>
          <c:xMode val="edge"/>
          <c:yMode val="edge"/>
          <c:x val="0.67359002176427996"/>
          <c:y val="5.8821990824480898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9.3633198138265594E-2"/>
          <c:w val="1"/>
          <c:h val="0.78250972756643999"/>
        </c:manualLayout>
      </c:layout>
      <c:pie3DChart>
        <c:varyColors val="1"/>
        <c:ser>
          <c:idx val="0"/>
          <c:order val="0"/>
          <c:explosion val="25"/>
          <c:dPt>
            <c:idx val="0"/>
            <c:bubble3D val="0"/>
            <c:explosion val="4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0.380656457262323"/>
                  <c:y val="0.4875052865267309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37095253058088001"/>
                  <c:y val="-0.13019120828975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5531914893616999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Σύνολα!$F$21:$F$22</c:f>
              <c:strCache>
                <c:ptCount val="2"/>
                <c:pt idx="0">
                  <c:v>Δημόσιος Τομέας</c:v>
                </c:pt>
                <c:pt idx="1">
                  <c:v>Ιδιωτικός Τομέας</c:v>
                </c:pt>
              </c:strCache>
            </c:strRef>
          </c:cat>
          <c:val>
            <c:numRef>
              <c:f>Σύνολα!$G$21:$G$22</c:f>
              <c:numCache>
                <c:formatCode>General</c:formatCode>
                <c:ptCount val="2"/>
                <c:pt idx="0">
                  <c:v>0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'ΠΜΣ1_Ελλάδα-Εξωτερικό'!$A$1:$A$11</c:f>
              <c:strCache>
                <c:ptCount val="11"/>
                <c:pt idx="0">
                  <c:v>Αττική</c:v>
                </c:pt>
                <c:pt idx="1">
                  <c:v>Θεσσαλονίκη</c:v>
                </c:pt>
                <c:pt idx="2">
                  <c:v>Κυκλάδες</c:v>
                </c:pt>
                <c:pt idx="3">
                  <c:v>Χανιά</c:v>
                </c:pt>
                <c:pt idx="4">
                  <c:v>Αρκαδία</c:v>
                </c:pt>
                <c:pt idx="5">
                  <c:v>Αχαΐα</c:v>
                </c:pt>
                <c:pt idx="6">
                  <c:v>Δράμα</c:v>
                </c:pt>
                <c:pt idx="7">
                  <c:v>Έβρος</c:v>
                </c:pt>
                <c:pt idx="8">
                  <c:v>Καρδίτσα</c:v>
                </c:pt>
                <c:pt idx="9">
                  <c:v>Λάρισα</c:v>
                </c:pt>
                <c:pt idx="10">
                  <c:v>Μαγνησία</c:v>
                </c:pt>
              </c:strCache>
            </c:strRef>
          </c:cat>
          <c:val>
            <c:numRef>
              <c:f>'ΠΜΣ1_Ελλάδα-Εξωτερικό'!$D$1:$D$11</c:f>
              <c:numCache>
                <c:formatCode>0%</c:formatCode>
                <c:ptCount val="11"/>
                <c:pt idx="0">
                  <c:v>0.625</c:v>
                </c:pt>
                <c:pt idx="1">
                  <c:v>0.1</c:v>
                </c:pt>
                <c:pt idx="2">
                  <c:v>0.05</c:v>
                </c:pt>
                <c:pt idx="3">
                  <c:v>0.05</c:v>
                </c:pt>
                <c:pt idx="4">
                  <c:v>2.5000000000000001E-2</c:v>
                </c:pt>
                <c:pt idx="5">
                  <c:v>2.5000000000000001E-2</c:v>
                </c:pt>
                <c:pt idx="6">
                  <c:v>2.5000000000000001E-2</c:v>
                </c:pt>
                <c:pt idx="7">
                  <c:v>2.5000000000000001E-2</c:v>
                </c:pt>
                <c:pt idx="8">
                  <c:v>2.5000000000000001E-2</c:v>
                </c:pt>
                <c:pt idx="9">
                  <c:v>2.5000000000000001E-2</c:v>
                </c:pt>
                <c:pt idx="10">
                  <c:v>2.5000000000000001E-2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9955584"/>
        <c:axId val="105994432"/>
        <c:axId val="0"/>
      </c:bar3DChart>
      <c:catAx>
        <c:axId val="109955584"/>
        <c:scaling>
          <c:orientation val="minMax"/>
        </c:scaling>
        <c:delete val="0"/>
        <c:axPos val="b"/>
        <c:majorTickMark val="out"/>
        <c:minorTickMark val="none"/>
        <c:tickLblPos val="nextTo"/>
        <c:crossAx val="105994432"/>
        <c:crosses val="autoZero"/>
        <c:auto val="1"/>
        <c:lblAlgn val="ctr"/>
        <c:lblOffset val="100"/>
        <c:noMultiLvlLbl val="0"/>
      </c:catAx>
      <c:valAx>
        <c:axId val="10599443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099555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'ΠΜΣ1_Ελλάδα-Εξωτερικό'!$F$1</c:f>
              <c:strCache>
                <c:ptCount val="1"/>
                <c:pt idx="0">
                  <c:v>UK</c:v>
                </c:pt>
              </c:strCache>
            </c:strRef>
          </c:tx>
          <c:invertIfNegative val="0"/>
          <c:val>
            <c:numRef>
              <c:f>'ΠΜΣ1_Ελλάδα-Εξωτερικό'!$I$1</c:f>
              <c:numCache>
                <c:formatCode>0%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0596608"/>
        <c:axId val="109412928"/>
        <c:axId val="0"/>
      </c:bar3DChart>
      <c:catAx>
        <c:axId val="110596608"/>
        <c:scaling>
          <c:orientation val="minMax"/>
        </c:scaling>
        <c:delete val="1"/>
        <c:axPos val="b"/>
        <c:majorTickMark val="out"/>
        <c:minorTickMark val="none"/>
        <c:tickLblPos val="nextTo"/>
        <c:crossAx val="109412928"/>
        <c:crosses val="autoZero"/>
        <c:auto val="1"/>
        <c:lblAlgn val="ctr"/>
        <c:lblOffset val="100"/>
        <c:noMultiLvlLbl val="0"/>
      </c:catAx>
      <c:valAx>
        <c:axId val="10941292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105966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Lbls>
            <c:dLbl>
              <c:idx val="0"/>
              <c:layout>
                <c:manualLayout>
                  <c:x val="5.5231319202233599E-2"/>
                  <c:y val="3.0688070770814702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4.2855807116577202E-2"/>
                  <c:y val="2.82663819564927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40184655605536501"/>
                  <c:y val="0.3476508959357860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397071313512112"/>
                  <c:y val="0.44674286360296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39963022976736801"/>
                  <c:y val="0.5425432140636480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Σύνολα!$F$25:$F$29</c:f>
              <c:strCache>
                <c:ptCount val="5"/>
                <c:pt idx="0">
                  <c:v>0 εώς 3 μήνες</c:v>
                </c:pt>
                <c:pt idx="1">
                  <c:v>3 έως 6 μήνες</c:v>
                </c:pt>
                <c:pt idx="2">
                  <c:v>6 έως 12 μήνες</c:v>
                </c:pt>
                <c:pt idx="3">
                  <c:v>12 έως 24 μήνες</c:v>
                </c:pt>
                <c:pt idx="4">
                  <c:v>24 μήνες και άνω</c:v>
                </c:pt>
              </c:strCache>
            </c:strRef>
          </c:cat>
          <c:val>
            <c:numRef>
              <c:f>Σύνολα!$G$25:$G$29</c:f>
              <c:numCache>
                <c:formatCode>General</c:formatCode>
                <c:ptCount val="5"/>
                <c:pt idx="0">
                  <c:v>39</c:v>
                </c:pt>
                <c:pt idx="1">
                  <c:v>2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413253706293403E-2"/>
          <c:y val="8.2927352544993796E-2"/>
          <c:w val="0.85048713236795204"/>
          <c:h val="0.83414529491001199"/>
        </c:manualLayout>
      </c:layout>
      <c:pie3DChart>
        <c:varyColors val="1"/>
        <c:ser>
          <c:idx val="0"/>
          <c:order val="0"/>
          <c:explosion val="9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Lbls>
            <c:dLbl>
              <c:idx val="0"/>
              <c:layout>
                <c:manualLayout>
                  <c:x val="-2.5158479857811901E-3"/>
                  <c:y val="0.10079638177833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3.6481215352446097E-2"/>
                  <c:y val="-8.7744605934719402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68326888835345"/>
                  <c:y val="0.28590059215741098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182883606082198"/>
                  <c:y val="0.38959302207115898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50466886302524"/>
                  <c:y val="0.54106528976219204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1.08546748058246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Σύνολα!$I$7:$I$12</c:f>
              <c:strCache>
                <c:ptCount val="6"/>
                <c:pt idx="0">
                  <c:v>Εργάζονται</c:v>
                </c:pt>
                <c:pt idx="1">
                  <c:v>Δεν εργάζονται τώρα</c:v>
                </c:pt>
                <c:pt idx="2">
                  <c:v>Δεν έχουν εργαστεί ποτέ</c:v>
                </c:pt>
                <c:pt idx="3">
                  <c:v>Στρατιωτική θητεία</c:v>
                </c:pt>
                <c:pt idx="4">
                  <c:v>Μεταπτυχιακό/Διδακτορικό (χωρίς παράλληλη αμειβόμενη απασχόληση)</c:v>
                </c:pt>
                <c:pt idx="5">
                  <c:v>Μεταπτυχιακό/Διδακτορικό (με παράλληλη αμειβόμενη απασχόληση)</c:v>
                </c:pt>
              </c:strCache>
            </c:strRef>
          </c:cat>
          <c:val>
            <c:numRef>
              <c:f>Σύνολα!$J$7:$J$12</c:f>
              <c:numCache>
                <c:formatCode>General</c:formatCode>
                <c:ptCount val="6"/>
                <c:pt idx="0">
                  <c:v>15</c:v>
                </c:pt>
                <c:pt idx="1">
                  <c:v>6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</c:dPt>
          <c:dPt>
            <c:idx val="1"/>
            <c:bubble3D val="0"/>
          </c:dPt>
          <c:dLbls>
            <c:dLbl>
              <c:idx val="0"/>
              <c:layout>
                <c:manualLayout>
                  <c:x val="0.123072094654578"/>
                  <c:y val="2.6889706547919799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291369752252363"/>
                  <c:y val="0.129139089682835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Σύνολα!$I$14:$I$15</c:f>
              <c:strCache>
                <c:ptCount val="2"/>
                <c:pt idx="0">
                  <c:v>Ελλάδα</c:v>
                </c:pt>
                <c:pt idx="1">
                  <c:v>Εξωτερικό</c:v>
                </c:pt>
              </c:strCache>
            </c:strRef>
          </c:cat>
          <c:val>
            <c:numRef>
              <c:f>Σύνολα!$J$14:$J$15</c:f>
              <c:numCache>
                <c:formatCode>General</c:formatCode>
                <c:ptCount val="2"/>
                <c:pt idx="0">
                  <c:v>24</c:v>
                </c:pt>
                <c:pt idx="1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l-GR" b="0"/>
              <a:t>Ελλάδα</a:t>
            </a:r>
            <a:endParaRPr lang="en-US" b="0"/>
          </a:p>
        </c:rich>
      </c:tx>
      <c:layout>
        <c:manualLayout>
          <c:xMode val="edge"/>
          <c:yMode val="edge"/>
          <c:x val="0.74450379825716895"/>
          <c:y val="2.74460647576004E-3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4776112825227303E-2"/>
          <c:y val="0.16367713004484299"/>
          <c:w val="0.92257478514296798"/>
          <c:h val="0.72466367713004498"/>
        </c:manualLayout>
      </c:layout>
      <c:pie3D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explosion val="0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1.53719568439363E-3"/>
                  <c:y val="-3.1703682779562897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9.9565151668064393E-3"/>
                  <c:y val="0.13999752833586401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4.0948275862068999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Σύνολα!$I$17:$I$18</c:f>
              <c:strCache>
                <c:ptCount val="2"/>
                <c:pt idx="0">
                  <c:v>Δημόσιος Τομέας</c:v>
                </c:pt>
                <c:pt idx="1">
                  <c:v>Ιδιωτικός Τομέας</c:v>
                </c:pt>
              </c:strCache>
            </c:strRef>
          </c:cat>
          <c:val>
            <c:numRef>
              <c:f>Σύνολα!$J$17:$J$18</c:f>
              <c:numCache>
                <c:formatCode>General</c:formatCode>
                <c:ptCount val="2"/>
                <c:pt idx="0">
                  <c:v>6</c:v>
                </c:pt>
                <c:pt idx="1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'ΠΜΣ2_Ελλάδα-Εξωτερικό'!$A$1:$A$4</c:f>
              <c:strCache>
                <c:ptCount val="4"/>
                <c:pt idx="0">
                  <c:v>Αττική</c:v>
                </c:pt>
                <c:pt idx="1">
                  <c:v>Κυκλάδες</c:v>
                </c:pt>
                <c:pt idx="2">
                  <c:v>Δωδεκάνησα</c:v>
                </c:pt>
                <c:pt idx="3">
                  <c:v>Θεσσαλονίκη</c:v>
                </c:pt>
              </c:strCache>
            </c:strRef>
          </c:cat>
          <c:val>
            <c:numRef>
              <c:f>'ΠΜΣ2_Ελλάδα-Εξωτερικό'!$D$1:$D$4</c:f>
              <c:numCache>
                <c:formatCode>0%</c:formatCode>
                <c:ptCount val="4"/>
                <c:pt idx="0">
                  <c:v>0.5</c:v>
                </c:pt>
                <c:pt idx="1">
                  <c:v>0.41666666666666702</c:v>
                </c:pt>
                <c:pt idx="2">
                  <c:v>4.1666666666666699E-2</c:v>
                </c:pt>
                <c:pt idx="3">
                  <c:v>4.1666666666666699E-2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0432768"/>
        <c:axId val="110371968"/>
        <c:axId val="0"/>
      </c:bar3DChart>
      <c:catAx>
        <c:axId val="110432768"/>
        <c:scaling>
          <c:orientation val="minMax"/>
        </c:scaling>
        <c:delete val="1"/>
        <c:axPos val="b"/>
        <c:majorTickMark val="out"/>
        <c:minorTickMark val="none"/>
        <c:tickLblPos val="nextTo"/>
        <c:crossAx val="110371968"/>
        <c:crosses val="autoZero"/>
        <c:auto val="1"/>
        <c:lblAlgn val="ctr"/>
        <c:lblOffset val="100"/>
        <c:noMultiLvlLbl val="0"/>
      </c:catAx>
      <c:valAx>
        <c:axId val="11037196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104327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10"/>
          <c:dPt>
            <c:idx val="0"/>
            <c:bubble3D val="0"/>
          </c:dPt>
          <c:dPt>
            <c:idx val="1"/>
            <c:bubble3D val="0"/>
            <c:explosion val="8"/>
          </c:dPt>
          <c:dPt>
            <c:idx val="2"/>
            <c:bubble3D val="0"/>
            <c:explosion val="6"/>
          </c:dPt>
          <c:dPt>
            <c:idx val="3"/>
            <c:bubble3D val="0"/>
            <c:explosion val="3"/>
          </c:dPt>
          <c:dPt>
            <c:idx val="4"/>
            <c:bubble3D val="0"/>
          </c:dPt>
          <c:dLbls>
            <c:dLbl>
              <c:idx val="0"/>
              <c:layout>
                <c:manualLayout>
                  <c:x val="1.0921651063888E-2"/>
                  <c:y val="1.32171394307264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2.0243271421783301E-3"/>
                  <c:y val="-2.9665075228867101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1.11473071550826E-2"/>
                  <c:y val="-2.59134554410483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1.53754279295426E-2"/>
                  <c:y val="4.6849205077245703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43969747464542902"/>
                  <c:y val="0.4761318728834870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Σύνολα!$I$25:$I$29</c:f>
              <c:strCache>
                <c:ptCount val="5"/>
                <c:pt idx="0">
                  <c:v>0 εώς 3 μήνες</c:v>
                </c:pt>
                <c:pt idx="1">
                  <c:v>3 έως 6 μήνες</c:v>
                </c:pt>
                <c:pt idx="2">
                  <c:v>6 έως 12 μήνες</c:v>
                </c:pt>
                <c:pt idx="3">
                  <c:v>12 έως 24 μήνες</c:v>
                </c:pt>
                <c:pt idx="4">
                  <c:v>24 μήνες και άνω</c:v>
                </c:pt>
              </c:strCache>
            </c:strRef>
          </c:cat>
          <c:val>
            <c:numRef>
              <c:f>Σύνολα!$J$25:$J$29</c:f>
              <c:numCache>
                <c:formatCode>General</c:formatCode>
                <c:ptCount val="5"/>
                <c:pt idx="0">
                  <c:v>18</c:v>
                </c:pt>
                <c:pt idx="1">
                  <c:v>0</c:v>
                </c:pt>
                <c:pt idx="2">
                  <c:v>3</c:v>
                </c:pt>
                <c:pt idx="3">
                  <c:v>3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5199860834176"/>
          <c:y val="9.7191159709384606E-2"/>
          <c:w val="0.82673065565814297"/>
          <c:h val="0.799835785061904"/>
        </c:manualLayout>
      </c:layout>
      <c:pie3DChart>
        <c:varyColors val="1"/>
        <c:ser>
          <c:idx val="0"/>
          <c:order val="0"/>
          <c:explosion val="25"/>
          <c:dPt>
            <c:idx val="0"/>
            <c:bubble3D val="0"/>
            <c:explosion val="24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dLbl>
              <c:idx val="0"/>
              <c:layout>
                <c:manualLayout>
                  <c:x val="0.15932250217812"/>
                  <c:y val="5.45945240896758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41857045123641201"/>
                  <c:y val="0.2197691657885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42698267443968202"/>
                  <c:y val="0.38616574509170598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42576190364813299"/>
                  <c:y val="0.51834898201079305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Σύνολα!$L$7:$L$10</c:f>
              <c:strCache>
                <c:ptCount val="4"/>
                <c:pt idx="0">
                  <c:v>Εργάζονται</c:v>
                </c:pt>
                <c:pt idx="1">
                  <c:v>Δεν εργάζονται τώρα</c:v>
                </c:pt>
                <c:pt idx="2">
                  <c:v>Δεν έχουν εργαστεί ποτέ</c:v>
                </c:pt>
                <c:pt idx="3">
                  <c:v>Στρατιωτική θητεία</c:v>
                </c:pt>
              </c:strCache>
            </c:strRef>
          </c:cat>
          <c:val>
            <c:numRef>
              <c:f>Σύνολα!$M$7:$M$10</c:f>
              <c:numCache>
                <c:formatCode>General</c:formatCode>
                <c:ptCount val="4"/>
                <c:pt idx="0">
                  <c:v>7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</c:dPt>
          <c:dPt>
            <c:idx val="1"/>
            <c:bubble3D val="0"/>
            <c:explosion val="0"/>
          </c:dPt>
          <c:dLbls>
            <c:dLbl>
              <c:idx val="0"/>
              <c:layout>
                <c:manualLayout>
                  <c:x val="8.3308617165731499E-3"/>
                  <c:y val="0.15388638095893001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4.4964257395178203E-2"/>
                  <c:y val="-0.11711952840393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Σύνολα!$L$12:$L$13</c:f>
              <c:strCache>
                <c:ptCount val="2"/>
                <c:pt idx="0">
                  <c:v>Ελλάδα</c:v>
                </c:pt>
                <c:pt idx="1">
                  <c:v>Εξωτερικό</c:v>
                </c:pt>
              </c:strCache>
            </c:strRef>
          </c:cat>
          <c:val>
            <c:numRef>
              <c:f>Σύνολα!$M$12:$M$13</c:f>
              <c:numCache>
                <c:formatCode>General</c:formatCode>
                <c:ptCount val="2"/>
                <c:pt idx="0">
                  <c:v>5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l-GR" b="0"/>
              <a:t>Ελλάδα</a:t>
            </a:r>
            <a:endParaRPr lang="en-US" b="0"/>
          </a:p>
        </c:rich>
      </c:tx>
      <c:layout>
        <c:manualLayout>
          <c:xMode val="edge"/>
          <c:yMode val="edge"/>
          <c:x val="0.76885541836587801"/>
          <c:y val="6.7065732805498698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34"/>
          <c:dPt>
            <c:idx val="0"/>
            <c:bubble3D val="0"/>
            <c:explosion val="8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explosion val="23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2"/>
            <c:bubble3D val="0"/>
            <c:explosion val="18"/>
            <c:spPr>
              <a:solidFill>
                <a:schemeClr val="accent4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3.3132225832739601E-2"/>
                  <c:y val="-2.8294253273589399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4263351177717801"/>
                  <c:y val="0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3.4081371988481102E-2"/>
                  <c:y val="-0.166904468744631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Σύνολα!$L$15:$L$17</c:f>
              <c:strCache>
                <c:ptCount val="3"/>
                <c:pt idx="0">
                  <c:v>Δημόσιος Τομέας</c:v>
                </c:pt>
                <c:pt idx="1">
                  <c:v>Ιδιωτικός Τομέας</c:v>
                </c:pt>
                <c:pt idx="2">
                  <c:v>Έχει εκλεγεί σε Πανεπιστήμιο/ΤΕΙ</c:v>
                </c:pt>
              </c:strCache>
            </c:strRef>
          </c:cat>
          <c:val>
            <c:numRef>
              <c:f>Σύνολα!$M$15:$M$17</c:f>
              <c:numCache>
                <c:formatCode>General</c:formatCode>
                <c:ptCount val="3"/>
                <c:pt idx="0">
                  <c:v>2</c:v>
                </c:pt>
                <c:pt idx="1">
                  <c:v>1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b="0"/>
            </a:pPr>
            <a:r>
              <a:rPr lang="el-GR" b="0"/>
              <a:t>Εξωτερικό</a:t>
            </a:r>
            <a:endParaRPr lang="en-US" b="0"/>
          </a:p>
        </c:rich>
      </c:tx>
      <c:layout>
        <c:manualLayout>
          <c:xMode val="edge"/>
          <c:yMode val="edge"/>
          <c:x val="0.67409915577563095"/>
          <c:y val="0.232211465494886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20193899935746401"/>
          <c:w val="0.91623711340206204"/>
          <c:h val="0.68010175404632101"/>
        </c:manualLayout>
      </c:layout>
      <c:pie3DChart>
        <c:varyColors val="1"/>
        <c:ser>
          <c:idx val="0"/>
          <c:order val="0"/>
          <c:spPr>
            <a:solidFill>
              <a:schemeClr val="accent3">
                <a:lumMod val="75000"/>
              </a:schemeClr>
            </a:solidFill>
          </c:spPr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Lbls>
            <c:dLbl>
              <c:idx val="0"/>
              <c:layout>
                <c:manualLayout>
                  <c:x val="0.32577563113889102"/>
                  <c:y val="-0.14671201461778299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31873975160321499"/>
                  <c:y val="0.56148005450995797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28683862326487541"/>
                  <c:y val="0.11278550108410444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Σύνολα!$L$19:$L$21</c:f>
              <c:strCache>
                <c:ptCount val="3"/>
                <c:pt idx="0">
                  <c:v>Δημόσιος Τομέας</c:v>
                </c:pt>
                <c:pt idx="1">
                  <c:v>Ιδιωτικός Τομέας</c:v>
                </c:pt>
                <c:pt idx="2">
                  <c:v>Έχει εκλεγεί σε Πανεπιστήμιο/ΤΕΙ</c:v>
                </c:pt>
              </c:strCache>
            </c:strRef>
          </c:cat>
          <c:val>
            <c:numRef>
              <c:f>Σύνολα!$M$19:$M$21</c:f>
              <c:numCache>
                <c:formatCode>General</c:formatCode>
                <c:ptCount val="3"/>
                <c:pt idx="0">
                  <c:v>2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'ΔΔ_Ελλάδα-Εξωτερικό'!$A$1:$A$2</c:f>
              <c:strCache>
                <c:ptCount val="2"/>
                <c:pt idx="0">
                  <c:v>Κυκλάδες</c:v>
                </c:pt>
                <c:pt idx="1">
                  <c:v>Αττική</c:v>
                </c:pt>
              </c:strCache>
            </c:strRef>
          </c:cat>
          <c:val>
            <c:numRef>
              <c:f>'ΔΔ_Ελλάδα-Εξωτερικό'!$D$1:$D$2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0766080"/>
        <c:axId val="111110976"/>
        <c:axId val="0"/>
      </c:bar3DChart>
      <c:catAx>
        <c:axId val="110766080"/>
        <c:scaling>
          <c:orientation val="minMax"/>
        </c:scaling>
        <c:delete val="1"/>
        <c:axPos val="b"/>
        <c:majorTickMark val="out"/>
        <c:minorTickMark val="none"/>
        <c:tickLblPos val="nextTo"/>
        <c:crossAx val="111110976"/>
        <c:crosses val="autoZero"/>
        <c:auto val="1"/>
        <c:lblAlgn val="ctr"/>
        <c:lblOffset val="100"/>
        <c:noMultiLvlLbl val="0"/>
      </c:catAx>
      <c:valAx>
        <c:axId val="11111097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107660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'ΔΔ_Ελλάδα-Εξωτερικό'!$F$1:$F$2</c:f>
              <c:strCache>
                <c:ptCount val="2"/>
                <c:pt idx="0">
                  <c:v>Austria</c:v>
                </c:pt>
                <c:pt idx="1">
                  <c:v>Germany</c:v>
                </c:pt>
              </c:strCache>
            </c:strRef>
          </c:cat>
          <c:val>
            <c:numRef>
              <c:f>'ΔΔ_Ελλάδα-Εξωτερικό'!$I$1:$I$2</c:f>
              <c:numCache>
                <c:formatCode>0%</c:formatCode>
                <c:ptCount val="2"/>
                <c:pt idx="0">
                  <c:v>0.5</c:v>
                </c:pt>
                <c:pt idx="1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0945792"/>
        <c:axId val="111113280"/>
        <c:axId val="0"/>
      </c:bar3DChart>
      <c:catAx>
        <c:axId val="110945792"/>
        <c:scaling>
          <c:orientation val="minMax"/>
        </c:scaling>
        <c:delete val="1"/>
        <c:axPos val="b"/>
        <c:majorTickMark val="out"/>
        <c:minorTickMark val="none"/>
        <c:tickLblPos val="nextTo"/>
        <c:crossAx val="111113280"/>
        <c:crosses val="autoZero"/>
        <c:auto val="1"/>
        <c:lblAlgn val="ctr"/>
        <c:lblOffset val="100"/>
        <c:noMultiLvlLbl val="0"/>
      </c:catAx>
      <c:valAx>
        <c:axId val="11111328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109457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explosion val="2"/>
          </c:dPt>
          <c:dPt>
            <c:idx val="1"/>
            <c:bubble3D val="0"/>
            <c:explosion val="9"/>
          </c:dPt>
          <c:dPt>
            <c:idx val="2"/>
            <c:bubble3D val="0"/>
            <c:explosion val="7"/>
          </c:dPt>
          <c:dPt>
            <c:idx val="3"/>
            <c:bubble3D val="0"/>
            <c:explosion val="9"/>
          </c:dPt>
          <c:dPt>
            <c:idx val="4"/>
            <c:bubble3D val="0"/>
          </c:dPt>
          <c:dLbls>
            <c:dLbl>
              <c:idx val="0"/>
              <c:layout>
                <c:manualLayout>
                  <c:x val="0.15348377296702501"/>
                  <c:y val="1.6106702031180298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40455028806323101"/>
                  <c:y val="0.179664397549714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40956246263642698"/>
                  <c:y val="0.310487126034314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40588016675395899"/>
                  <c:y val="0.4508254635099390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40912335798667898"/>
                  <c:y val="0.5930372403382310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l-G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Σύνολα!$L$23:$L$27</c:f>
              <c:strCache>
                <c:ptCount val="5"/>
                <c:pt idx="0">
                  <c:v>0 εώς 3 μήνες</c:v>
                </c:pt>
                <c:pt idx="1">
                  <c:v>3 έως 6 μήνες</c:v>
                </c:pt>
                <c:pt idx="2">
                  <c:v>6 έως 12 μήνες</c:v>
                </c:pt>
                <c:pt idx="3">
                  <c:v>12 έως 24 μήνες</c:v>
                </c:pt>
                <c:pt idx="4">
                  <c:v>24 μήνες και άνω</c:v>
                </c:pt>
              </c:strCache>
            </c:strRef>
          </c:cat>
          <c:val>
            <c:numRef>
              <c:f>Σύνολα!$M$23:$M$27</c:f>
              <c:numCache>
                <c:formatCode>General</c:formatCode>
                <c:ptCount val="5"/>
                <c:pt idx="0">
                  <c:v>7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>
          <a:latin typeface="Palatino Linotype"/>
          <a:cs typeface="Palatino Linotype"/>
        </a:defRPr>
      </a:pPr>
      <a:endParaRPr lang="el-G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97B5D-F1A7-4D4E-8A83-26C28B58F4B9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B947F0-BE54-4C1D-9622-5D01EFC53C57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94550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947F0-BE54-4C1D-9622-5D01EFC53C57}" type="slidenum">
              <a:rPr lang="el-GR" smtClean="0"/>
              <a:pPr/>
              <a:t>4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4062320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6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268288"/>
            <a:ext cx="6985000" cy="6480175"/>
          </a:xfrm>
          <a:prstGeom prst="rect">
            <a:avLst/>
          </a:prstGeom>
          <a:noFill/>
        </p:spPr>
      </p:pic>
      <p:sp>
        <p:nvSpPr>
          <p:cNvPr id="8" name="Rectangle 12"/>
          <p:cNvSpPr>
            <a:spLocks noChangeArrowheads="1"/>
          </p:cNvSpPr>
          <p:nvPr userDrawn="1"/>
        </p:nvSpPr>
        <p:spPr bwMode="auto">
          <a:xfrm>
            <a:off x="1116013" y="692150"/>
            <a:ext cx="69119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1" hangingPunct="1"/>
            <a:r>
              <a:rPr lang="el-GR" sz="1500" dirty="0">
                <a:solidFill>
                  <a:srgbClr val="E7E6B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Palatino Linotype" charset="0"/>
              </a:rPr>
              <a:t>Τμήμα </a:t>
            </a:r>
            <a:r>
              <a:rPr lang="el-GR" sz="1500" dirty="0" smtClean="0">
                <a:solidFill>
                  <a:srgbClr val="E7E6B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Palatino Linotype" charset="0"/>
              </a:rPr>
              <a:t>Μηχανικών Σχεδίασης Προϊόντων και Συστημάτων</a:t>
            </a:r>
            <a:endParaRPr lang="el-GR" sz="1800" b="1" dirty="0">
              <a:solidFill>
                <a:srgbClr val="E7E6B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Palatino Linotyp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067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60350"/>
            <a:ext cx="8210550" cy="1143000"/>
          </a:xfrm>
          <a:prstGeom prst="rect">
            <a:avLst/>
          </a:prstGeom>
          <a:noFill/>
        </p:spPr>
      </p:pic>
      <p:pic>
        <p:nvPicPr>
          <p:cNvPr id="9" name="Picture 4" descr="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872187"/>
            <a:ext cx="8229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/>
          </a:bodyPr>
          <a:lstStyle>
            <a:lvl1pPr>
              <a:defRPr lang="en-US" sz="2400" b="1" kern="1200" dirty="0">
                <a:solidFill>
                  <a:srgbClr val="E7E6B0"/>
                </a:solidFill>
                <a:latin typeface="Palatino Linotype" charset="0"/>
                <a:ea typeface="ＭＳ Ｐゴシック" charset="0"/>
                <a:cs typeface="+mn-cs"/>
              </a:defRPr>
            </a:lvl1pPr>
          </a:lstStyle>
          <a:p>
            <a:r>
              <a:rPr lang="el-GR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150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46056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844351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295347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9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608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06700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320910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984031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200172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  <a:solidFill>
            <a:srgbClr val="E7E6B0"/>
          </a:solidFill>
        </p:spPr>
        <p:txBody>
          <a:bodyPr lIns="234000" rIns="234000"/>
          <a:lstStyle/>
          <a:p>
            <a:pPr marL="533400" indent="-533400" algn="just" eaLnBrk="1" hangingPunct="1">
              <a:lnSpc>
                <a:spcPct val="105000"/>
              </a:lnSpc>
              <a:buFontTx/>
              <a:buNone/>
            </a:pPr>
            <a:endParaRPr lang="el-GR" sz="1400" dirty="0">
              <a:solidFill>
                <a:srgbClr val="696969"/>
              </a:solidFill>
              <a:latin typeface="Palatino Linotyp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071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D93027-FBB6-8048-AA94-9DB1F4A62460}" type="slidenum">
              <a:rPr lang="el-GR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972400957"/>
      </p:ext>
    </p:extLst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dirty="0" smtClean="0"/>
              <a:t>Click to edit Master text styles</a:t>
            </a:r>
          </a:p>
          <a:p>
            <a:pPr lvl="1"/>
            <a:r>
              <a:rPr lang="el-GR" dirty="0" smtClean="0"/>
              <a:t>Second level</a:t>
            </a:r>
          </a:p>
          <a:p>
            <a:pPr lvl="2"/>
            <a:r>
              <a:rPr lang="el-GR" dirty="0" smtClean="0"/>
              <a:t>Third level</a:t>
            </a:r>
          </a:p>
          <a:p>
            <a:pPr lvl="3"/>
            <a:r>
              <a:rPr lang="el-GR" dirty="0" smtClean="0"/>
              <a:t>Fourth level</a:t>
            </a:r>
          </a:p>
          <a:p>
            <a:pPr lvl="4"/>
            <a:r>
              <a:rPr lang="el-GR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B22BF-9BB5-4BFB-BCDF-D55D02951913}" type="datetimeFigureOut">
              <a:rPr lang="el-GR" smtClean="0"/>
              <a:pPr/>
              <a:t>25/10/2015</a:t>
            </a:fld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A5611-A6BF-4B86-AF64-5A5B477F9C8B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776385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ctr" defTabSz="457200" rtl="0" eaLnBrk="1" latinLnBrk="0" hangingPunct="1">
        <a:spcBef>
          <a:spcPct val="0"/>
        </a:spcBef>
        <a:buNone/>
        <a:defRPr lang="en-US" sz="2800" b="1" kern="1200" dirty="0" smtClean="0">
          <a:solidFill>
            <a:srgbClr val="E7E6B0"/>
          </a:solidFill>
          <a:latin typeface="Palatino Linotype" charset="0"/>
          <a:ea typeface="ＭＳ Ｐゴシック" charset="0"/>
          <a:cs typeface="+mn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el-GR" sz="1600" kern="1200" dirty="0" smtClean="0">
          <a:solidFill>
            <a:srgbClr val="696969"/>
          </a:solidFill>
          <a:latin typeface="Palatino Linotype" charset="0"/>
          <a:ea typeface="ＭＳ Ｐゴシック" charset="0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el-GR" sz="1600" kern="1200" dirty="0" smtClean="0">
          <a:solidFill>
            <a:srgbClr val="696969"/>
          </a:solidFill>
          <a:latin typeface="Palatino Linotype" charset="0"/>
          <a:ea typeface="ＭＳ Ｐゴシック" charset="0"/>
          <a:cs typeface="Palatino Linotype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el-GR" sz="1600" kern="1200" dirty="0" smtClean="0">
          <a:solidFill>
            <a:srgbClr val="696969"/>
          </a:solidFill>
          <a:latin typeface="Palatino Linotype" charset="0"/>
          <a:ea typeface="ＭＳ Ｐゴシック" charset="0"/>
          <a:cs typeface="Palatino Linotype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el-GR" sz="1600" kern="1200" dirty="0" smtClean="0">
          <a:solidFill>
            <a:srgbClr val="696969"/>
          </a:solidFill>
          <a:latin typeface="Palatino Linotype" charset="0"/>
          <a:ea typeface="ＭＳ Ｐゴシック" charset="0"/>
          <a:cs typeface="Palatino Linotype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en-US" sz="1600" kern="1200" dirty="0">
          <a:solidFill>
            <a:srgbClr val="696969"/>
          </a:solidFill>
          <a:latin typeface="Palatino Linotype" charset="0"/>
          <a:ea typeface="ＭＳ Ｐゴシック" charset="0"/>
          <a:cs typeface="Palatino Linotyp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043608" y="3260576"/>
            <a:ext cx="6984776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lang="el-GR" sz="1600" kern="1200" dirty="0" smtClean="0">
                <a:solidFill>
                  <a:srgbClr val="696969"/>
                </a:solidFill>
                <a:latin typeface="Palatino Linotype" charset="0"/>
                <a:ea typeface="ＭＳ Ｐゴシック" charset="0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lang="el-GR" sz="1600" kern="1200" dirty="0" smtClean="0">
                <a:solidFill>
                  <a:srgbClr val="696969"/>
                </a:solidFill>
                <a:latin typeface="Palatino Linotype" charset="0"/>
                <a:ea typeface="ＭＳ Ｐゴシック" charset="0"/>
                <a:cs typeface="Palatino Linotype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lang="el-GR" sz="1600" kern="1200" dirty="0" smtClean="0">
                <a:solidFill>
                  <a:srgbClr val="696969"/>
                </a:solidFill>
                <a:latin typeface="Palatino Linotype" charset="0"/>
                <a:ea typeface="ＭＳ Ｐゴシック" charset="0"/>
                <a:cs typeface="Palatino Linotype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lang="el-GR" sz="1600" kern="1200" dirty="0" smtClean="0">
                <a:solidFill>
                  <a:srgbClr val="696969"/>
                </a:solidFill>
                <a:latin typeface="Palatino Linotype" charset="0"/>
                <a:ea typeface="ＭＳ Ｐゴシック" charset="0"/>
                <a:cs typeface="Palatino Linotype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lang="en-US" sz="1600" kern="1200" dirty="0">
                <a:solidFill>
                  <a:srgbClr val="696969"/>
                </a:solidFill>
                <a:latin typeface="Palatino Linotype" charset="0"/>
                <a:ea typeface="ＭＳ Ｐゴシック" charset="0"/>
                <a:cs typeface="Palatino Linotype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l-GR" sz="2200" b="1" dirty="0" smtClean="0">
                <a:solidFill>
                  <a:srgbClr val="E7E6B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Ένταξη αποφοίτων στην Αγορά Εργασίας </a:t>
            </a:r>
          </a:p>
          <a:p>
            <a:pPr marL="0" indent="0" algn="ctr">
              <a:buFont typeface="Arial"/>
              <a:buNone/>
            </a:pPr>
            <a:endParaRPr lang="el-GR" sz="1400" dirty="0" smtClean="0">
              <a:solidFill>
                <a:srgbClr val="E7E6B0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0" indent="0" algn="ctr">
              <a:buFont typeface="Arial"/>
              <a:buNone/>
            </a:pPr>
            <a:r>
              <a:rPr lang="el-GR" sz="1400" dirty="0" smtClean="0">
                <a:solidFill>
                  <a:srgbClr val="E7E6B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Χρόνος διεξαγωγής έρευνας: Φεβρουάριος 2015 – Αύγουστος 2015</a:t>
            </a:r>
            <a:endParaRPr lang="el-GR" sz="1400" dirty="0">
              <a:solidFill>
                <a:srgbClr val="E7E6B0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Μηχανικών Σχεδίασης Προϊόντων και Συστημάτων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Ταυτότητα της έρευνας</a:t>
            </a:r>
            <a:endParaRPr lang="el-G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l-GR" dirty="0" smtClean="0"/>
              <a:t> 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203006"/>
              </p:ext>
            </p:extLst>
          </p:nvPr>
        </p:nvGraphicFramePr>
        <p:xfrm>
          <a:off x="467544" y="1340769"/>
          <a:ext cx="8208912" cy="446449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tl" rotWithShape="0">
                    <a:srgbClr val="FF0000">
                      <a:alpha val="0"/>
                    </a:srgbClr>
                  </a:outerShdw>
                </a:effectLst>
                <a:tableStyleId>{5940675A-B579-460E-94D1-54222C63F5DA}</a:tableStyleId>
              </a:tblPr>
              <a:tblGrid>
                <a:gridCol w="1641782"/>
                <a:gridCol w="6567130"/>
              </a:tblGrid>
              <a:tr h="5266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Ανάθεση</a:t>
                      </a:r>
                      <a:endParaRPr lang="en-US" sz="1400" b="1" dirty="0" smtClean="0">
                        <a:latin typeface="Palatino Linotype"/>
                        <a:cs typeface="Palatino Linotype"/>
                      </a:endParaRPr>
                    </a:p>
                    <a:p>
                      <a:pPr algn="ctr"/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Πανεπιστήμιο Αιγαίου (αυτεπιστασία)</a:t>
                      </a:r>
                      <a:endParaRPr lang="en-US" sz="1400" dirty="0" smtClean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526654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Τύπος /</a:t>
                      </a:r>
                    </a:p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Μέθοδος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Ποσοτική έρευνα με ατομικές συνεντεύξεις,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μέσω τηλεφωνικών κλήσεων και ηλεκτρονικού ταχυδρομείου, με χρήση δομημένου ερωτηματολογίου 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748922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Σκοπός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Καταγραφή παρούσας απασχόλησης,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αντικειμένου εργασίας, τόπου εργασίας και χρόνου εύρεσης πρώτης εργασίας, των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αποφοίτων του Τμήματος Μηχανικών Σχεδίασης Προϊόντων και Συστημάτων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960370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Πληθυσμός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400" kern="1200" dirty="0" smtClean="0">
                          <a:effectLst/>
                          <a:latin typeface="Palatino Linotype"/>
                          <a:cs typeface="Palatino Linotype"/>
                        </a:rPr>
                        <a:t>Απόφοιτοι Τμήματος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Μηχανικών Σχεδίασης Προϊόντων και Συστημάτων</a:t>
                      </a:r>
                      <a:r>
                        <a:rPr lang="el-GR" sz="1400" kern="1200" dirty="0" smtClean="0">
                          <a:effectLst/>
                          <a:latin typeface="Palatino Linotype"/>
                          <a:cs typeface="Palatino Linotype"/>
                        </a:rPr>
                        <a:t>:</a:t>
                      </a:r>
                      <a:r>
                        <a:rPr lang="el-GR" sz="1400" kern="1200" baseline="0" dirty="0" smtClean="0">
                          <a:effectLst/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lang="el-GR" sz="1400" kern="1200" dirty="0" smtClean="0">
                          <a:effectLst/>
                          <a:latin typeface="Palatino Linotype"/>
                          <a:cs typeface="Palatino Linotype"/>
                        </a:rPr>
                        <a:t>[α] Προπτυχιακού Προγράμματος Σπουδών, [β] Μεταπτυχιακού Προγράμματος Σπουδών, [γ] Διδάκτορες, από το</a:t>
                      </a:r>
                      <a:r>
                        <a:rPr lang="el-GR" sz="1400" kern="1200" baseline="0" dirty="0" smtClean="0">
                          <a:solidFill>
                            <a:srgbClr val="FF0000"/>
                          </a:solidFill>
                          <a:effectLst/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lang="el-GR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Palatino Linotype"/>
                          <a:cs typeface="Palatino Linotype"/>
                        </a:rPr>
                        <a:t>2006 </a:t>
                      </a:r>
                      <a:r>
                        <a:rPr lang="el-GR" sz="1400" kern="1200" dirty="0" smtClean="0">
                          <a:solidFill>
                            <a:schemeClr val="tx1"/>
                          </a:solidFill>
                          <a:effectLst/>
                          <a:latin typeface="Palatino Linotype"/>
                          <a:cs typeface="Palatino Linotype"/>
                        </a:rPr>
                        <a:t>(</a:t>
                      </a:r>
                      <a:r>
                        <a:rPr lang="el-GR" sz="1400" kern="1200" dirty="0" smtClean="0">
                          <a:effectLst/>
                          <a:latin typeface="Palatino Linotype"/>
                          <a:cs typeface="Palatino Linotype"/>
                        </a:rPr>
                        <a:t>έτος πρώτων αποφοίτων του Τμήματος) μέχρι το 2015 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526654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Περιοχή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Οι απόφοιτοι του Τμήματος Μηχανικών Σχεδίασης Προϊόντων και Συστημάτων</a:t>
                      </a:r>
                      <a:r>
                        <a:rPr lang="en-US" sz="1400" dirty="0" smtClean="0">
                          <a:latin typeface="Palatino Linotype"/>
                          <a:cs typeface="Palatino Linotype"/>
                        </a:rPr>
                        <a:t>,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 όπου και αν αυτοί κατοικούν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743512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Δείγμα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Ο συνολικός πληθυσμός των αποφοίτων, δηλαδή 391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άτομα.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Μέχρι 26.08.2015 πραγματοποιήθηκε επικοινωνία με 344 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αποφοίτους (88%), εκ των οποίων 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ανταποκρίθηκαν</a:t>
                      </a:r>
                      <a:r>
                        <a:rPr lang="el-GR" sz="1400" baseline="0" dirty="0" smtClean="0">
                          <a:latin typeface="Palatino Linotype"/>
                          <a:cs typeface="Palatino Linotype"/>
                        </a:rPr>
                        <a:t> 291</a:t>
                      </a: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 απόφοιτοι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  <a:tr h="431727">
                <a:tc>
                  <a:txBody>
                    <a:bodyPr/>
                    <a:lstStyle/>
                    <a:p>
                      <a:pPr algn="ctr"/>
                      <a:r>
                        <a:rPr lang="el-GR" sz="1400" b="1" dirty="0" smtClean="0">
                          <a:latin typeface="Palatino Linotype"/>
                          <a:cs typeface="Palatino Linotype"/>
                        </a:rPr>
                        <a:t>Χρόνος</a:t>
                      </a:r>
                      <a:endParaRPr lang="en-US" sz="1400" b="1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dirty="0" smtClean="0">
                          <a:latin typeface="Palatino Linotype"/>
                          <a:cs typeface="Palatino Linotype"/>
                        </a:rPr>
                        <a:t>Η έρευνα πραγματοποιήθηκε στο χρονικό διάστημα 01.02.2015 – 26.08.2015 </a:t>
                      </a:r>
                      <a:endParaRPr lang="en-US" sz="1400" dirty="0">
                        <a:latin typeface="Palatino Linotype"/>
                        <a:cs typeface="Palatino Linotype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037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052736"/>
            <a:ext cx="8229600" cy="3989388"/>
          </a:xfrm>
          <a:solidFill>
            <a:srgbClr val="E7E6B0"/>
          </a:solidFill>
        </p:spPr>
        <p:txBody>
          <a:bodyPr lIns="234000" rIns="234000"/>
          <a:lstStyle/>
          <a:p>
            <a:pPr marL="0" indent="0" algn="ctr">
              <a:buNone/>
            </a:pPr>
            <a:endParaRPr lang="el-GR" sz="4400" dirty="0" smtClean="0">
              <a:latin typeface="Palatino Linotype" charset="0"/>
            </a:endParaRPr>
          </a:p>
          <a:p>
            <a:pPr marL="0" indent="0" algn="ctr">
              <a:buNone/>
            </a:pPr>
            <a:r>
              <a:rPr lang="el-GR" sz="1400" dirty="0" smtClean="0">
                <a:latin typeface="Palatino Linotype" charset="0"/>
              </a:rPr>
              <a:t>Τμήμα Μηχανικών Σχεδίασης Προϊόντων και Συστημάτων</a:t>
            </a:r>
          </a:p>
          <a:p>
            <a:pPr marL="0" indent="0" algn="ctr">
              <a:buNone/>
            </a:pPr>
            <a:endParaRPr lang="el-GR" sz="1400" dirty="0" smtClean="0">
              <a:latin typeface="Palatino Linotype" charset="0"/>
            </a:endParaRPr>
          </a:p>
          <a:p>
            <a:pPr marL="0" indent="0" algn="ctr">
              <a:buNone/>
            </a:pPr>
            <a:r>
              <a:rPr lang="el-GR" sz="3200" dirty="0" smtClean="0">
                <a:latin typeface="Palatino Linotype" charset="0"/>
              </a:rPr>
              <a:t>Απόφοιτοι </a:t>
            </a:r>
          </a:p>
          <a:p>
            <a:pPr marL="0" indent="0" algn="ctr">
              <a:buNone/>
            </a:pPr>
            <a:r>
              <a:rPr lang="el-GR" sz="3200" dirty="0" smtClean="0">
                <a:latin typeface="Palatino Linotype" charset="0"/>
              </a:rPr>
              <a:t>Προγράμματος Προπτυχιακών Σπουδών</a:t>
            </a:r>
            <a:endParaRPr lang="el-GR" sz="3200" b="1" dirty="0">
              <a:solidFill>
                <a:srgbClr val="696969"/>
              </a:solidFill>
              <a:latin typeface="Palatino Linotype" charset="0"/>
            </a:endParaRPr>
          </a:p>
        </p:txBody>
      </p:sp>
      <p:pic>
        <p:nvPicPr>
          <p:cNvPr id="8196" name="Picture 6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734050"/>
            <a:ext cx="8229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829875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2286000" y="20574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Εργασιακή απασχόληση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7382763"/>
              </p:ext>
            </p:extLst>
          </p:nvPr>
        </p:nvGraphicFramePr>
        <p:xfrm>
          <a:off x="539552" y="1628800"/>
          <a:ext cx="8762171" cy="45371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triped Right Arrow 11"/>
          <p:cNvSpPr/>
          <p:nvPr/>
        </p:nvSpPr>
        <p:spPr>
          <a:xfrm rot="20776157">
            <a:off x="3739043" y="3185456"/>
            <a:ext cx="846505" cy="364310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Striped Right Arrow 12"/>
          <p:cNvSpPr/>
          <p:nvPr/>
        </p:nvSpPr>
        <p:spPr>
          <a:xfrm rot="1498421">
            <a:off x="3745237" y="3839127"/>
            <a:ext cx="846505" cy="364310"/>
          </a:xfrm>
          <a:prstGeom prst="stripedRightArrow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Επιλογή χώρας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233424"/>
              </p:ext>
            </p:extLst>
          </p:nvPr>
        </p:nvGraphicFramePr>
        <p:xfrm>
          <a:off x="0" y="2348880"/>
          <a:ext cx="4191463" cy="2518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Chart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105380"/>
              </p:ext>
            </p:extLst>
          </p:nvPr>
        </p:nvGraphicFramePr>
        <p:xfrm>
          <a:off x="4860032" y="980728"/>
          <a:ext cx="3872400" cy="28234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Chart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7142339"/>
              </p:ext>
            </p:extLst>
          </p:nvPr>
        </p:nvGraphicFramePr>
        <p:xfrm>
          <a:off x="4569987" y="2924944"/>
          <a:ext cx="4574013" cy="30352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4114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triped Right Arrow 5"/>
          <p:cNvSpPr/>
          <p:nvPr/>
        </p:nvSpPr>
        <p:spPr>
          <a:xfrm>
            <a:off x="4427984" y="3429000"/>
            <a:ext cx="846505" cy="364310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Πρακτική Άσκηση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5289"/>
              </p:ext>
            </p:extLst>
          </p:nvPr>
        </p:nvGraphicFramePr>
        <p:xfrm>
          <a:off x="0" y="1916832"/>
          <a:ext cx="4639733" cy="29760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3938623"/>
              </p:ext>
            </p:extLst>
          </p:nvPr>
        </p:nvGraphicFramePr>
        <p:xfrm>
          <a:off x="5004048" y="1916832"/>
          <a:ext cx="4281276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3879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>
          <a:xfrm>
            <a:off x="446856" y="1340768"/>
            <a:ext cx="8229600" cy="4429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Τόπος τρέχουσας εργασίας στην Ελλάδα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8437263"/>
              </p:ext>
            </p:extLst>
          </p:nvPr>
        </p:nvGraphicFramePr>
        <p:xfrm>
          <a:off x="1331640" y="1484784"/>
          <a:ext cx="6640140" cy="39337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4121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Άλλη χώρα τρέχουσας εργασίας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1568560"/>
              </p:ext>
            </p:extLst>
          </p:nvPr>
        </p:nvGraphicFramePr>
        <p:xfrm>
          <a:off x="1739686" y="1556792"/>
          <a:ext cx="6006414" cy="3603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5317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</a:t>
            </a:r>
            <a: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Προπτυχιακών Σπουδών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Μέσος χρόνος εύρεσης πρώτης εργασίας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3089472"/>
              </p:ext>
            </p:extLst>
          </p:nvPr>
        </p:nvGraphicFramePr>
        <p:xfrm>
          <a:off x="611560" y="1196752"/>
          <a:ext cx="8259390" cy="5087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9537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052736"/>
            <a:ext cx="8496944" cy="3989388"/>
          </a:xfrm>
          <a:solidFill>
            <a:srgbClr val="E7E6B0"/>
          </a:solidFill>
        </p:spPr>
        <p:txBody>
          <a:bodyPr lIns="234000" rIns="234000">
            <a:normAutofit lnSpcReduction="10000"/>
          </a:bodyPr>
          <a:lstStyle/>
          <a:p>
            <a:pPr marL="0" indent="0" algn="ctr">
              <a:buNone/>
            </a:pPr>
            <a:endParaRPr lang="el-GR" sz="4400" dirty="0" smtClean="0">
              <a:latin typeface="Palatino Linotype" charset="0"/>
            </a:endParaRPr>
          </a:p>
          <a:p>
            <a:pPr marL="0" indent="0" algn="ctr">
              <a:buNone/>
            </a:pPr>
            <a:r>
              <a:rPr lang="el-GR" sz="1400" dirty="0"/>
              <a:t>Τμήμα </a:t>
            </a:r>
            <a:r>
              <a:rPr lang="el-GR" sz="1400" dirty="0" smtClean="0"/>
              <a:t>Μηχανικών Σχεδίασης Προϊόντων και Συστημάτων</a:t>
            </a:r>
          </a:p>
          <a:p>
            <a:pPr marL="0" indent="0" algn="ctr">
              <a:buNone/>
            </a:pPr>
            <a:endParaRPr lang="el-GR" sz="3200" dirty="0"/>
          </a:p>
          <a:p>
            <a:pPr marL="0" indent="0" algn="ctr">
              <a:buNone/>
            </a:pPr>
            <a:r>
              <a:rPr lang="el-GR" sz="3200" dirty="0" smtClean="0"/>
              <a:t>Απόφοιτοι </a:t>
            </a:r>
            <a:endParaRPr lang="el-GR" sz="3200" dirty="0"/>
          </a:p>
          <a:p>
            <a:pPr marL="0" indent="0" algn="ctr">
              <a:buNone/>
            </a:pPr>
            <a:r>
              <a:rPr lang="el-GR" sz="3200" dirty="0"/>
              <a:t>Προγράμματος </a:t>
            </a:r>
            <a:r>
              <a:rPr lang="el-GR" sz="3200" dirty="0" smtClean="0"/>
              <a:t>Μεταπτυχιακών Σπουδών </a:t>
            </a:r>
            <a:r>
              <a:rPr lang="el-GR" sz="2800" dirty="0" smtClean="0"/>
              <a:t>Κατεύθυνση 1: Ολιστικά Εναλλακτικά Θεραπευτικά Συστήματα – Κλασική Ομοιοπαθητική </a:t>
            </a:r>
            <a:endParaRPr lang="el-GR" sz="2800" b="1" dirty="0"/>
          </a:p>
        </p:txBody>
      </p:sp>
      <p:pic>
        <p:nvPicPr>
          <p:cNvPr id="8196" name="Picture 6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734050"/>
            <a:ext cx="8229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090365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 </a:t>
            </a: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Μεταπτυχιακών Σπουδών – Ολιστικά Εναλλακτικά Θεραπευτικά Συστήματα – Κλασική Ομοιοπαθητική:</a:t>
            </a:r>
            <a:b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Εργασιακή απασχόληση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7795988"/>
              </p:ext>
            </p:extLst>
          </p:nvPr>
        </p:nvGraphicFramePr>
        <p:xfrm>
          <a:off x="0" y="1484784"/>
          <a:ext cx="10151228" cy="4382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5060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triped Right Arrow 10"/>
          <p:cNvSpPr/>
          <p:nvPr/>
        </p:nvSpPr>
        <p:spPr>
          <a:xfrm rot="20776157">
            <a:off x="3955069" y="3164218"/>
            <a:ext cx="846505" cy="364310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triped Right Arrow 11"/>
          <p:cNvSpPr/>
          <p:nvPr/>
        </p:nvSpPr>
        <p:spPr>
          <a:xfrm rot="1498421">
            <a:off x="3980848" y="3708704"/>
            <a:ext cx="846505" cy="364310"/>
          </a:xfrm>
          <a:prstGeom prst="stripedRightArrow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 </a:t>
            </a: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Μεταπτυχιακών Σπουδών – Ολιστικά Εναλλακτικά Θεραπευτικά Συστήματα – Κλασική Ομοιοπαθητική:</a:t>
            </a:r>
            <a:b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Επιλογή χώρας εργασίας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6918818"/>
              </p:ext>
            </p:extLst>
          </p:nvPr>
        </p:nvGraphicFramePr>
        <p:xfrm>
          <a:off x="0" y="1916832"/>
          <a:ext cx="4646885" cy="3294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1036989"/>
              </p:ext>
            </p:extLst>
          </p:nvPr>
        </p:nvGraphicFramePr>
        <p:xfrm>
          <a:off x="4211960" y="1196752"/>
          <a:ext cx="4538134" cy="2832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Chart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0494890"/>
              </p:ext>
            </p:extLst>
          </p:nvPr>
        </p:nvGraphicFramePr>
        <p:xfrm>
          <a:off x="4427984" y="3573016"/>
          <a:ext cx="4500034" cy="24850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9" name="Straight Connector 18"/>
          <p:cNvCxnSpPr/>
          <p:nvPr/>
        </p:nvCxnSpPr>
        <p:spPr>
          <a:xfrm>
            <a:off x="7884368" y="5229200"/>
            <a:ext cx="144016" cy="72008"/>
          </a:xfrm>
          <a:prstGeom prst="line">
            <a:avLst/>
          </a:prstGeom>
          <a:ln w="127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872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 </a:t>
            </a: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Μεταπτυχιακών Σπουδών – Ολιστικά Εναλλακτικά Θεραπευτικά Συστήματα – Κλασική Ομοιοπαθητική:</a:t>
            </a:r>
            <a:b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Τόπος τρέχουσας εργασίας στην Ελλάδα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1506505"/>
              </p:ext>
            </p:extLst>
          </p:nvPr>
        </p:nvGraphicFramePr>
        <p:xfrm>
          <a:off x="1403648" y="1556792"/>
          <a:ext cx="6606480" cy="3963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5271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 </a:t>
            </a: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Μεταπτυχιακών Σπουδών – Ολιστικά Εναλλακτικά Θεραπευτικά Συστήματα – Κλασική Ομοιοπαθητική:</a:t>
            </a:r>
            <a:b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Άλλη χώρα τρέχουσας εργασίας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0396725"/>
              </p:ext>
            </p:extLst>
          </p:nvPr>
        </p:nvGraphicFramePr>
        <p:xfrm>
          <a:off x="2286000" y="1819275"/>
          <a:ext cx="4230216" cy="29787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extBox 11"/>
          <p:cNvSpPr txBox="1"/>
          <p:nvPr/>
        </p:nvSpPr>
        <p:spPr>
          <a:xfrm rot="19006850">
            <a:off x="3766553" y="4790439"/>
            <a:ext cx="72008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dirty="0" smtClean="0">
                <a:latin typeface="Palatino Linotype"/>
                <a:cs typeface="Palatino Linotype"/>
              </a:rPr>
              <a:t>UK</a:t>
            </a:r>
            <a:endParaRPr lang="en-US" sz="1050" dirty="0">
              <a:latin typeface="Palatino Linotype"/>
              <a:cs typeface="Palatino Linotype"/>
            </a:endParaRPr>
          </a:p>
        </p:txBody>
      </p:sp>
    </p:spTree>
    <p:extLst>
      <p:ext uri="{BB962C8B-B14F-4D97-AF65-F5344CB8AC3E}">
        <p14:creationId xmlns:p14="http://schemas.microsoft.com/office/powerpoint/2010/main" val="182787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 </a:t>
            </a: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Μεταπτυχιακών Σπουδών – Ολιστικά Εναλλακτικά Θεραπευτικά Συστήματα – Κλασική Ομοιοπαθητική:</a:t>
            </a:r>
            <a:b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Μέσος χρόνος εύρεσης πρώτης εργασίας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1826690"/>
              </p:ext>
            </p:extLst>
          </p:nvPr>
        </p:nvGraphicFramePr>
        <p:xfrm>
          <a:off x="827584" y="1412776"/>
          <a:ext cx="7755627" cy="442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664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052736"/>
            <a:ext cx="8496944" cy="3989388"/>
          </a:xfrm>
          <a:solidFill>
            <a:srgbClr val="E7E6B0"/>
          </a:solidFill>
        </p:spPr>
        <p:txBody>
          <a:bodyPr lIns="234000" rIns="234000">
            <a:normAutofit/>
          </a:bodyPr>
          <a:lstStyle/>
          <a:p>
            <a:pPr marL="0" indent="0" algn="ctr">
              <a:buNone/>
            </a:pPr>
            <a:endParaRPr lang="el-GR" sz="4400" dirty="0" smtClean="0">
              <a:latin typeface="Palatino Linotype" charset="0"/>
            </a:endParaRPr>
          </a:p>
          <a:p>
            <a:pPr marL="0" indent="0" algn="ctr">
              <a:buNone/>
            </a:pPr>
            <a:r>
              <a:rPr lang="el-GR" sz="1400" dirty="0"/>
              <a:t>Τμήμα </a:t>
            </a:r>
            <a:r>
              <a:rPr lang="el-GR" sz="1400" dirty="0" smtClean="0"/>
              <a:t>Μηχανικών Σχεδίασης Προϊόντων και Συστημάτων</a:t>
            </a:r>
          </a:p>
          <a:p>
            <a:pPr marL="0" indent="0" algn="ctr">
              <a:buNone/>
            </a:pPr>
            <a:endParaRPr lang="el-GR" sz="3200" dirty="0"/>
          </a:p>
          <a:p>
            <a:pPr marL="0" indent="0" algn="ctr">
              <a:buNone/>
            </a:pPr>
            <a:r>
              <a:rPr lang="el-GR" sz="3200" dirty="0" smtClean="0"/>
              <a:t>Απόφοιτοι </a:t>
            </a:r>
            <a:endParaRPr lang="el-GR" sz="3200" dirty="0"/>
          </a:p>
          <a:p>
            <a:pPr marL="0" indent="0" algn="ctr">
              <a:buNone/>
            </a:pPr>
            <a:r>
              <a:rPr lang="el-GR" sz="3200" dirty="0"/>
              <a:t>Προγράμματος </a:t>
            </a:r>
            <a:r>
              <a:rPr lang="el-GR" sz="3200" dirty="0" smtClean="0"/>
              <a:t>Μεταπτυχιακών Σπουδών </a:t>
            </a:r>
            <a:r>
              <a:rPr lang="el-GR" sz="2800" dirty="0" smtClean="0"/>
              <a:t>Κατεύθυνση 2: Σχεδίαση Διαδραστικών και Βιομηχανικών Προϊόντων και Συστημάτων</a:t>
            </a:r>
            <a:endParaRPr lang="el-GR" sz="2800" b="1" dirty="0"/>
          </a:p>
        </p:txBody>
      </p:sp>
      <p:pic>
        <p:nvPicPr>
          <p:cNvPr id="8196" name="Picture 6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734050"/>
            <a:ext cx="8229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865391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 </a:t>
            </a: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Μεταπτυχιακών Σπουδών – Σχεδίαση Διαδραστικών και Βιομηχανικών Προϊόντων και Συστημάτων:</a:t>
            </a:r>
            <a:b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Εργασιακή απασχόληση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4451956"/>
              </p:ext>
            </p:extLst>
          </p:nvPr>
        </p:nvGraphicFramePr>
        <p:xfrm>
          <a:off x="251521" y="1546776"/>
          <a:ext cx="9577064" cy="4122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4277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triped Right Arrow 10"/>
          <p:cNvSpPr/>
          <p:nvPr/>
        </p:nvSpPr>
        <p:spPr>
          <a:xfrm>
            <a:off x="3995936" y="3424730"/>
            <a:ext cx="846505" cy="364310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 </a:t>
            </a: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Μεταπτυχιακών Σπουδών – Σχεδίαση Διαδραστικών και Βιομηχανικών Προϊόντων και Συστημάτων:</a:t>
            </a:r>
            <a:b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Επιλογή χώρας εργασίας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3344782"/>
              </p:ext>
            </p:extLst>
          </p:nvPr>
        </p:nvGraphicFramePr>
        <p:xfrm>
          <a:off x="-180528" y="2132856"/>
          <a:ext cx="4852676" cy="2772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495349"/>
              </p:ext>
            </p:extLst>
          </p:nvPr>
        </p:nvGraphicFramePr>
        <p:xfrm>
          <a:off x="4283968" y="2204864"/>
          <a:ext cx="4432596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8213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 </a:t>
            </a: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Μεταπτυχιακών Σπουδών – Σχεδίαση Διαδραστικών και Βιομηχανικών Προϊόντων και Συστημάτων:</a:t>
            </a:r>
            <a:b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</a:t>
            </a: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όπος τρέχουσας εργασίας στην Ελλάδα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5852022"/>
              </p:ext>
            </p:extLst>
          </p:nvPr>
        </p:nvGraphicFramePr>
        <p:xfrm>
          <a:off x="1907704" y="1700808"/>
          <a:ext cx="5472608" cy="32835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 rot="19006850">
            <a:off x="2617060" y="5009266"/>
            <a:ext cx="72008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1050" dirty="0" smtClean="0">
                <a:latin typeface="Palatino Linotype"/>
                <a:cs typeface="Palatino Linotype"/>
              </a:rPr>
              <a:t>Αττική</a:t>
            </a:r>
            <a:endParaRPr lang="en-US" sz="1050" dirty="0">
              <a:latin typeface="Palatino Linotype"/>
              <a:cs typeface="Palatino Linotype"/>
            </a:endParaRPr>
          </a:p>
        </p:txBody>
      </p:sp>
      <p:sp>
        <p:nvSpPr>
          <p:cNvPr id="10" name="TextBox 9"/>
          <p:cNvSpPr txBox="1"/>
          <p:nvPr/>
        </p:nvSpPr>
        <p:spPr>
          <a:xfrm rot="19006850">
            <a:off x="3328098" y="5098419"/>
            <a:ext cx="98046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1050" dirty="0" smtClean="0">
                <a:latin typeface="Palatino Linotype"/>
                <a:cs typeface="Palatino Linotype"/>
              </a:rPr>
              <a:t>Κυκλάδες</a:t>
            </a:r>
            <a:endParaRPr lang="en-US" sz="1050" dirty="0">
              <a:latin typeface="Palatino Linotype"/>
              <a:cs typeface="Palatino Linotype"/>
            </a:endParaRPr>
          </a:p>
        </p:txBody>
      </p:sp>
      <p:sp>
        <p:nvSpPr>
          <p:cNvPr id="12" name="TextBox 11"/>
          <p:cNvSpPr txBox="1"/>
          <p:nvPr/>
        </p:nvSpPr>
        <p:spPr>
          <a:xfrm rot="19006850">
            <a:off x="4301526" y="5120655"/>
            <a:ext cx="104540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1050" dirty="0" smtClean="0">
                <a:latin typeface="Palatino Linotype"/>
                <a:cs typeface="Palatino Linotype"/>
              </a:rPr>
              <a:t>Δωδεκάνησα</a:t>
            </a:r>
            <a:endParaRPr lang="en-US" sz="1050" dirty="0">
              <a:latin typeface="Palatino Linotype"/>
              <a:cs typeface="Palatino Linotype"/>
            </a:endParaRPr>
          </a:p>
        </p:txBody>
      </p:sp>
      <p:sp>
        <p:nvSpPr>
          <p:cNvPr id="13" name="TextBox 12"/>
          <p:cNvSpPr txBox="1"/>
          <p:nvPr/>
        </p:nvSpPr>
        <p:spPr>
          <a:xfrm rot="19006850">
            <a:off x="5216456" y="5149070"/>
            <a:ext cx="112839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1050" dirty="0" smtClean="0">
                <a:latin typeface="Palatino Linotype"/>
                <a:cs typeface="Palatino Linotype"/>
              </a:rPr>
              <a:t>Θεσσαλονίκη</a:t>
            </a:r>
            <a:endParaRPr lang="en-US" sz="1050" dirty="0">
              <a:latin typeface="Palatino Linotype"/>
              <a:cs typeface="Palatino Linotype"/>
            </a:endParaRPr>
          </a:p>
        </p:txBody>
      </p:sp>
    </p:spTree>
    <p:extLst>
      <p:ext uri="{BB962C8B-B14F-4D97-AF65-F5344CB8AC3E}">
        <p14:creationId xmlns:p14="http://schemas.microsoft.com/office/powerpoint/2010/main" val="78965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l-GR" sz="1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</a:t>
            </a:r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Μηχανικών Σχεδίασης Προϊόντων και Συστημάτων </a:t>
            </a: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Προγράμματος </a:t>
            </a:r>
            <a: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Μεταπτυχιακών Σπουδών – Σχεδίαση Διαδραστικών και Βιομηχανικών Προϊόντων και Συστημάτων:</a:t>
            </a:r>
            <a:br>
              <a:rPr lang="el-G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Μέσος χρόνος εύρεσης πρώτης εργασίας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2628601"/>
              </p:ext>
            </p:extLst>
          </p:nvPr>
        </p:nvGraphicFramePr>
        <p:xfrm>
          <a:off x="755576" y="1340768"/>
          <a:ext cx="7920880" cy="46199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7907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052736"/>
            <a:ext cx="8229600" cy="3989388"/>
          </a:xfrm>
          <a:solidFill>
            <a:srgbClr val="E7E6B0"/>
          </a:solidFill>
        </p:spPr>
        <p:txBody>
          <a:bodyPr lIns="234000" rIns="234000">
            <a:normAutofit/>
          </a:bodyPr>
          <a:lstStyle/>
          <a:p>
            <a:pPr marL="0" indent="0" algn="ctr">
              <a:buNone/>
            </a:pPr>
            <a:endParaRPr lang="el-GR" sz="4400" dirty="0" smtClean="0">
              <a:latin typeface="Palatino Linotype" charset="0"/>
            </a:endParaRPr>
          </a:p>
          <a:p>
            <a:pPr marL="0" indent="0" algn="ctr">
              <a:buNone/>
            </a:pPr>
            <a:r>
              <a:rPr lang="el-GR" sz="1500" dirty="0" smtClean="0"/>
              <a:t>Τμήμα Μηχανικών Σχεδίασης Προϊόντων και Συστημάτων</a:t>
            </a:r>
          </a:p>
          <a:p>
            <a:pPr marL="0" indent="0" algn="ctr">
              <a:buNone/>
            </a:pPr>
            <a:r>
              <a:rPr lang="el-GR" sz="4400" dirty="0" smtClean="0"/>
              <a:t>Απόφοιτοι </a:t>
            </a:r>
            <a:r>
              <a:rPr lang="el-GR" sz="4400" dirty="0" smtClean="0">
                <a:latin typeface="Palatino Linotype" charset="0"/>
              </a:rPr>
              <a:t>Διδάκτορες</a:t>
            </a:r>
            <a:endParaRPr lang="el-GR" sz="2000" b="1" dirty="0">
              <a:solidFill>
                <a:srgbClr val="696969"/>
              </a:solidFill>
              <a:latin typeface="Palatino Linotype" charset="0"/>
            </a:endParaRPr>
          </a:p>
        </p:txBody>
      </p:sp>
      <p:pic>
        <p:nvPicPr>
          <p:cNvPr id="8196" name="Picture 6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734050"/>
            <a:ext cx="8229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886192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Title 2"/>
          <p:cNvSpPr txBox="1"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lang="en-US" sz="2400" b="1" kern="1200" dirty="0">
                <a:solidFill>
                  <a:srgbClr val="E7E6B0"/>
                </a:solidFill>
                <a:latin typeface="Palatino Linotype" charset="0"/>
                <a:ea typeface="ＭＳ Ｐゴシック" charset="0"/>
                <a:cs typeface="+mn-cs"/>
              </a:defRPr>
            </a:lvl1pPr>
          </a:lstStyle>
          <a:p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Μηχανικών Σχεδίασης Προϊόντων και Συστημάτων </a:t>
            </a:r>
            <a:r>
              <a:rPr lang="el-G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Διδάκτορες: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Εργασιακή Απασχόληση</a:t>
            </a:r>
            <a:endParaRPr lang="el-G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9323285"/>
              </p:ext>
            </p:extLst>
          </p:nvPr>
        </p:nvGraphicFramePr>
        <p:xfrm>
          <a:off x="1331640" y="1137754"/>
          <a:ext cx="6840760" cy="43930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1004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triped Right Arrow 6"/>
          <p:cNvSpPr/>
          <p:nvPr/>
        </p:nvSpPr>
        <p:spPr>
          <a:xfrm rot="20319687">
            <a:off x="3400196" y="2923165"/>
            <a:ext cx="846505" cy="364310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triped Right Arrow 11"/>
          <p:cNvSpPr/>
          <p:nvPr/>
        </p:nvSpPr>
        <p:spPr>
          <a:xfrm rot="1498421">
            <a:off x="3400130" y="3662675"/>
            <a:ext cx="846505" cy="364310"/>
          </a:xfrm>
          <a:prstGeom prst="stripedRightArrow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2"/>
          <p:cNvSpPr txBox="1">
            <a:spLocks noGrp="1"/>
          </p:cNvSpPr>
          <p:nvPr>
            <p:ph type="title"/>
          </p:nvPr>
        </p:nvSpPr>
        <p:spPr>
          <a:xfrm>
            <a:off x="457200" y="260648"/>
            <a:ext cx="822960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lang="en-US" sz="2400" b="1" kern="1200" dirty="0">
                <a:solidFill>
                  <a:srgbClr val="E7E6B0"/>
                </a:solidFill>
                <a:latin typeface="Palatino Linotype" charset="0"/>
                <a:ea typeface="ＭＳ Ｐゴシック" charset="0"/>
                <a:cs typeface="+mn-cs"/>
              </a:defRPr>
            </a:lvl1pPr>
          </a:lstStyle>
          <a:p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Μηχανικών Σχεδίασης Προϊόντων και Συστημάτων</a:t>
            </a:r>
            <a:r>
              <a:rPr lang="el-G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l-G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Διδάκτορες: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Επιλογή χώρας εργασίας</a:t>
            </a:r>
            <a:endParaRPr lang="el-G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7524328" y="5157192"/>
            <a:ext cx="216024" cy="144016"/>
          </a:xfrm>
          <a:prstGeom prst="line">
            <a:avLst/>
          </a:prstGeom>
          <a:ln w="127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2917737"/>
              </p:ext>
            </p:extLst>
          </p:nvPr>
        </p:nvGraphicFramePr>
        <p:xfrm>
          <a:off x="-108520" y="2204864"/>
          <a:ext cx="3965016" cy="2428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6223683"/>
              </p:ext>
            </p:extLst>
          </p:nvPr>
        </p:nvGraphicFramePr>
        <p:xfrm>
          <a:off x="3851920" y="1124744"/>
          <a:ext cx="5185198" cy="29731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3687417"/>
              </p:ext>
            </p:extLst>
          </p:nvPr>
        </p:nvGraphicFramePr>
        <p:xfrm>
          <a:off x="4205607" y="3573016"/>
          <a:ext cx="4927600" cy="25103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68273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itle 2"/>
          <p:cNvSpPr txBox="1"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lang="en-US" sz="2400" b="1" kern="1200" dirty="0">
                <a:solidFill>
                  <a:srgbClr val="E7E6B0"/>
                </a:solidFill>
                <a:latin typeface="Palatino Linotype" charset="0"/>
                <a:ea typeface="ＭＳ Ｐゴシック" charset="0"/>
                <a:cs typeface="+mn-cs"/>
              </a:defRPr>
            </a:lvl1pPr>
          </a:lstStyle>
          <a:p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Μηχανικών Σχεδίασης Προϊόντων και Συστημάτων </a:t>
            </a:r>
            <a:r>
              <a:rPr lang="el-G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Διδάκτορες: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Τόπος τρέχουσας εργασίας στην Ελλάδα</a:t>
            </a:r>
            <a:endParaRPr lang="el-G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3521523"/>
              </p:ext>
            </p:extLst>
          </p:nvPr>
        </p:nvGraphicFramePr>
        <p:xfrm>
          <a:off x="2195736" y="1916832"/>
          <a:ext cx="5046307" cy="302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 rot="19006850">
            <a:off x="3006189" y="5061739"/>
            <a:ext cx="9642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1100" dirty="0" smtClean="0">
                <a:latin typeface="Palatino Linotype"/>
                <a:cs typeface="Palatino Linotype"/>
              </a:rPr>
              <a:t>Κυκλάδες</a:t>
            </a:r>
            <a:endParaRPr lang="en-US" sz="1100" dirty="0">
              <a:latin typeface="Palatino Linotype"/>
              <a:cs typeface="Palatino Linotype"/>
            </a:endParaRPr>
          </a:p>
        </p:txBody>
      </p:sp>
      <p:sp>
        <p:nvSpPr>
          <p:cNvPr id="10" name="TextBox 9"/>
          <p:cNvSpPr txBox="1"/>
          <p:nvPr/>
        </p:nvSpPr>
        <p:spPr>
          <a:xfrm rot="19006850">
            <a:off x="4746823" y="5019803"/>
            <a:ext cx="9642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1100" dirty="0" smtClean="0">
                <a:latin typeface="Palatino Linotype"/>
                <a:cs typeface="Palatino Linotype"/>
              </a:rPr>
              <a:t>Αττική</a:t>
            </a:r>
            <a:endParaRPr lang="en-US" sz="1100" dirty="0">
              <a:latin typeface="Palatino Linotype"/>
              <a:cs typeface="Palatino Linotype"/>
            </a:endParaRPr>
          </a:p>
        </p:txBody>
      </p:sp>
    </p:spTree>
    <p:extLst>
      <p:ext uri="{BB962C8B-B14F-4D97-AF65-F5344CB8AC3E}">
        <p14:creationId xmlns:p14="http://schemas.microsoft.com/office/powerpoint/2010/main" val="314921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 rot="19006850">
            <a:off x="3145199" y="4930608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 smtClean="0">
                <a:latin typeface="Palatino Linotype"/>
                <a:cs typeface="Palatino Linotype"/>
              </a:rPr>
              <a:t>Austria</a:t>
            </a:r>
            <a:endParaRPr lang="en-US" sz="1100" dirty="0">
              <a:latin typeface="Palatino Linotype"/>
              <a:cs typeface="Palatino Linotype"/>
            </a:endParaRPr>
          </a:p>
        </p:txBody>
      </p:sp>
      <p:sp>
        <p:nvSpPr>
          <p:cNvPr id="8" name="Title 2"/>
          <p:cNvSpPr txBox="1"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lang="en-US" sz="2400" b="1" kern="1200" dirty="0">
                <a:solidFill>
                  <a:srgbClr val="E7E6B0"/>
                </a:solidFill>
                <a:latin typeface="Palatino Linotype" charset="0"/>
                <a:ea typeface="ＭＳ Ｐゴシック" charset="0"/>
                <a:cs typeface="+mn-cs"/>
              </a:defRPr>
            </a:lvl1pPr>
          </a:lstStyle>
          <a:p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Μηχανικών Σχεδίασης Προϊόντων και Συστημάτων </a:t>
            </a:r>
            <a:r>
              <a:rPr lang="el-G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Διδάκτορες: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Χώρα τρέχουσας εργασίας εκτός Ελλάδος</a:t>
            </a:r>
            <a:endParaRPr lang="el-G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3881243"/>
              </p:ext>
            </p:extLst>
          </p:nvPr>
        </p:nvGraphicFramePr>
        <p:xfrm>
          <a:off x="2051720" y="1700808"/>
          <a:ext cx="5280587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 rot="19006850">
            <a:off x="4939605" y="4993470"/>
            <a:ext cx="8873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 smtClean="0">
                <a:latin typeface="Palatino Linotype"/>
                <a:cs typeface="Palatino Linotype"/>
              </a:rPr>
              <a:t>Germany</a:t>
            </a:r>
            <a:endParaRPr lang="en-US" sz="1100" dirty="0">
              <a:latin typeface="Palatino Linotype"/>
              <a:cs typeface="Palatino Linotype"/>
            </a:endParaRPr>
          </a:p>
        </p:txBody>
      </p:sp>
    </p:spTree>
    <p:extLst>
      <p:ext uri="{BB962C8B-B14F-4D97-AF65-F5344CB8AC3E}">
        <p14:creationId xmlns:p14="http://schemas.microsoft.com/office/powerpoint/2010/main" val="398053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>
          <a:xfrm>
            <a:off x="468313" y="1340768"/>
            <a:ext cx="8229600" cy="4429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Title 2"/>
          <p:cNvSpPr txBox="1"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lang="en-US" sz="2400" b="1" kern="1200" dirty="0">
                <a:solidFill>
                  <a:srgbClr val="E7E6B0"/>
                </a:solidFill>
                <a:latin typeface="Palatino Linotype" charset="0"/>
                <a:ea typeface="ＭＳ Ｐゴシック" charset="0"/>
                <a:cs typeface="+mn-cs"/>
              </a:defRPr>
            </a:lvl1pPr>
          </a:lstStyle>
          <a:p>
            <a:r>
              <a:rPr lang="el-GR" sz="1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Μηχανικών Σχεδίασης Προϊόντων και Συστημάτων </a:t>
            </a:r>
            <a:r>
              <a:rPr lang="el-G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Απόφοιτοι Διδάκτορες: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l-G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Μέσος χρόνος εύρεσης πρώτης εργασίας</a:t>
            </a:r>
            <a:endParaRPr lang="el-G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0634773"/>
              </p:ext>
            </p:extLst>
          </p:nvPr>
        </p:nvGraphicFramePr>
        <p:xfrm>
          <a:off x="1835696" y="1772816"/>
          <a:ext cx="6048672" cy="3773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2888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Τμήμα Μηχανικών Σχεδίασης Προϊόντων και Συστημάτων</a:t>
            </a:r>
            <a:endParaRPr 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Placeholder 1"/>
          <p:cNvSpPr>
            <a:spLocks noGrp="1"/>
          </p:cNvSpPr>
          <p:nvPr>
            <p:ph type="body" idx="13"/>
          </p:nvPr>
        </p:nvSpPr>
        <p:spPr>
          <a:xfrm>
            <a:off x="468313" y="1357313"/>
            <a:ext cx="8229600" cy="4429125"/>
          </a:xfrm>
        </p:spPr>
        <p:txBody>
          <a:bodyPr/>
          <a:lstStyle/>
          <a:p>
            <a:endParaRPr lang="el-GR" dirty="0" smtClean="0"/>
          </a:p>
          <a:p>
            <a:endParaRPr lang="el-GR" dirty="0" smtClean="0"/>
          </a:p>
          <a:p>
            <a:endParaRPr lang="el-GR" dirty="0"/>
          </a:p>
          <a:p>
            <a:pPr algn="ctr">
              <a:buNone/>
            </a:pPr>
            <a:r>
              <a:rPr lang="el-GR" sz="2000" dirty="0" smtClean="0"/>
              <a:t>Πανεπιστήμιο Αιγαίου</a:t>
            </a:r>
          </a:p>
          <a:p>
            <a:pPr algn="ctr">
              <a:buNone/>
            </a:pPr>
            <a:r>
              <a:rPr lang="el-GR" sz="2000" dirty="0" smtClean="0"/>
              <a:t>Σχολη Θετικών Επιστημών</a:t>
            </a:r>
          </a:p>
          <a:p>
            <a:pPr algn="ctr">
              <a:buNone/>
            </a:pPr>
            <a:r>
              <a:rPr lang="el-GR" sz="2000" dirty="0" smtClean="0"/>
              <a:t>Τμήμα Μηχανικών Σχεδίασης Προϊόντων και Συστημάτων</a:t>
            </a:r>
          </a:p>
          <a:p>
            <a:pPr algn="ctr">
              <a:buNone/>
            </a:pPr>
            <a:r>
              <a:rPr lang="el-GR" sz="2000" dirty="0" smtClean="0"/>
              <a:t>Κωνσταντινουπόλεως 1</a:t>
            </a:r>
          </a:p>
          <a:p>
            <a:pPr algn="ctr">
              <a:buNone/>
            </a:pPr>
            <a:r>
              <a:rPr lang="el-GR" sz="2000" dirty="0" smtClean="0"/>
              <a:t>Τηλ. 22810-97000, </a:t>
            </a:r>
            <a:r>
              <a:rPr lang="en-US" sz="2000" dirty="0" smtClean="0"/>
              <a:t>Fax. </a:t>
            </a:r>
            <a:r>
              <a:rPr lang="el-GR" sz="2000" dirty="0"/>
              <a:t>22810</a:t>
            </a:r>
            <a:r>
              <a:rPr lang="el-GR" sz="2000" dirty="0" smtClean="0"/>
              <a:t>-97009</a:t>
            </a:r>
          </a:p>
          <a:p>
            <a:pPr algn="ctr">
              <a:buNone/>
            </a:pPr>
            <a:r>
              <a:rPr lang="el-GR" sz="2000" dirty="0" smtClean="0"/>
              <a:t>84100 Ερμούπολη, Σύρος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2888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3210</TotalTime>
  <Words>611</Words>
  <Application>Microsoft Office PowerPoint</Application>
  <PresentationFormat>On-screen Show (4:3)</PresentationFormat>
  <Paragraphs>160</Paragraphs>
  <Slides>27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PowerPoint Presentation</vt:lpstr>
      <vt:lpstr>Τμήμα Μηχανικών Σχεδίασης Προϊόντων και Συστημάτων Ταυτότητα της έρευνας</vt:lpstr>
      <vt:lpstr>PowerPoint Presentation</vt:lpstr>
      <vt:lpstr>Τμήμα Μηχανικών Σχεδίασης Προϊόντων και Συστημάτων Απόφοιτοι Προγράμματος Προπτυχιακών Σπουδών: Εργασιακή απασχόληση</vt:lpstr>
      <vt:lpstr>Τμήμα Μηχανικών Σχεδίασης Προϊόντων και Συστημάτων Απόφοιτοι Προγράμματος Προπτυχιακών Σπουδών: Επιλογή χώρας</vt:lpstr>
      <vt:lpstr>Τμήμα Μηχανικών Σχεδίασης Προϊόντων και Συστημάτων Απόφοιτοι Προγράμματος Προπτυχιακών Σπουδών: Πρακτική Άσκηση</vt:lpstr>
      <vt:lpstr>Τμήμα Μηχανικών Σχεδίασης Προϊόντων και Συστημάτων Απόφοιτοι Προγράμματος Προπτυχιακών Σπουδών: Τόπος τρέχουσας εργασίας στην Ελλάδα</vt:lpstr>
      <vt:lpstr>Τμήμα Μηχανικών Σχεδίασης Προϊόντων και Συστημάτων Απόφοιτοι Προγράμματος Προπτυχιακών Σπουδών: Άλλη χώρα τρέχουσας εργασίας</vt:lpstr>
      <vt:lpstr>Τμήμα Μηχανικών Σχεδίασης Προϊόντων και Συστημάτων Απόφοιτοι Προγράμματος Προπτυχιακών Σπουδών: Μέσος χρόνος εύρεσης πρώτης εργασίας</vt:lpstr>
      <vt:lpstr>PowerPoint Presentation</vt:lpstr>
      <vt:lpstr>Τμήμα Μηχανικών Σχεδίασης Προϊόντων και Συστημάτων  Απόφοιτοι Προγράμματος Μεταπτυχιακών Σπουδών – Ολιστικά Εναλλακτικά Θεραπευτικά Συστήματα – Κλασική Ομοιοπαθητική: Εργασιακή απασχόληση</vt:lpstr>
      <vt:lpstr>Τμήμα Μηχανικών Σχεδίασης Προϊόντων και Συστημάτων  Απόφοιτοι Προγράμματος Μεταπτυχιακών Σπουδών – Ολιστικά Εναλλακτικά Θεραπευτικά Συστήματα – Κλασική Ομοιοπαθητική: Επιλογή χώρας εργασίας</vt:lpstr>
      <vt:lpstr>Τμήμα Μηχανικών Σχεδίασης Προϊόντων και Συστημάτων  Απόφοιτοι Προγράμματος Μεταπτυχιακών Σπουδών – Ολιστικά Εναλλακτικά Θεραπευτικά Συστήματα – Κλασική Ομοιοπαθητική: Τόπος τρέχουσας εργασίας στην Ελλάδα</vt:lpstr>
      <vt:lpstr>Τμήμα Μηχανικών Σχεδίασης Προϊόντων και Συστημάτων  Απόφοιτοι Προγράμματος Μεταπτυχιακών Σπουδών – Ολιστικά Εναλλακτικά Θεραπευτικά Συστήματα – Κλασική Ομοιοπαθητική: Άλλη χώρα τρέχουσας εργασίας</vt:lpstr>
      <vt:lpstr>Τμήμα Μηχανικών Σχεδίασης Προϊόντων και Συστημάτων  Απόφοιτοι Προγράμματος Μεταπτυχιακών Σπουδών – Ολιστικά Εναλλακτικά Θεραπευτικά Συστήματα – Κλασική Ομοιοπαθητική: Μέσος χρόνος εύρεσης πρώτης εργασίας</vt:lpstr>
      <vt:lpstr>PowerPoint Presentation</vt:lpstr>
      <vt:lpstr>Τμήμα Μηχανικών Σχεδίασης Προϊόντων και Συστημάτων  Απόφοιτοι Προγράμματος Μεταπτυχιακών Σπουδών – Σχεδίαση Διαδραστικών και Βιομηχανικών Προϊόντων και Συστημάτων: Εργασιακή απασχόληση</vt:lpstr>
      <vt:lpstr>Τμήμα Μηχανικών Σχεδίασης Προϊόντων και Συστημάτων  Απόφοιτοι Προγράμματος Μεταπτυχιακών Σπουδών – Σχεδίαση Διαδραστικών και Βιομηχανικών Προϊόντων και Συστημάτων: Επιλογή χώρας εργασίας</vt:lpstr>
      <vt:lpstr>Τμήμα Μηχανικών Σχεδίασης Προϊόντων και Συστημάτων  Απόφοιτοι Προγράμματος Μεταπτυχιακών Σπουδών – Σχεδίαση Διαδραστικών και Βιομηχανικών Προϊόντων και Συστημάτων: Τόπος τρέχουσας εργασίας στην Ελλάδα</vt:lpstr>
      <vt:lpstr>Τμήμα Μηχανικών Σχεδίασης Προϊόντων και Συστημάτων  Απόφοιτοι Προγράμματος Μεταπτυχιακών Σπουδών – Σχεδίαση Διαδραστικών και Βιομηχανικών Προϊόντων και Συστημάτων: Μέσος χρόνος εύρεσης πρώτης εργασίας</vt:lpstr>
      <vt:lpstr>PowerPoint Presentation</vt:lpstr>
      <vt:lpstr>Τμήμα Μηχανικών Σχεδίασης Προϊόντων και Συστημάτων  Απόφοιτοι Διδάκτορες: Εργασιακή Απασχόληση</vt:lpstr>
      <vt:lpstr>Τμήμα Μηχανικών Σχεδίασης Προϊόντων και Συστημάτων  Απόφοιτοι Διδάκτορες: Επιλογή χώρας εργασίας</vt:lpstr>
      <vt:lpstr>Τμήμα Μηχανικών Σχεδίασης Προϊόντων και Συστημάτων  Απόφοιτοι Διδάκτορες: Τόπος τρέχουσας εργασίας στην Ελλάδα</vt:lpstr>
      <vt:lpstr>Τμήμα Μηχανικών Σχεδίασης Προϊόντων και Συστημάτων  Απόφοιτοι Διδάκτορες: Χώρα τρέχουσας εργασίας εκτός Ελλάδος</vt:lpstr>
      <vt:lpstr>Τμήμα Μηχανικών Σχεδίασης Προϊόντων και Συστημάτων  Απόφοιτοι Διδάκτορες: Μέσος χρόνος εύρεσης πρώτης εργασίας</vt:lpstr>
      <vt:lpstr>Τμήμα Μηχανικών Σχεδίασης Προϊόντων και Συστημάτων</vt:lpstr>
    </vt:vector>
  </TitlesOfParts>
  <Company>BLACK EDITION - tum0r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Εξωτερική  Αξιόλόγηση</dc:title>
  <dc:creator>Aegean</dc:creator>
  <cp:lastModifiedBy>Stefanos</cp:lastModifiedBy>
  <cp:revision>267</cp:revision>
  <dcterms:created xsi:type="dcterms:W3CDTF">2013-11-06T19:35:10Z</dcterms:created>
  <dcterms:modified xsi:type="dcterms:W3CDTF">2015-10-25T20:35:33Z</dcterms:modified>
</cp:coreProperties>
</file>